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74" r:id="rId2"/>
    <p:sldId id="302" r:id="rId3"/>
    <p:sldId id="275" r:id="rId4"/>
    <p:sldId id="276" r:id="rId5"/>
    <p:sldId id="277" r:id="rId6"/>
    <p:sldId id="278" r:id="rId7"/>
    <p:sldId id="300" r:id="rId8"/>
    <p:sldId id="279" r:id="rId9"/>
    <p:sldId id="293" r:id="rId10"/>
    <p:sldId id="294" r:id="rId11"/>
    <p:sldId id="280" r:id="rId12"/>
    <p:sldId id="281" r:id="rId13"/>
    <p:sldId id="295" r:id="rId14"/>
    <p:sldId id="297" r:id="rId15"/>
    <p:sldId id="283" r:id="rId16"/>
    <p:sldId id="284" r:id="rId17"/>
    <p:sldId id="285" r:id="rId18"/>
    <p:sldId id="306" r:id="rId19"/>
    <p:sldId id="304" r:id="rId20"/>
    <p:sldId id="286" r:id="rId21"/>
    <p:sldId id="287" r:id="rId22"/>
    <p:sldId id="288" r:id="rId23"/>
    <p:sldId id="299" r:id="rId24"/>
    <p:sldId id="289" r:id="rId25"/>
    <p:sldId id="303" r:id="rId26"/>
    <p:sldId id="291" r:id="rId27"/>
    <p:sldId id="30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i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90FCA-F171-49F2-BE9C-EA0D68020DAB}" type="datetimeFigureOut">
              <a:rPr lang="hi-IN" smtClean="0"/>
              <a:pPr/>
              <a:t>मंगलवार, 13 आश्वीन 1932</a:t>
            </a:fld>
            <a:endParaRPr lang="hi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i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FA48-A271-418E-ABA6-489B6D487141}" type="slidenum">
              <a:rPr lang="hi-IN" smtClean="0"/>
              <a:pPr/>
              <a:t>‹#›</a:t>
            </a:fld>
            <a:endParaRPr lang="hi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i-I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4B787-A608-4CF2-BC5F-C772BB0E4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oimg_GC00513303_CA005133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762000" y="1066800"/>
            <a:ext cx="7848600" cy="3657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RPO-A FLAME THROWER</a:t>
            </a:r>
          </a:p>
          <a:p>
            <a:pPr algn="ctr"/>
            <a:endParaRPr lang="hi-IN" sz="3600" kern="10" dirty="0">
              <a:ln w="9525">
                <a:round/>
                <a:headEnd/>
                <a:tailEnd/>
              </a:ln>
              <a:solidFill>
                <a:srgbClr val="FF0000"/>
              </a:solidFill>
              <a:latin typeface="Times New Roman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43000"/>
            <a:ext cx="8839200" cy="6081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LIFE				- 9 YRS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OP TEMP			- +50</a:t>
            </a:r>
            <a:r>
              <a:rPr lang="en-US" sz="4400" b="1" baseline="30000" dirty="0" smtClean="0">
                <a:solidFill>
                  <a:srgbClr val="CC3300"/>
                </a:solidFill>
              </a:rPr>
              <a:t>O  </a:t>
            </a:r>
            <a:r>
              <a:rPr lang="en-US" sz="4400" b="1" dirty="0" smtClean="0">
                <a:solidFill>
                  <a:srgbClr val="CC3300"/>
                </a:solidFill>
              </a:rPr>
              <a:t>TO – 50</a:t>
            </a:r>
            <a:r>
              <a:rPr lang="en-US" sz="4400" b="1" baseline="30000" dirty="0" smtClean="0">
                <a:solidFill>
                  <a:srgbClr val="CC3300"/>
                </a:solidFill>
              </a:rPr>
              <a:t>O</a:t>
            </a:r>
            <a:r>
              <a:rPr lang="en-US" sz="4400" b="1" dirty="0" smtClean="0">
                <a:solidFill>
                  <a:srgbClr val="CC3300"/>
                </a:solidFill>
              </a:rPr>
              <a:t>C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DEPLOYMENT TIME	- 30 SEC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COST				- 1.25 LAKH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SIDHANT			- THERMO BARIC	</a:t>
            </a:r>
            <a:endParaRPr lang="en-US" sz="44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u="sng" dirty="0" smtClean="0">
                <a:solidFill>
                  <a:srgbClr val="0000FF"/>
                </a:solidFill>
              </a:rPr>
              <a:t>RPO-A FLAME THROWER SE WAQFIAT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0"/>
            <a:ext cx="51054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BACK BLAST AREA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50825" y="1981200"/>
            <a:ext cx="8893175" cy="3133725"/>
            <a:chOff x="158" y="1248"/>
            <a:chExt cx="5670" cy="1974"/>
          </a:xfrm>
        </p:grpSpPr>
        <p:sp>
          <p:nvSpPr>
            <p:cNvPr id="40964" name="Line 4"/>
            <p:cNvSpPr>
              <a:spLocks noChangeShapeType="1"/>
            </p:cNvSpPr>
            <p:nvPr/>
          </p:nvSpPr>
          <p:spPr bwMode="auto">
            <a:xfrm>
              <a:off x="3605" y="1907"/>
              <a:ext cx="0" cy="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auto">
            <a:xfrm>
              <a:off x="3061" y="2017"/>
              <a:ext cx="227" cy="499"/>
            </a:xfrm>
            <a:prstGeom prst="curvedLeftArrow">
              <a:avLst>
                <a:gd name="adj1" fmla="val 43965"/>
                <a:gd name="adj2" fmla="val 8793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i-IN"/>
            </a:p>
          </p:txBody>
        </p:sp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>
              <a:off x="975" y="2632"/>
              <a:ext cx="3991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67" name="AutoShape 7"/>
            <p:cNvSpPr>
              <a:spLocks noChangeArrowheads="1"/>
            </p:cNvSpPr>
            <p:nvPr/>
          </p:nvSpPr>
          <p:spPr bwMode="auto">
            <a:xfrm>
              <a:off x="2720" y="2431"/>
              <a:ext cx="227" cy="499"/>
            </a:xfrm>
            <a:prstGeom prst="curvedLeftArrow">
              <a:avLst>
                <a:gd name="adj1" fmla="val 43965"/>
                <a:gd name="adj2" fmla="val 8793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i-IN"/>
            </a:p>
          </p:txBody>
        </p:sp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 flipH="1" flipV="1">
              <a:off x="2562" y="1498"/>
              <a:ext cx="545" cy="5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2064" y="1248"/>
              <a:ext cx="63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3000" b="1" dirty="0">
                  <a:latin typeface="Arial" pitchFamily="34" charset="0"/>
                  <a:cs typeface="Arial" pitchFamily="34" charset="0"/>
                </a:rPr>
                <a:t>110</a:t>
              </a:r>
              <a:r>
                <a:rPr lang="en-US" sz="3000" b="1" baseline="30000" dirty="0">
                  <a:latin typeface="Arial" pitchFamily="34" charset="0"/>
                  <a:cs typeface="Arial" pitchFamily="34" charset="0"/>
                </a:rPr>
                <a:t>O</a:t>
              </a:r>
            </a:p>
          </p:txBody>
        </p:sp>
        <p:sp>
          <p:nvSpPr>
            <p:cNvPr id="40970" name="Text Box 10"/>
            <p:cNvSpPr txBox="1">
              <a:spLocks noChangeArrowheads="1"/>
            </p:cNvSpPr>
            <p:nvPr/>
          </p:nvSpPr>
          <p:spPr bwMode="auto">
            <a:xfrm>
              <a:off x="2233" y="2487"/>
              <a:ext cx="516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000" b="1" dirty="0">
                  <a:latin typeface="Arial" pitchFamily="34" charset="0"/>
                  <a:cs typeface="Arial" pitchFamily="34" charset="0"/>
                </a:rPr>
                <a:t>60</a:t>
              </a:r>
              <a:r>
                <a:rPr lang="en-US" sz="3000" b="1" baseline="30000" dirty="0">
                  <a:latin typeface="Arial" pitchFamily="34" charset="0"/>
                  <a:cs typeface="Arial" pitchFamily="34" charset="0"/>
                </a:rPr>
                <a:t>O</a:t>
              </a:r>
            </a:p>
          </p:txBody>
        </p:sp>
        <p:sp>
          <p:nvSpPr>
            <p:cNvPr id="40971" name="Text Box 11"/>
            <p:cNvSpPr txBox="1">
              <a:spLocks noChangeArrowheads="1"/>
            </p:cNvSpPr>
            <p:nvPr/>
          </p:nvSpPr>
          <p:spPr bwMode="auto">
            <a:xfrm>
              <a:off x="3684" y="1920"/>
              <a:ext cx="55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b="1" dirty="0">
                  <a:latin typeface="Arial" pitchFamily="34" charset="0"/>
                  <a:cs typeface="Arial" pitchFamily="34" charset="0"/>
                </a:rPr>
                <a:t>14M</a:t>
              </a:r>
            </a:p>
          </p:txBody>
        </p:sp>
        <p:sp>
          <p:nvSpPr>
            <p:cNvPr id="40972" name="Text Box 12"/>
            <p:cNvSpPr txBox="1">
              <a:spLocks noChangeArrowheads="1"/>
            </p:cNvSpPr>
            <p:nvPr/>
          </p:nvSpPr>
          <p:spPr bwMode="auto">
            <a:xfrm>
              <a:off x="5090" y="1933"/>
              <a:ext cx="62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b="1" dirty="0">
                  <a:latin typeface="Arial" pitchFamily="34" charset="0"/>
                  <a:cs typeface="Arial" pitchFamily="34" charset="0"/>
                </a:rPr>
                <a:t>47 M</a:t>
              </a:r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>
              <a:off x="501" y="1997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74" name="Line 14"/>
            <p:cNvSpPr>
              <a:spLocks noChangeShapeType="1"/>
            </p:cNvSpPr>
            <p:nvPr/>
          </p:nvSpPr>
          <p:spPr bwMode="auto">
            <a:xfrm>
              <a:off x="592" y="199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75" name="AutoShape 15"/>
            <p:cNvSpPr>
              <a:spLocks noChangeArrowheads="1"/>
            </p:cNvSpPr>
            <p:nvPr/>
          </p:nvSpPr>
          <p:spPr bwMode="auto">
            <a:xfrm>
              <a:off x="702" y="2360"/>
              <a:ext cx="91" cy="182"/>
            </a:xfrm>
            <a:prstGeom prst="moo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i-IN"/>
            </a:p>
          </p:txBody>
        </p:sp>
        <p:sp>
          <p:nvSpPr>
            <p:cNvPr id="40976" name="AutoShape 16"/>
            <p:cNvSpPr>
              <a:spLocks noChangeArrowheads="1"/>
            </p:cNvSpPr>
            <p:nvPr/>
          </p:nvSpPr>
          <p:spPr bwMode="auto">
            <a:xfrm rot="5400000">
              <a:off x="1093" y="1162"/>
              <a:ext cx="354" cy="2223"/>
            </a:xfrm>
            <a:prstGeom prst="can">
              <a:avLst>
                <a:gd name="adj" fmla="val 15699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i-IN"/>
            </a:p>
          </p:txBody>
        </p:sp>
        <p:sp>
          <p:nvSpPr>
            <p:cNvPr id="40977" name="Line 17"/>
            <p:cNvSpPr>
              <a:spLocks noChangeShapeType="1"/>
            </p:cNvSpPr>
            <p:nvPr/>
          </p:nvSpPr>
          <p:spPr bwMode="auto">
            <a:xfrm flipH="1">
              <a:off x="2086" y="1389"/>
              <a:ext cx="3742" cy="8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>
              <a:off x="2086" y="2270"/>
              <a:ext cx="3742" cy="7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  <p:sp>
          <p:nvSpPr>
            <p:cNvPr id="40979" name="Line 19"/>
            <p:cNvSpPr>
              <a:spLocks noChangeShapeType="1"/>
            </p:cNvSpPr>
            <p:nvPr/>
          </p:nvSpPr>
          <p:spPr bwMode="auto">
            <a:xfrm>
              <a:off x="2154" y="2270"/>
              <a:ext cx="35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i-IN"/>
            </a:p>
          </p:txBody>
        </p:sp>
      </p:grp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u="sng" dirty="0" smtClean="0">
                <a:solidFill>
                  <a:srgbClr val="0000FF"/>
                </a:solidFill>
              </a:rPr>
              <a:t>RPO-A FLAME THROWER SE WAQFIAT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latin typeface="NewsGotTMed" pitchFamily="2" charset="0"/>
              </a:rPr>
              <a:t>                                </a:t>
            </a:r>
            <a:endParaRPr lang="en-US" sz="2800" dirty="0" smtClean="0">
              <a:latin typeface="NewsGotTMed" pitchFamily="2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4400" b="1" u="sng" dirty="0" smtClean="0">
              <a:solidFill>
                <a:schemeClr val="accent2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endParaRPr lang="en-US" sz="4000" b="1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dirty="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0"/>
            <a:ext cx="914400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7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BHAG II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24534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SIGHT LAGANA </a:t>
            </a:r>
          </a:p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AUR  </a:t>
            </a:r>
          </a:p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SHIST LENA</a:t>
            </a:r>
          </a:p>
          <a:p>
            <a:pPr algn="ctr" eaLnBrk="0" hangingPunct="0">
              <a:buFont typeface="Wingdings" pitchFamily="2" charset="2"/>
              <a:buChar char="Ø"/>
            </a:pPr>
            <a:endParaRPr lang="en-US" sz="5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6200" y="7620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4800" b="1" dirty="0" smtClean="0">
                <a:solidFill>
                  <a:srgbClr val="FF0000"/>
                </a:solidFill>
              </a:rPr>
              <a:t> DIOPTER SIGHT</a:t>
            </a:r>
          </a:p>
          <a:p>
            <a:pPr algn="just" eaLnBrk="0" hangingPunct="0">
              <a:spcBef>
                <a:spcPct val="50000"/>
              </a:spcBef>
            </a:pPr>
            <a:endParaRPr lang="hi-IN" sz="4800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u="sng" dirty="0" smtClean="0">
                <a:solidFill>
                  <a:srgbClr val="0000FF"/>
                </a:solidFill>
              </a:rPr>
              <a:t>SIGHT LAGANA AUR SHIST LENA</a:t>
            </a:r>
            <a:endParaRPr lang="en-US" sz="4800" b="1" u="sng" dirty="0">
              <a:solidFill>
                <a:srgbClr val="0000FF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  <p:pic>
        <p:nvPicPr>
          <p:cNvPr id="7" name="Picture 6" descr="F:\oimg_GC00513303_CA00513310.jpg"/>
          <p:cNvPicPr/>
          <p:nvPr/>
        </p:nvPicPr>
        <p:blipFill>
          <a:blip r:embed="rId3"/>
          <a:srcRect l="25833" t="4444" r="2500" b="31111"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7160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4800" b="1" dirty="0" smtClean="0">
                <a:solidFill>
                  <a:srgbClr val="FF0000"/>
                </a:solidFill>
              </a:rPr>
              <a:t> 	ALAG </a:t>
            </a:r>
            <a:r>
              <a:rPr lang="en-US" sz="4800" b="1" dirty="0" err="1" smtClean="0">
                <a:solidFill>
                  <a:srgbClr val="FF0000"/>
                </a:solidFill>
              </a:rPr>
              <a:t>ALAG</a:t>
            </a:r>
            <a:r>
              <a:rPr lang="en-US" sz="4800" b="1" dirty="0" smtClean="0">
                <a:solidFill>
                  <a:srgbClr val="FF0000"/>
                </a:solidFill>
              </a:rPr>
              <a:t> TAPMAN AUR 	TRICHI HAWA KE LIYE HATKAR 	SHIST 	LENA</a:t>
            </a:r>
            <a:endParaRPr lang="hi-IN" sz="480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u="sng" dirty="0" smtClean="0">
                <a:solidFill>
                  <a:srgbClr val="0000FF"/>
                </a:solidFill>
              </a:rPr>
              <a:t>SIGHT LAGANA AUR SHIST LENA</a:t>
            </a:r>
            <a:endParaRPr lang="en-US" sz="48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0" y="685801"/>
            <a:ext cx="9067800" cy="674030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	            SIDE WIND VELOCITY </a:t>
            </a:r>
            <a:r>
              <a:rPr lang="en-US" sz="2400" b="1" dirty="0" smtClean="0"/>
              <a:t>		TEMPERATURE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 smtClean="0"/>
              <a:t>RANGE	</a:t>
            </a:r>
            <a:r>
              <a:rPr lang="en-US" sz="2400" b="1" dirty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 MIN PER SECOND </a:t>
            </a:r>
            <a:r>
              <a:rPr lang="en-US" sz="2400" b="1" dirty="0"/>
              <a:t>	</a:t>
            </a:r>
            <a:r>
              <a:rPr lang="en-US" sz="2400" b="1" dirty="0" smtClean="0"/>
              <a:t>	CORRECTION</a:t>
            </a:r>
            <a:endParaRPr lang="en-US" sz="2400" b="1" dirty="0"/>
          </a:p>
          <a:p>
            <a:pPr eaLnBrk="0" hangingPunct="0">
              <a:lnSpc>
                <a:spcPct val="150000"/>
              </a:lnSpc>
            </a:pPr>
            <a:r>
              <a:rPr lang="en-US" sz="2400" b="1" dirty="0"/>
              <a:t>IN MTR	</a:t>
            </a:r>
            <a:r>
              <a:rPr lang="en-US" sz="2400" b="1" dirty="0">
                <a:solidFill>
                  <a:schemeClr val="accent2"/>
                </a:solidFill>
              </a:rPr>
              <a:t>3        </a:t>
            </a:r>
            <a:r>
              <a:rPr lang="en-US" sz="2400" b="1" dirty="0" smtClean="0">
                <a:solidFill>
                  <a:schemeClr val="accent2"/>
                </a:solidFill>
              </a:rPr>
              <a:t>      5         </a:t>
            </a:r>
            <a:r>
              <a:rPr lang="en-US" sz="2400" b="1" dirty="0">
                <a:solidFill>
                  <a:schemeClr val="accent2"/>
                </a:solidFill>
              </a:rPr>
              <a:t>10</a:t>
            </a:r>
            <a:r>
              <a:rPr lang="en-US" sz="2400" b="1" dirty="0"/>
              <a:t>      </a:t>
            </a:r>
            <a:r>
              <a:rPr lang="en-US" sz="2400" b="1" dirty="0" smtClean="0"/>
              <a:t>	  </a:t>
            </a:r>
            <a:r>
              <a:rPr lang="en-US" sz="2400" b="1" dirty="0">
                <a:solidFill>
                  <a:srgbClr val="FF0000"/>
                </a:solidFill>
              </a:rPr>
              <a:t>FROM -50</a:t>
            </a:r>
            <a:r>
              <a:rPr lang="en-US" sz="2400" b="1" baseline="30000" dirty="0">
                <a:solidFill>
                  <a:srgbClr val="FF0000"/>
                </a:solidFill>
              </a:rPr>
              <a:t>O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en-US" sz="2400" b="1" dirty="0"/>
              <a:t>   </a:t>
            </a:r>
            <a:r>
              <a:rPr lang="en-US" sz="2400" b="1" dirty="0" smtClean="0"/>
              <a:t>      </a:t>
            </a:r>
            <a:r>
              <a:rPr lang="en-US" sz="2400" b="1" dirty="0">
                <a:solidFill>
                  <a:schemeClr val="accent2"/>
                </a:solidFill>
              </a:rPr>
              <a:t>FROM +25</a:t>
            </a:r>
            <a:r>
              <a:rPr lang="en-US" sz="2400" b="1" baseline="30000" dirty="0">
                <a:solidFill>
                  <a:schemeClr val="accent2"/>
                </a:solidFill>
              </a:rPr>
              <a:t>O</a:t>
            </a:r>
            <a:r>
              <a:rPr lang="en-US" sz="2400" b="1" dirty="0">
                <a:solidFill>
                  <a:schemeClr val="accent2"/>
                </a:solidFill>
              </a:rPr>
              <a:t>C</a:t>
            </a:r>
            <a:r>
              <a:rPr lang="en-US" sz="2400" b="1" dirty="0"/>
              <a:t> 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/>
              <a:t>				       </a:t>
            </a:r>
            <a:r>
              <a:rPr lang="en-US" sz="2400" b="1" dirty="0" smtClean="0"/>
              <a:t>	    </a:t>
            </a:r>
            <a:r>
              <a:rPr lang="en-US" sz="2400" b="1" dirty="0">
                <a:solidFill>
                  <a:srgbClr val="FF0000"/>
                </a:solidFill>
              </a:rPr>
              <a:t>UPTO -10</a:t>
            </a:r>
            <a:r>
              <a:rPr lang="en-US" sz="2400" b="1" baseline="30000" dirty="0">
                <a:solidFill>
                  <a:srgbClr val="FF0000"/>
                </a:solidFill>
              </a:rPr>
              <a:t>O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en-US" sz="2400" b="1" dirty="0"/>
              <a:t>   </a:t>
            </a:r>
            <a:r>
              <a:rPr lang="en-US" sz="2400" b="1" dirty="0" smtClean="0"/>
              <a:t>      </a:t>
            </a:r>
            <a:r>
              <a:rPr lang="en-US" sz="2400" b="1" dirty="0">
                <a:solidFill>
                  <a:schemeClr val="accent2"/>
                </a:solidFill>
              </a:rPr>
              <a:t>UPTO +50</a:t>
            </a:r>
            <a:r>
              <a:rPr lang="en-US" sz="2400" b="1" baseline="30000" dirty="0">
                <a:solidFill>
                  <a:schemeClr val="accent2"/>
                </a:solidFill>
              </a:rPr>
              <a:t>O</a:t>
            </a:r>
            <a:r>
              <a:rPr lang="en-US" sz="2400" b="1" dirty="0">
                <a:solidFill>
                  <a:schemeClr val="accent2"/>
                </a:solidFill>
              </a:rPr>
              <a:t>C</a:t>
            </a:r>
            <a:r>
              <a:rPr lang="en-US" sz="2400" b="1" dirty="0"/>
              <a:t> 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/>
              <a:t>				       </a:t>
            </a:r>
            <a:r>
              <a:rPr lang="en-US" sz="2400" b="1" dirty="0" smtClean="0"/>
              <a:t>	    </a:t>
            </a:r>
            <a:r>
              <a:rPr lang="en-US" sz="2400" b="1" dirty="0"/>
              <a:t>ABOVE AP</a:t>
            </a:r>
            <a:r>
              <a:rPr lang="en-US" sz="2400" b="1" dirty="0">
                <a:solidFill>
                  <a:srgbClr val="009900"/>
                </a:solidFill>
              </a:rPr>
              <a:t>   </a:t>
            </a:r>
            <a:r>
              <a:rPr lang="en-US" sz="2400" b="1" dirty="0" smtClean="0">
                <a:solidFill>
                  <a:srgbClr val="009900"/>
                </a:solidFill>
              </a:rPr>
              <a:t>	        </a:t>
            </a:r>
            <a:r>
              <a:rPr lang="en-US" sz="2400" b="1" dirty="0" smtClean="0"/>
              <a:t>UNDER </a:t>
            </a:r>
            <a:r>
              <a:rPr lang="en-US" sz="2400" b="1" dirty="0"/>
              <a:t>AP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100 - 200  </a:t>
            </a:r>
            <a:r>
              <a:rPr lang="en-US" sz="2400" b="1" dirty="0" smtClean="0">
                <a:solidFill>
                  <a:schemeClr val="accent2"/>
                </a:solidFill>
              </a:rPr>
              <a:t>	   </a:t>
            </a:r>
            <a:r>
              <a:rPr lang="en-US" sz="2400" b="1" dirty="0">
                <a:solidFill>
                  <a:schemeClr val="accent2"/>
                </a:solidFill>
              </a:rPr>
              <a:t>0.1    </a:t>
            </a:r>
            <a:r>
              <a:rPr lang="en-US" sz="2400" b="1" dirty="0" smtClean="0">
                <a:solidFill>
                  <a:schemeClr val="accent2"/>
                </a:solidFill>
              </a:rPr>
              <a:t>0.2       </a:t>
            </a:r>
            <a:r>
              <a:rPr lang="en-US" sz="2400" b="1" dirty="0">
                <a:solidFill>
                  <a:schemeClr val="accent2"/>
                </a:solidFill>
              </a:rPr>
              <a:t>0.3           </a:t>
            </a:r>
            <a:r>
              <a:rPr lang="en-US" sz="2400" b="1" dirty="0" smtClean="0">
                <a:solidFill>
                  <a:schemeClr val="accent2"/>
                </a:solidFill>
              </a:rPr>
              <a:t>   </a:t>
            </a:r>
            <a:r>
              <a:rPr lang="en-US" sz="2400" b="1" dirty="0">
                <a:solidFill>
                  <a:schemeClr val="accent2"/>
                </a:solidFill>
              </a:rPr>
              <a:t>0.5		</a:t>
            </a:r>
            <a:r>
              <a:rPr lang="en-US" sz="2400" b="1" dirty="0" smtClean="0">
                <a:solidFill>
                  <a:schemeClr val="accent2"/>
                </a:solidFill>
              </a:rPr>
              <a:t>	0.5</a:t>
            </a:r>
            <a:endParaRPr lang="en-US" sz="2400" b="1" dirty="0">
              <a:solidFill>
                <a:schemeClr val="accent2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200 - 300    </a:t>
            </a:r>
            <a:r>
              <a:rPr lang="en-US" sz="2400" b="1" dirty="0" smtClean="0">
                <a:solidFill>
                  <a:srgbClr val="FF0000"/>
                </a:solidFill>
              </a:rPr>
              <a:t>	 </a:t>
            </a:r>
            <a:r>
              <a:rPr lang="en-US" sz="2400" b="1" dirty="0">
                <a:solidFill>
                  <a:srgbClr val="FF0000"/>
                </a:solidFill>
              </a:rPr>
              <a:t>0.3      0.5       1	      1.3		</a:t>
            </a:r>
            <a:r>
              <a:rPr lang="en-US" sz="2400" b="1" dirty="0" smtClean="0">
                <a:solidFill>
                  <a:srgbClr val="FF0000"/>
                </a:solidFill>
              </a:rPr>
              <a:t>	1</a:t>
            </a:r>
            <a:endParaRPr lang="en-US" sz="2400" b="1" dirty="0">
              <a:solidFill>
                <a:srgbClr val="FF0000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300 - 400   </a:t>
            </a:r>
            <a:r>
              <a:rPr lang="en-US" sz="2400" b="1" dirty="0" smtClean="0">
                <a:solidFill>
                  <a:schemeClr val="accent2"/>
                </a:solidFill>
              </a:rPr>
              <a:t>	  </a:t>
            </a:r>
            <a:r>
              <a:rPr lang="en-US" sz="2400" b="1" dirty="0">
                <a:solidFill>
                  <a:schemeClr val="accent2"/>
                </a:solidFill>
              </a:rPr>
              <a:t>0.5      1          2              </a:t>
            </a:r>
            <a:r>
              <a:rPr lang="en-US" sz="2400" b="1" dirty="0" smtClean="0">
                <a:solidFill>
                  <a:schemeClr val="accent2"/>
                </a:solidFill>
              </a:rPr>
              <a:t>        3                   </a:t>
            </a:r>
            <a:r>
              <a:rPr lang="en-US" sz="2400" b="1" dirty="0">
                <a:solidFill>
                  <a:schemeClr val="accent2"/>
                </a:solidFill>
              </a:rPr>
              <a:t>	2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400 - 500    </a:t>
            </a:r>
            <a:r>
              <a:rPr lang="en-US" sz="2400" b="1" dirty="0" smtClean="0">
                <a:solidFill>
                  <a:srgbClr val="FF0000"/>
                </a:solidFill>
              </a:rPr>
              <a:t>	 </a:t>
            </a:r>
            <a:r>
              <a:rPr lang="en-US" sz="2400" b="1" dirty="0">
                <a:solidFill>
                  <a:srgbClr val="FF0000"/>
                </a:solidFill>
              </a:rPr>
              <a:t>1         1.7       3.5            </a:t>
            </a:r>
            <a:r>
              <a:rPr lang="en-US" sz="2400" b="1" dirty="0" smtClean="0">
                <a:solidFill>
                  <a:srgbClr val="FF0000"/>
                </a:solidFill>
              </a:rPr>
              <a:t>       7</a:t>
            </a:r>
            <a:r>
              <a:rPr lang="en-US" sz="2400" b="1" dirty="0">
                <a:solidFill>
                  <a:srgbClr val="FF0000"/>
                </a:solidFill>
              </a:rPr>
              <a:t>			3.5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500 - 600    </a:t>
            </a:r>
            <a:r>
              <a:rPr lang="en-US" sz="2400" b="1" dirty="0" smtClean="0">
                <a:solidFill>
                  <a:schemeClr val="accent2"/>
                </a:solidFill>
              </a:rPr>
              <a:t>	 </a:t>
            </a:r>
            <a:r>
              <a:rPr lang="en-US" sz="2400" b="1" dirty="0">
                <a:solidFill>
                  <a:schemeClr val="accent2"/>
                </a:solidFill>
              </a:rPr>
              <a:t>1.5      2.5       5               </a:t>
            </a:r>
            <a:r>
              <a:rPr lang="en-US" sz="2400" b="1" dirty="0" smtClean="0">
                <a:solidFill>
                  <a:schemeClr val="accent2"/>
                </a:solidFill>
              </a:rPr>
              <a:t>       9 </a:t>
            </a:r>
            <a:r>
              <a:rPr lang="en-US" sz="2400" b="1" dirty="0">
                <a:solidFill>
                  <a:schemeClr val="accent2"/>
                </a:solidFill>
              </a:rPr>
              <a:t>			5</a:t>
            </a:r>
            <a:endParaRPr lang="en-US" sz="2400" b="1" dirty="0"/>
          </a:p>
          <a:p>
            <a:pPr eaLnBrk="0" hangingPunct="0">
              <a:lnSpc>
                <a:spcPct val="150000"/>
              </a:lnSpc>
            </a:pPr>
            <a:r>
              <a:rPr lang="en-US" sz="2400" b="1" dirty="0"/>
              <a:t>		        -9</a:t>
            </a:r>
            <a:r>
              <a:rPr lang="en-US" sz="2400" b="1" baseline="30000" dirty="0"/>
              <a:t>O</a:t>
            </a:r>
            <a:r>
              <a:rPr lang="en-US" sz="2400" b="1" dirty="0"/>
              <a:t>C TO  +24</a:t>
            </a:r>
            <a:r>
              <a:rPr lang="en-US" sz="2400" b="1" baseline="30000" dirty="0"/>
              <a:t>O</a:t>
            </a:r>
            <a:r>
              <a:rPr lang="en-US" sz="2400" b="1" dirty="0"/>
              <a:t>C TAK SHIST MADHYA</a:t>
            </a:r>
          </a:p>
          <a:p>
            <a:pPr eaLnBrk="0" hangingPunct="0">
              <a:lnSpc>
                <a:spcPct val="150000"/>
              </a:lnSpc>
            </a:pPr>
            <a:r>
              <a:rPr lang="en-US" sz="2400" b="1" dirty="0"/>
              <a:t>	 	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0" y="4038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0" y="5105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0" y="5715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>
            <a:off x="1676400" y="762000"/>
            <a:ext cx="0" cy="556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>
            <a:off x="4572000" y="762000"/>
            <a:ext cx="0" cy="556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1676400" y="18288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2590800" y="18288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3505200" y="1828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6705600" y="1828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4572000" y="2971800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i-IN"/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4000" b="1" u="sng" dirty="0" smtClean="0">
                <a:solidFill>
                  <a:srgbClr val="0000FF"/>
                </a:solidFill>
              </a:rPr>
              <a:t>FIRE PAR HAWA AUR MAUSAM KA ASAR </a:t>
            </a:r>
            <a:endParaRPr lang="en-US" sz="40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74058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dirty="0">
                <a:solidFill>
                  <a:srgbClr val="FF0000"/>
                </a:solidFill>
              </a:rPr>
              <a:t>                 </a:t>
            </a:r>
          </a:p>
          <a:p>
            <a:pPr algn="ctr" eaLnBrk="0" hangingPunct="0">
              <a:spcBef>
                <a:spcPct val="50000"/>
              </a:spcBef>
            </a:pPr>
            <a:endParaRPr lang="en-US" sz="4400" b="1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70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BHAG – III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5000" b="1" u="sng" dirty="0" smtClean="0">
                <a:solidFill>
                  <a:srgbClr val="FF0000"/>
                </a:solidFill>
              </a:rPr>
              <a:t>FIRING </a:t>
            </a:r>
            <a:r>
              <a:rPr lang="en-US" sz="5000" b="1" u="sng" dirty="0">
                <a:solidFill>
                  <a:srgbClr val="FF0000"/>
                </a:solidFill>
              </a:rPr>
              <a:t>POSNS AUR FIRE </a:t>
            </a:r>
            <a:r>
              <a:rPr lang="en-US" sz="5000" b="1" u="sng" dirty="0" smtClean="0">
                <a:solidFill>
                  <a:srgbClr val="FF0000"/>
                </a:solidFill>
              </a:rPr>
              <a:t>KARNA</a:t>
            </a:r>
          </a:p>
          <a:p>
            <a:pPr algn="ctr" eaLnBrk="0" hangingPunct="0">
              <a:spcBef>
                <a:spcPct val="50000"/>
              </a:spcBef>
            </a:pPr>
            <a:endParaRPr lang="en-US" sz="5000" b="1" u="sng" dirty="0" smtClean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endParaRPr lang="en-US" sz="4400" b="1" u="sng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2959100"/>
            <a:ext cx="90678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800" b="1" dirty="0"/>
              <a:t>	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2133600" y="0"/>
            <a:ext cx="184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40000"/>
              </a:lnSpc>
            </a:pPr>
            <a:endParaRPr lang="en-US" sz="4400" b="1" u="sng">
              <a:solidFill>
                <a:srgbClr val="FF0000"/>
              </a:solidFill>
            </a:endParaRPr>
          </a:p>
          <a:p>
            <a:pPr eaLnBrk="0" hangingPunct="0">
              <a:lnSpc>
                <a:spcPct val="140000"/>
              </a:lnSpc>
            </a:pPr>
            <a:endParaRPr lang="en-US" sz="2800" b="1">
              <a:solidFill>
                <a:srgbClr val="669900"/>
              </a:solidFill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6200" y="838200"/>
            <a:ext cx="8763000" cy="569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4400" b="1" dirty="0">
                <a:solidFill>
                  <a:schemeClr val="accent2"/>
                </a:solidFill>
              </a:rPr>
              <a:t>1. </a:t>
            </a:r>
            <a:r>
              <a:rPr lang="en-US" sz="4400" b="1" dirty="0" smtClean="0">
                <a:solidFill>
                  <a:schemeClr val="accent2"/>
                </a:solidFill>
              </a:rPr>
              <a:t>	FIRING </a:t>
            </a:r>
            <a:r>
              <a:rPr lang="en-US" sz="4400" b="1" dirty="0">
                <a:solidFill>
                  <a:schemeClr val="accent2"/>
                </a:solidFill>
              </a:rPr>
              <a:t>POSN.</a:t>
            </a:r>
            <a:endParaRPr lang="en-US" sz="4400" b="1" dirty="0"/>
          </a:p>
          <a:p>
            <a:pPr eaLnBrk="0" hangingPunct="0">
              <a:lnSpc>
                <a:spcPct val="140000"/>
              </a:lnSpc>
            </a:pPr>
            <a:r>
              <a:rPr lang="en-US" sz="4400" b="1" dirty="0"/>
              <a:t>2.  </a:t>
            </a:r>
            <a:r>
              <a:rPr lang="en-US" sz="4400" b="1" dirty="0" smtClean="0"/>
              <a:t>	FIRE </a:t>
            </a:r>
            <a:r>
              <a:rPr lang="en-US" sz="4400" b="1" dirty="0"/>
              <a:t>KARNA</a:t>
            </a:r>
            <a:r>
              <a:rPr lang="en-US" sz="4400" b="1" dirty="0">
                <a:solidFill>
                  <a:srgbClr val="669900"/>
                </a:solidFill>
              </a:rPr>
              <a:t>.</a:t>
            </a:r>
          </a:p>
          <a:p>
            <a:pPr marL="514350" indent="-514350" eaLnBrk="0" hangingPunct="0">
              <a:lnSpc>
                <a:spcPct val="140000"/>
              </a:lnSpc>
              <a:buAutoNum type="arabicPeriod" startAt="3"/>
            </a:pPr>
            <a:r>
              <a:rPr lang="en-US" sz="4400" b="1" dirty="0" smtClean="0">
                <a:solidFill>
                  <a:srgbClr val="FF0000"/>
                </a:solidFill>
              </a:rPr>
              <a:t> 	FLAME </a:t>
            </a:r>
            <a:r>
              <a:rPr lang="en-US" sz="4400" b="1" dirty="0">
                <a:solidFill>
                  <a:srgbClr val="FF0000"/>
                </a:solidFill>
              </a:rPr>
              <a:t>THROWER KI CHAL</a:t>
            </a:r>
            <a:r>
              <a:rPr lang="en-US" sz="4400" b="1" dirty="0" smtClean="0">
                <a:solidFill>
                  <a:srgbClr val="FF0000"/>
                </a:solidFill>
              </a:rPr>
              <a:t>.</a:t>
            </a:r>
          </a:p>
          <a:p>
            <a:pPr marL="514350" indent="-514350" eaLnBrk="0" hangingPunct="0">
              <a:lnSpc>
                <a:spcPct val="140000"/>
              </a:lnSpc>
              <a:buFontTx/>
              <a:buAutoNum type="arabicPeriod" startAt="3"/>
            </a:pPr>
            <a:r>
              <a:rPr lang="en-US" sz="4400" b="1" dirty="0" smtClean="0">
                <a:solidFill>
                  <a:schemeClr val="accent2"/>
                </a:solidFill>
              </a:rPr>
              <a:t> 	TEMP AUR PRESSURE KA ASAR.</a:t>
            </a:r>
          </a:p>
          <a:p>
            <a:pPr marL="514350" indent="-514350" eaLnBrk="0" hangingPunct="0">
              <a:lnSpc>
                <a:spcPct val="140000"/>
              </a:lnSpc>
              <a:buAutoNum type="arabicPeriod" startAt="3"/>
            </a:pPr>
            <a:endParaRPr lang="en-US" sz="4400" b="1" dirty="0" smtClean="0">
              <a:solidFill>
                <a:srgbClr val="FF0000"/>
              </a:solidFill>
            </a:endParaRPr>
          </a:p>
          <a:p>
            <a:pPr marL="514350" indent="-514350" eaLnBrk="0" hangingPunct="0">
              <a:lnSpc>
                <a:spcPct val="140000"/>
              </a:lnSpc>
              <a:buAutoNum type="arabicPeriod" startAt="3"/>
            </a:pPr>
            <a:endParaRPr lang="en-US" sz="4400" b="1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u="sng" dirty="0" smtClean="0">
                <a:solidFill>
                  <a:srgbClr val="0000FF"/>
                </a:solidFill>
              </a:rPr>
              <a:t>FIRING </a:t>
            </a:r>
            <a:r>
              <a:rPr lang="en-US" sz="4800" b="1" u="sng" dirty="0" smtClean="0">
                <a:solidFill>
                  <a:srgbClr val="0000FF"/>
                </a:solidFill>
              </a:rPr>
              <a:t>POSNS AUR FIRE KARNA</a:t>
            </a:r>
            <a:endParaRPr lang="en-US" sz="4800" b="1" u="sng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u="sng" dirty="0" smtClean="0">
                <a:solidFill>
                  <a:srgbClr val="0000FF"/>
                </a:solidFill>
              </a:rPr>
              <a:t>FG POSNS AUR FIRE KARNA</a:t>
            </a:r>
            <a:endParaRPr lang="en-US" sz="4800" b="1" u="sng" dirty="0">
              <a:solidFill>
                <a:srgbClr val="0000FF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685800"/>
          <a:ext cx="9144000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994452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JAGAH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TEMP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u="sng" dirty="0" smtClean="0"/>
                        <a:t>PRESSURE</a:t>
                      </a:r>
                      <a:endParaRPr lang="hi-IN" sz="3200" dirty="0" smtClean="0"/>
                    </a:p>
                    <a:p>
                      <a:pPr algn="ctr"/>
                      <a:endParaRPr lang="hi-IN" sz="3200" dirty="0"/>
                    </a:p>
                  </a:txBody>
                  <a:tcPr/>
                </a:tc>
              </a:tr>
              <a:tr h="1155516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POB SE 20CM SQ 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1000</a:t>
                      </a: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12KG/SQ CM</a:t>
                      </a:r>
                      <a:endParaRPr lang="hi-IN" sz="3200" dirty="0"/>
                    </a:p>
                  </a:txBody>
                  <a:tcPr/>
                </a:tc>
              </a:tr>
              <a:tr h="1155516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POB SE 2- 4.5 MTR 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400</a:t>
                      </a:r>
                      <a:r>
                        <a:rPr lang="en-US" sz="3200" b="1" baseline="30000" dirty="0" smtClean="0"/>
                        <a:t>O</a:t>
                      </a:r>
                      <a:r>
                        <a:rPr lang="en-US" sz="3200" b="1" dirty="0" smtClean="0"/>
                        <a:t>C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1-1.2KG/SQ CM</a:t>
                      </a:r>
                      <a:endParaRPr lang="hi-IN" sz="3200" dirty="0"/>
                    </a:p>
                  </a:txBody>
                  <a:tcPr/>
                </a:tc>
              </a:tr>
              <a:tr h="1155516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2"/>
                          </a:solidFill>
                        </a:rPr>
                        <a:t>POB SE 4 MTR</a:t>
                      </a:r>
                      <a:r>
                        <a:rPr lang="en-US" sz="3200" b="1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2"/>
                          </a:solidFill>
                        </a:rPr>
                        <a:t>20 MTR </a:t>
                      </a:r>
                      <a:endParaRPr lang="hi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2"/>
                          </a:solidFill>
                        </a:rPr>
                        <a:t>400</a:t>
                      </a:r>
                      <a:r>
                        <a:rPr lang="en-US" sz="3200" b="1" baseline="30000" dirty="0" smtClean="0">
                          <a:solidFill>
                            <a:schemeClr val="accent2"/>
                          </a:solidFill>
                        </a:rPr>
                        <a:t>O</a:t>
                      </a:r>
                      <a:r>
                        <a:rPr lang="en-US" sz="3200" b="1" dirty="0" smtClean="0">
                          <a:solidFill>
                            <a:schemeClr val="accent2"/>
                          </a:solidFill>
                        </a:rPr>
                        <a:t>C</a:t>
                      </a:r>
                      <a:r>
                        <a:rPr lang="en-US" sz="3200" b="1" dirty="0" smtClean="0"/>
                        <a:t> </a:t>
                      </a:r>
                      <a:endParaRPr lang="hi-IN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2209800" y="1447800"/>
            <a:ext cx="3505200" cy="3352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Oval 7"/>
          <p:cNvSpPr/>
          <p:nvPr/>
        </p:nvSpPr>
        <p:spPr>
          <a:xfrm>
            <a:off x="2819400" y="1981200"/>
            <a:ext cx="2209800" cy="2209800"/>
          </a:xfrm>
          <a:prstGeom prst="ellipse">
            <a:avLst/>
          </a:prstGeom>
          <a:solidFill>
            <a:srgbClr val="0000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u="sng" dirty="0" smtClean="0">
                <a:solidFill>
                  <a:srgbClr val="0000FF"/>
                </a:solidFill>
              </a:rPr>
              <a:t>FIRING POSNS AUR FIRE KARNA</a:t>
            </a:r>
            <a:endParaRPr lang="en-US" sz="4800" b="1" u="sng" dirty="0">
              <a:solidFill>
                <a:srgbClr val="0000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33725" y="2362200"/>
            <a:ext cx="1628775" cy="1447800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4114800" y="1752600"/>
            <a:ext cx="1981200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791200" y="1066800"/>
            <a:ext cx="3352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20 CM (1000</a:t>
            </a:r>
            <a:r>
              <a:rPr lang="en-US" sz="26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)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12 KG /SQCM </a:t>
            </a:r>
            <a:endParaRPr lang="hi-IN" sz="2600" b="1" dirty="0">
              <a:latin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4495800" y="3810000"/>
            <a:ext cx="175260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791200" y="5029200"/>
            <a:ext cx="3352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2 - 4.5 MTR (400</a:t>
            </a:r>
            <a:r>
              <a:rPr lang="en-US" sz="26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)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1- 1.2 KG /CM</a:t>
            </a:r>
            <a:r>
              <a:rPr lang="en-US" sz="26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 )</a:t>
            </a:r>
            <a:endParaRPr lang="hi-IN" sz="2600" b="1" dirty="0">
              <a:latin typeface="Arial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1866900" y="4305300"/>
            <a:ext cx="1371600" cy="685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0" y="5334000"/>
            <a:ext cx="3352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4.20 MTR(400</a:t>
            </a:r>
            <a:r>
              <a:rPr lang="en-US" sz="26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)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NIL </a:t>
            </a:r>
            <a:endParaRPr lang="hi-IN" sz="26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8229600" cy="4724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hi-IN" sz="3600" kern="10">
              <a:ln w="9525">
                <a:round/>
                <a:headEnd/>
                <a:tailEnd/>
              </a:ln>
              <a:solidFill>
                <a:srgbClr val="0000FF"/>
              </a:solidFill>
              <a:latin typeface="Times New Roman"/>
            </a:endParaRPr>
          </a:p>
        </p:txBody>
      </p:sp>
      <p:sp>
        <p:nvSpPr>
          <p:cNvPr id="35843" name="Title 4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3067050"/>
          </a:xfrm>
        </p:spPr>
        <p:txBody>
          <a:bodyPr/>
          <a:lstStyle/>
          <a:p>
            <a:r>
              <a:rPr lang="en-US" sz="5400" b="1" u="sng" smtClean="0">
                <a:solidFill>
                  <a:srgbClr val="0000FF"/>
                </a:solidFill>
                <a:cs typeface="Arial" pitchFamily="34" charset="0"/>
              </a:rPr>
              <a:t>RPO -A FLAME THROWER</a:t>
            </a:r>
          </a:p>
        </p:txBody>
      </p:sp>
      <p:sp>
        <p:nvSpPr>
          <p:cNvPr id="35844" name="Subtitle 5"/>
          <p:cNvSpPr>
            <a:spLocks noGrp="1"/>
          </p:cNvSpPr>
          <p:nvPr>
            <p:ph type="subTitle" idx="1"/>
          </p:nvPr>
        </p:nvSpPr>
        <p:spPr>
          <a:xfrm>
            <a:off x="0" y="3352800"/>
            <a:ext cx="9144000" cy="1066800"/>
          </a:xfrm>
        </p:spPr>
        <p:txBody>
          <a:bodyPr/>
          <a:lstStyle/>
          <a:p>
            <a:r>
              <a:rPr lang="en-US" sz="3600" smtClean="0">
                <a:solidFill>
                  <a:schemeClr val="tx2"/>
                </a:solidFill>
                <a:cs typeface="Arial" pitchFamily="34" charset="0"/>
              </a:rPr>
              <a:t>(REACTIVINI PIKHOTNI OGNEMIYOT)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800" dirty="0">
              <a:latin typeface="NewsGotTMed" pitchFamily="2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800" dirty="0">
              <a:latin typeface="NewsGotTMed" pitchFamily="2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800" dirty="0">
              <a:latin typeface="NewsGotTMed" pitchFamily="2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4400" b="1" u="sng" dirty="0">
              <a:solidFill>
                <a:srgbClr val="DB09A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u="sng" dirty="0">
              <a:solidFill>
                <a:srgbClr val="DB09A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u="sng" dirty="0">
              <a:solidFill>
                <a:srgbClr val="DB09A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4400" b="1" u="sng" dirty="0">
              <a:solidFill>
                <a:srgbClr val="DB09A9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600200"/>
            <a:ext cx="9144000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70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BHAG - </a:t>
            </a:r>
            <a:r>
              <a:rPr lang="en-US" sz="7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IV</a:t>
            </a:r>
            <a:endParaRPr lang="en-US" sz="70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1148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SURAKSHA SAMBANDHI HIDAYTEN</a:t>
            </a:r>
            <a:endParaRPr lang="hi-IN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965325" y="119063"/>
            <a:ext cx="447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3600" b="1" u="sng"/>
              <a:t>FIRING SE PAHALE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6200" y="1011734"/>
            <a:ext cx="89154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solidFill>
                  <a:schemeClr val="accent2"/>
                </a:solidFill>
              </a:rPr>
              <a:t>1.  TRAINED PERS HI ISTEMAL KAREN.</a:t>
            </a:r>
          </a:p>
          <a:p>
            <a:pPr eaLnBrk="0" hangingPunct="0"/>
            <a:endParaRPr lang="en-US" sz="2800" b="1" dirty="0">
              <a:solidFill>
                <a:schemeClr val="accent2"/>
              </a:solidFill>
            </a:endParaRPr>
          </a:p>
          <a:p>
            <a:pPr eaLnBrk="0" hangingPunct="0"/>
            <a:r>
              <a:rPr lang="en-US" sz="2800" b="1" dirty="0"/>
              <a:t>2.  BACK BLAST AREA CLEAR.</a:t>
            </a:r>
          </a:p>
          <a:p>
            <a:pPr eaLnBrk="0" hangingPunct="0"/>
            <a:endParaRPr lang="en-US" sz="2800" b="1" dirty="0"/>
          </a:p>
          <a:p>
            <a:pPr eaLnBrk="0" hangingPunct="0"/>
            <a:r>
              <a:rPr lang="en-US" sz="2800" b="1" dirty="0">
                <a:solidFill>
                  <a:schemeClr val="accent2"/>
                </a:solidFill>
              </a:rPr>
              <a:t>3.  LYING POSN MEIN BODY 60</a:t>
            </a:r>
            <a:r>
              <a:rPr lang="en-US" sz="2800" b="1" baseline="30000" dirty="0">
                <a:solidFill>
                  <a:schemeClr val="accent2"/>
                </a:solidFill>
              </a:rPr>
              <a:t>O</a:t>
            </a:r>
            <a:r>
              <a:rPr lang="en-US" sz="2800" b="1" dirty="0">
                <a:solidFill>
                  <a:schemeClr val="accent2"/>
                </a:solidFill>
              </a:rPr>
              <a:t>.	</a:t>
            </a:r>
          </a:p>
          <a:p>
            <a:pPr eaLnBrk="0" hangingPunct="0"/>
            <a:endParaRPr lang="en-US" sz="2800" b="1" dirty="0">
              <a:solidFill>
                <a:schemeClr val="accent2"/>
              </a:solidFill>
            </a:endParaRPr>
          </a:p>
          <a:p>
            <a:pPr eaLnBrk="0" hangingPunct="0"/>
            <a:r>
              <a:rPr lang="en-US" sz="2800" b="1" dirty="0"/>
              <a:t>4.  EYE, EYE GUARD MEIN LAGI HO.</a:t>
            </a:r>
          </a:p>
          <a:p>
            <a:pPr eaLnBrk="0" hangingPunct="0"/>
            <a:endParaRPr lang="en-US" sz="2800" b="1" dirty="0"/>
          </a:p>
          <a:p>
            <a:pPr eaLnBrk="0" hangingPunct="0"/>
            <a:r>
              <a:rPr lang="en-US" sz="2800" b="1" dirty="0">
                <a:solidFill>
                  <a:srgbClr val="FF0000"/>
                </a:solidFill>
              </a:rPr>
              <a:t>5.  EAR PLUGS KA ISTEMAL.</a:t>
            </a:r>
          </a:p>
          <a:p>
            <a:pPr eaLnBrk="0" hangingPunct="0"/>
            <a:endParaRPr lang="en-US" sz="2800" b="1" dirty="0">
              <a:solidFill>
                <a:srgbClr val="FF0000"/>
              </a:solidFill>
            </a:endParaRPr>
          </a:p>
          <a:p>
            <a:pPr eaLnBrk="0" hangingPunct="0"/>
            <a:r>
              <a:rPr lang="en-US" sz="2800" b="1" dirty="0">
                <a:solidFill>
                  <a:srgbClr val="003399"/>
                </a:solidFill>
              </a:rPr>
              <a:t>6.  TPS LAUNCHER SE CHHER-CHHAR NA  KAREN.</a:t>
            </a:r>
            <a:endParaRPr lang="en-US" sz="2800" b="1" dirty="0"/>
          </a:p>
          <a:p>
            <a:pPr eaLnBrk="0" hangingPunct="0"/>
            <a:endParaRPr lang="en-US" sz="2800" b="1" dirty="0"/>
          </a:p>
          <a:p>
            <a:pPr eaLnBrk="0" hangingPunct="0"/>
            <a:r>
              <a:rPr lang="en-US" sz="2800" b="1" dirty="0">
                <a:solidFill>
                  <a:srgbClr val="FF0000"/>
                </a:solidFill>
              </a:rPr>
              <a:t>7.  COCKING ONLY FOR FIRING.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5400" b="1" u="sng" dirty="0" smtClean="0">
                <a:solidFill>
                  <a:srgbClr val="0000FF"/>
                </a:solidFill>
              </a:rPr>
              <a:t>FIRING SE PAHLE</a:t>
            </a:r>
            <a:endParaRPr lang="en-US" sz="54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0" y="990601"/>
            <a:ext cx="9144000" cy="595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FF0000"/>
                </a:solidFill>
              </a:rPr>
              <a:t> 	AGAR </a:t>
            </a:r>
            <a:r>
              <a:rPr lang="en-US" sz="3200" b="1" dirty="0">
                <a:solidFill>
                  <a:srgbClr val="FF0000"/>
                </a:solidFill>
              </a:rPr>
              <a:t>FIRING POSN TAIYAR NA HO TO IN POSN SE FIRE NA  KIYA </a:t>
            </a:r>
            <a:r>
              <a:rPr lang="en-US" sz="3200" b="1" dirty="0" smtClean="0">
                <a:solidFill>
                  <a:srgbClr val="FF0000"/>
                </a:solidFill>
              </a:rPr>
              <a:t>JAYE</a:t>
            </a:r>
            <a:r>
              <a:rPr lang="en-US" sz="3200" b="1" dirty="0">
                <a:solidFill>
                  <a:srgbClr val="FF0000"/>
                </a:solidFill>
              </a:rPr>
              <a:t>.</a:t>
            </a:r>
          </a:p>
          <a:p>
            <a:pPr eaLnBrk="0" hangingPunct="0"/>
            <a:endParaRPr lang="en-US" b="1" dirty="0"/>
          </a:p>
          <a:p>
            <a:pPr lvl="2" eaLnBrk="0" hangingPunct="0">
              <a:buFont typeface="Wingdings" pitchFamily="2" charset="2"/>
              <a:buChar char="ü"/>
            </a:pPr>
            <a:r>
              <a:rPr lang="en-US" sz="3200" b="1" dirty="0" smtClean="0">
                <a:solidFill>
                  <a:srgbClr val="CC3300"/>
                </a:solidFill>
              </a:rPr>
              <a:t> 	LYING </a:t>
            </a:r>
            <a:r>
              <a:rPr lang="en-US" sz="3200" b="1" dirty="0">
                <a:solidFill>
                  <a:srgbClr val="CC3300"/>
                </a:solidFill>
              </a:rPr>
              <a:t>POSN - 300MTR SE JIADA </a:t>
            </a:r>
            <a:r>
              <a:rPr lang="en-US" sz="3200" b="1" dirty="0" smtClean="0">
                <a:solidFill>
                  <a:srgbClr val="CC3300"/>
                </a:solidFill>
              </a:rPr>
              <a:t>	(</a:t>
            </a:r>
            <a:r>
              <a:rPr lang="en-US" sz="3200" b="1" dirty="0">
                <a:solidFill>
                  <a:srgbClr val="CC3300"/>
                </a:solidFill>
              </a:rPr>
              <a:t>ELEVATION)      </a:t>
            </a:r>
            <a:r>
              <a:rPr lang="en-US" sz="3200" b="1" dirty="0" smtClean="0">
                <a:solidFill>
                  <a:srgbClr val="CC3300"/>
                </a:solidFill>
              </a:rPr>
              <a:t> - </a:t>
            </a:r>
            <a:r>
              <a:rPr lang="en-US" sz="3200" b="1" dirty="0">
                <a:solidFill>
                  <a:srgbClr val="CC3300"/>
                </a:solidFill>
              </a:rPr>
              <a:t>6</a:t>
            </a:r>
            <a:r>
              <a:rPr lang="en-US" sz="3200" b="1" baseline="30000" dirty="0">
                <a:solidFill>
                  <a:srgbClr val="CC3300"/>
                </a:solidFill>
              </a:rPr>
              <a:t>O</a:t>
            </a:r>
          </a:p>
          <a:p>
            <a:pPr eaLnBrk="0" hangingPunct="0"/>
            <a:r>
              <a:rPr lang="en-US" sz="3200" b="1" baseline="30000" dirty="0"/>
              <a:t>  </a:t>
            </a:r>
          </a:p>
          <a:p>
            <a:pPr lvl="2" eaLnBrk="0" hangingPunct="0"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accent2"/>
                </a:solidFill>
              </a:rPr>
              <a:t> 	KNEELING </a:t>
            </a:r>
            <a:r>
              <a:rPr lang="en-US" sz="3200" b="1" dirty="0">
                <a:solidFill>
                  <a:schemeClr val="accent2"/>
                </a:solidFill>
              </a:rPr>
              <a:t>POSN - 600 MTR SE JIADA </a:t>
            </a:r>
            <a:r>
              <a:rPr lang="en-US" sz="3200" b="1" dirty="0" smtClean="0">
                <a:solidFill>
                  <a:schemeClr val="accent2"/>
                </a:solidFill>
              </a:rPr>
              <a:t>	(</a:t>
            </a:r>
            <a:r>
              <a:rPr lang="en-US" sz="3200" b="1" dirty="0">
                <a:solidFill>
                  <a:schemeClr val="accent2"/>
                </a:solidFill>
              </a:rPr>
              <a:t>ELEVATION) </a:t>
            </a:r>
            <a:r>
              <a:rPr lang="en-US" sz="3200" b="1" dirty="0" smtClean="0">
                <a:solidFill>
                  <a:schemeClr val="accent2"/>
                </a:solidFill>
              </a:rPr>
              <a:t>	-</a:t>
            </a:r>
            <a:r>
              <a:rPr lang="en-US" sz="3200" b="1" dirty="0">
                <a:solidFill>
                  <a:schemeClr val="accent2"/>
                </a:solidFill>
              </a:rPr>
              <a:t>13</a:t>
            </a:r>
            <a:r>
              <a:rPr lang="en-US" sz="3200" b="1" baseline="30000" dirty="0">
                <a:solidFill>
                  <a:schemeClr val="accent2"/>
                </a:solidFill>
              </a:rPr>
              <a:t>O</a:t>
            </a:r>
            <a:endParaRPr lang="en-US" sz="3200" b="1" dirty="0">
              <a:solidFill>
                <a:schemeClr val="accent2"/>
              </a:solidFill>
            </a:endParaRPr>
          </a:p>
          <a:p>
            <a:pPr eaLnBrk="0" hangingPunct="0"/>
            <a:r>
              <a:rPr lang="en-US" sz="3200" b="1" dirty="0"/>
              <a:t> </a:t>
            </a:r>
          </a:p>
          <a:p>
            <a:pPr lvl="2" eaLnBrk="0" hangingPunct="0">
              <a:buFont typeface="Wingdings" pitchFamily="2" charset="2"/>
              <a:buChar char="ü"/>
            </a:pPr>
            <a:r>
              <a:rPr lang="en-US" sz="3200" b="1" dirty="0" smtClean="0">
                <a:solidFill>
                  <a:srgbClr val="CC3300"/>
                </a:solidFill>
              </a:rPr>
              <a:t> 	STANDING POSN- 45</a:t>
            </a:r>
            <a:r>
              <a:rPr lang="en-US" sz="3200" b="1" baseline="30000" dirty="0" smtClean="0">
                <a:solidFill>
                  <a:srgbClr val="CC3300"/>
                </a:solidFill>
              </a:rPr>
              <a:t>O</a:t>
            </a:r>
          </a:p>
          <a:p>
            <a:pPr marL="495300" indent="-495300" eaLnBrk="0" hangingPunct="0"/>
            <a:endParaRPr lang="en-US" sz="3200" b="1" baseline="30000" dirty="0" smtClean="0">
              <a:solidFill>
                <a:srgbClr val="CC3300"/>
              </a:solidFill>
            </a:endParaRPr>
          </a:p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003399"/>
                </a:solidFill>
              </a:rPr>
              <a:t> 	SMALL ARMS KI FIRE KA ASAR.</a:t>
            </a:r>
          </a:p>
          <a:p>
            <a:pPr marL="495300" indent="-495300" eaLnBrk="0" hangingPunct="0"/>
            <a:r>
              <a:rPr lang="en-US" sz="3200" b="1" dirty="0" smtClean="0"/>
              <a:t>	</a:t>
            </a:r>
            <a:endParaRPr lang="en-US" sz="3200" b="1" dirty="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8296275" y="60626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hi-IN" sz="2800">
              <a:latin typeface="NewsGotTMed" pitchFamily="2" charset="0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5400" b="1" u="sng" dirty="0" smtClean="0">
                <a:solidFill>
                  <a:srgbClr val="FF0000"/>
                </a:solidFill>
              </a:rPr>
              <a:t>FIRING KE DAURAN</a:t>
            </a:r>
            <a:endParaRPr lang="en-US" sz="5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5400" b="1" u="sng" dirty="0" smtClean="0">
                <a:solidFill>
                  <a:srgbClr val="FF0000"/>
                </a:solidFill>
              </a:rPr>
              <a:t>FIRING KE DAURAN</a:t>
            </a:r>
            <a:endParaRPr lang="en-US" sz="5400" b="1" u="sng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14400"/>
            <a:ext cx="9144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FF0000"/>
                </a:solidFill>
              </a:rPr>
              <a:t> 	DESTRUCTION.</a:t>
            </a:r>
          </a:p>
          <a:p>
            <a:pPr marL="495300" indent="-495300" eaLnBrk="0" hangingPunct="0"/>
            <a:endParaRPr lang="en-US" sz="2000" b="1" dirty="0" smtClean="0">
              <a:solidFill>
                <a:srgbClr val="0000FF"/>
              </a:solidFill>
            </a:endParaRPr>
          </a:p>
          <a:p>
            <a:pPr marL="952500" lvl="1" indent="-495300" eaLnBrk="0" hangingPunct="0"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0000FF"/>
                </a:solidFill>
              </a:rPr>
              <a:t>ABADI WALE ELAKE SE 1.5 KM DOOR</a:t>
            </a:r>
          </a:p>
          <a:p>
            <a:pPr marL="952500" lvl="1" indent="-495300" eaLnBrk="0" hangingPunct="0"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0000FF"/>
                </a:solidFill>
              </a:rPr>
              <a:t>100 MTR TAK KOI ADAMI NAHI HONA CHHIYE</a:t>
            </a:r>
          </a:p>
          <a:p>
            <a:pPr marL="952500" lvl="1" indent="-495300" eaLnBrk="0" hangingPunct="0"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0000FF"/>
                </a:solidFill>
              </a:rPr>
              <a:t>3 MTR KE UNCHAI SE GIRNE KE BAD DESTROYED KIYA JAI</a:t>
            </a:r>
          </a:p>
          <a:p>
            <a:pPr marL="952500" lvl="1" indent="-495300" eaLnBrk="0" hangingPunct="0"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0000FF"/>
                </a:solidFill>
              </a:rPr>
              <a:t>15 MIN SE KOI BE SHULTER SE BAHAR NA JAI</a:t>
            </a:r>
          </a:p>
          <a:p>
            <a:pPr marL="952500" lvl="1" indent="-495300" eaLnBrk="0" hangingPunct="0"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0000FF"/>
                </a:solidFill>
              </a:rPr>
              <a:t>DISTROYED KARNE KE LIYE 2 CHARGE TIYAR KIYE JAI</a:t>
            </a:r>
            <a:endParaRPr lang="hi-IN" sz="28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695325"/>
            <a:ext cx="89154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52500" lvl="1" indent="-495300" eaLnBrk="0" hangingPunct="0">
              <a:buFont typeface="Wingdings" pitchFamily="2" charset="2"/>
              <a:buChar char="Ø"/>
            </a:pPr>
            <a:endParaRPr lang="en-US" sz="3600" b="1" dirty="0"/>
          </a:p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4000" b="1" dirty="0">
                <a:solidFill>
                  <a:srgbClr val="336600"/>
                </a:solidFill>
              </a:rPr>
              <a:t>  MISFIRE  - 30 SEC AUR 5 SEC</a:t>
            </a:r>
          </a:p>
          <a:p>
            <a:pPr marL="495300" indent="-495300" eaLnBrk="0" hangingPunct="0">
              <a:buFont typeface="Wingdings" pitchFamily="2" charset="2"/>
              <a:buChar char="Ø"/>
            </a:pPr>
            <a:endParaRPr lang="en-US" sz="4000" b="1" dirty="0">
              <a:solidFill>
                <a:srgbClr val="336600"/>
              </a:solidFill>
            </a:endParaRPr>
          </a:p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4000" b="1" dirty="0"/>
              <a:t>  AIR DROP 	- 5 MTR LIMIT.</a:t>
            </a:r>
          </a:p>
          <a:p>
            <a:pPr marL="495300" indent="-495300" eaLnBrk="0" hangingPunct="0">
              <a:buFont typeface="Wingdings" pitchFamily="2" charset="2"/>
              <a:buChar char="Ø"/>
            </a:pPr>
            <a:endParaRPr lang="en-US" sz="4000" b="1" dirty="0"/>
          </a:p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4000" b="1" dirty="0">
                <a:solidFill>
                  <a:srgbClr val="CC3300"/>
                </a:solidFill>
              </a:rPr>
              <a:t>  DANGER HT	- 3 MTR	</a:t>
            </a:r>
          </a:p>
          <a:p>
            <a:pPr marL="495300" indent="-495300" eaLnBrk="0" hangingPunct="0">
              <a:buFont typeface="Wingdings" pitchFamily="2" charset="2"/>
              <a:buChar char="Ø"/>
            </a:pPr>
            <a:endParaRPr lang="en-US" sz="4000" b="1" dirty="0"/>
          </a:p>
          <a:p>
            <a:pPr marL="495300" indent="-495300" eaLnBrk="0" hangingPunct="0">
              <a:buFont typeface="Wingdings" pitchFamily="2" charset="2"/>
              <a:buChar char="Ø"/>
            </a:pPr>
            <a:r>
              <a:rPr lang="en-US" sz="4000" b="1" dirty="0">
                <a:solidFill>
                  <a:schemeClr val="accent2"/>
                </a:solidFill>
              </a:rPr>
              <a:t>  STORAGE	- WP AMN KI </a:t>
            </a:r>
            <a:r>
              <a:rPr lang="en-US" sz="4000" b="1" dirty="0" smtClean="0">
                <a:solidFill>
                  <a:schemeClr val="accent2"/>
                </a:solidFill>
              </a:rPr>
              <a:t>TARAH</a:t>
            </a:r>
            <a:endParaRPr lang="en-US" sz="3600" b="1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5400" b="1" u="sng" dirty="0" smtClean="0">
                <a:solidFill>
                  <a:srgbClr val="FF0000"/>
                </a:solidFill>
              </a:rPr>
              <a:t>FIRING KE DAURAN</a:t>
            </a:r>
            <a:endParaRPr lang="en-US" sz="5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u="sng" dirty="0">
                <a:solidFill>
                  <a:srgbClr val="FF0000"/>
                </a:solidFill>
              </a:rPr>
              <a:t> </a:t>
            </a:r>
            <a:r>
              <a:rPr lang="en-US" sz="44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KOI SAWAL</a:t>
            </a:r>
            <a:endParaRPr lang="en-US" sz="4400" b="1" u="sng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44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3275" y="0"/>
            <a:ext cx="644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609600" y="1600200"/>
            <a:ext cx="685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hi-IN"/>
          </a:p>
        </p:txBody>
      </p:sp>
      <p:pic>
        <p:nvPicPr>
          <p:cNvPr id="8" name="Picture 7" descr="zoomimg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C 0.01094 -0.00972 0.0092 -0.00972 0.02153 -0.01435 C 0.03073 -0.01782 0.04982 -0.02384 0.04982 -0.02384 C 0.06198 -0.02222 0.07413 -0.02268 0.08576 -0.01898 C 0.09514 -0.0162 0.11232 0.00648 0.12135 0.01435 C 0.12378 0.01921 0.12448 0.02778 0.12847 0.0287 C 0.14878 0.0331 0.16996 0.0206 0.18923 0.01435 C 0.20312 0.00509 0.21684 0.00093 0.23212 -0.00463 C 0.24166 -0.0081 0.26076 -0.01435 0.26076 -0.01435 C 0.2691 -0.01273 0.27795 -0.01366 0.28559 -0.00949 C 0.31545 0.00648 0.27413 0.01111 0.31423 -7.40741E-7 C 0.3283 -0.01829 0.34948 -0.03449 0.36788 -0.04282 C 0.39132 -0.03935 0.41632 -0.03611 0.43906 -0.02847 C 0.46128 -0.02106 0.47378 -0.01389 0.49653 -0.00949 C 0.52153 0.00208 0.54618 -0.01018 0.57153 -0.01435 C 0.58298 -0.0162 0.64826 -0.02292 0.65694 -0.02384 C 0.70121 -0.04282 0.80243 -0.01852 0.85694 -0.01435 C 0.88333 -0.00255 0.87135 -0.00694 0.89271 -7.40741E-7 C 0.91701 0.02153 0.90816 0.01088 0.92135 0.0287 C 0.92535 0.04445 0.9283 0.06042 0.93212 0.07616 C 0.92969 0.14699 0.94722 0.21505 0.88576 0.2287 C 0.87604 0.23079 0.86649 0.23171 0.85694 0.23333 C 0.79739 0.22824 0.72795 0.21227 0.67153 0.2382 C 0.66649 0.24769 0.65972 0.25579 0.65694 0.26667 C 0.64948 0.29653 0.64392 0.32639 0.63906 0.35718 C 0.63785 0.37315 0.63576 0.38889 0.63576 0.40486 C 0.63576 0.42083 0.6217 0.52963 0.66076 0.53333 C 0.7059 0.5375 0.75121 0.53657 0.79653 0.5382 C 0.83715 0.5412 0.85104 0.53287 0.87864 0.55718 C 0.88767 0.57755 0.89913 0.59769 0.90712 0.61898 C 0.91337 0.63588 0.9151 0.6581 0.91788 0.67616 C 0.91545 0.70532 0.91666 0.75486 0.90347 0.78102 C 0.90035 0.78773 0.89392 0.79074 0.88923 0.79537 C 0.88229 0.80185 0.87604 0.81157 0.86788 0.81435 C 0.85833 0.81759 0.83906 0.82384 0.83906 0.82384 C 0.81423 0.82222 0.78923 0.82199 0.76423 0.81898 C 0.72378 0.81412 0.68732 0.8037 0.64653 0.8 C 0.52517 0.80509 0.43298 0.80787 0.30694 0.80486 C 0.27743 0.80648 0.24757 0.80949 0.21788 0.80949 C 0.19045 0.80949 0.19114 0.80232 0.16423 0.81435 C 0.13073 0.81273 0.09739 0.81343 0.06423 0.80949 C 0.05677 0.80857 0.04982 0.80324 0.04271 0.8 C 0.03923 0.79838 0.03212 0.79537 0.03212 0.79537 C 0.02864 0.79051 0.02413 0.78681 0.02153 0.78102 C 0.01805 0.77384 0.01719 0.76482 0.01423 0.75718 C 0.01232 0.75208 0.00955 0.74769 0.00712 0.74282 C 0.00434 0.69097 -0.00052 0.64167 -0.00712 0.59051 C -0.0059 0.56042 -0.00538 0.53009 -0.00347 0.5 C -0.00174 0.47315 0.0026 0.4787 0.02153 0.46204 C 0.06215 0.42616 0.11892 0.4588 0.16788 0.45718 C 0.17135 0.45394 0.17587 0.45208 0.17864 0.44769 C 0.18958 0.43009 0.18333 0.42593 0.18923 0.40486 C 0.1908 0.39954 0.1941 0.39537 0.19635 0.39051 C 0.20833 0.34167 0.20573 0.35579 0.20347 0.25718 C 0.2033 0.24722 0.20347 0.23195 0.19635 0.2287 C 0.17604 0.21921 0.15364 0.22546 0.13212 0.22384 C 0.12118 0.22083 0.11094 0.21644 0.1 0.21435 C 0.07986 0.21065 0.03923 0.20486 0.03923 0.20486 C 0.02239 0.19907 0.0158 0.19259 0.00364 0.17616 C 0.00069 0.15347 -0.00156 0.13125 -0.00712 0.10949 C -0.0092 0.08333 -0.01441 0.05023 -0.00712 0.02384 C -0.00538 0.01759 3.61111E-6 0.01435 0.00364 0.00949 C 0.00781 -0.00787 0.01041 -0.00671 3.61111E-6 -7.40741E-7 Z " pathEditMode="fixed" ptsTypes="fffffffffffffffffffffffffffffffffffffffffffffffffffffffffffffff">
                                      <p:cBhvr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7938"/>
          <a:ext cx="9144000" cy="6850062"/>
        </p:xfrm>
        <a:graphic>
          <a:graphicData uri="http://schemas.openxmlformats.org/presentationml/2006/ole">
            <p:oleObj spid="_x0000_s34818" name="Slide" r:id="rId3" imgW="4533840" imgH="339084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rpo-a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End 3">
            <a:hlinkClick r:id="rId3" action="ppaction://hlinksldjump" highlightClick="1"/>
          </p:cNvPr>
          <p:cNvSpPr/>
          <p:nvPr/>
        </p:nvSpPr>
        <p:spPr>
          <a:xfrm rot="10800000">
            <a:off x="8001000" y="6324600"/>
            <a:ext cx="1143000" cy="5334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600200" y="2389188"/>
            <a:ext cx="60198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8800" b="1" u="sng">
                <a:solidFill>
                  <a:srgbClr val="FF0066"/>
                </a:solidFill>
              </a:rPr>
              <a:t>PARICHAY</a:t>
            </a:r>
            <a:endParaRPr lang="en-US" sz="88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323850"/>
            <a:ext cx="9144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7200" b="1" u="sng">
                <a:solidFill>
                  <a:schemeClr val="accent2"/>
                </a:solidFill>
              </a:rPr>
              <a:t>UDDESH</a:t>
            </a:r>
            <a:endParaRPr lang="en-US" sz="7200" b="1">
              <a:solidFill>
                <a:schemeClr val="accent2"/>
              </a:solidFill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28600" y="2590800"/>
            <a:ext cx="8763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400" b="1">
                <a:solidFill>
                  <a:srgbClr val="0000FF"/>
                </a:solidFill>
              </a:rPr>
              <a:t>RPO-A FLAME THROWER  KE BARE MEIN JANKARI DENA HAI.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1524000"/>
            <a:ext cx="91440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4800"/>
              </a:spcBef>
            </a:pPr>
            <a:r>
              <a:rPr lang="en-US" sz="3600" b="1" dirty="0" smtClean="0">
                <a:solidFill>
                  <a:schemeClr val="accent1"/>
                </a:solidFill>
              </a:rPr>
              <a:t>BHAG-I	RPO-A </a:t>
            </a:r>
            <a:r>
              <a:rPr lang="en-US" sz="3600" b="1" dirty="0">
                <a:solidFill>
                  <a:schemeClr val="accent1"/>
                </a:solidFill>
              </a:rPr>
              <a:t>FLAME </a:t>
            </a:r>
            <a:r>
              <a:rPr lang="en-US" sz="3600" b="1" dirty="0" smtClean="0">
                <a:solidFill>
                  <a:schemeClr val="accent1"/>
                </a:solidFill>
              </a:rPr>
              <a:t>THROWER SE WAQFIAT</a:t>
            </a:r>
          </a:p>
          <a:p>
            <a:pPr algn="just" eaLnBrk="0" hangingPunct="0">
              <a:spcBef>
                <a:spcPts val="4800"/>
              </a:spcBef>
            </a:pPr>
            <a:r>
              <a:rPr lang="en-US" sz="3600" b="1" dirty="0" smtClean="0">
                <a:solidFill>
                  <a:srgbClr val="0000FF"/>
                </a:solidFill>
              </a:rPr>
              <a:t>BHAG-II	SIGHT LAGANA AUR SHIST LENA</a:t>
            </a:r>
          </a:p>
          <a:p>
            <a:pPr algn="just" eaLnBrk="0" hangingPunct="0">
              <a:spcBef>
                <a:spcPts val="4800"/>
              </a:spcBef>
            </a:pPr>
            <a:r>
              <a:rPr lang="en-US" sz="3600" b="1" dirty="0" smtClean="0">
                <a:solidFill>
                  <a:srgbClr val="660066"/>
                </a:solidFill>
              </a:rPr>
              <a:t>BHAG-III 	FIRING POSNS AUR FIRE KARNA</a:t>
            </a:r>
          </a:p>
          <a:p>
            <a:pPr algn="just" eaLnBrk="0" hangingPunct="0">
              <a:spcBef>
                <a:spcPts val="4800"/>
              </a:spcBef>
            </a:pPr>
            <a:r>
              <a:rPr lang="en-US" sz="3600" b="1" dirty="0" smtClean="0">
                <a:solidFill>
                  <a:schemeClr val="accent1"/>
                </a:solidFill>
              </a:rPr>
              <a:t>BHAG-IV  SURAKSHA SAMBANDHI HIDAYATEN</a:t>
            </a:r>
          </a:p>
          <a:p>
            <a:pPr algn="just" eaLnBrk="0" hangingPunct="0">
              <a:spcBef>
                <a:spcPts val="4800"/>
              </a:spcBef>
            </a:pPr>
            <a:endParaRPr lang="en-US" sz="3600" b="1" dirty="0" smtClean="0">
              <a:solidFill>
                <a:srgbClr val="660066"/>
              </a:solidFill>
            </a:endParaRPr>
          </a:p>
          <a:p>
            <a:pPr algn="just" eaLnBrk="0" hangingPunct="0">
              <a:spcBef>
                <a:spcPts val="4800"/>
              </a:spcBef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 algn="just" eaLnBrk="0" hangingPunct="0">
              <a:spcBef>
                <a:spcPts val="4800"/>
              </a:spcBef>
            </a:pP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54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BHAG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build="allAtOnce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2895600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RPO-A </a:t>
            </a:r>
          </a:p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FLAME THROWER </a:t>
            </a:r>
            <a:r>
              <a:rPr lang="en-US" sz="5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 </a:t>
            </a:r>
            <a:endParaRPr lang="en-US" sz="5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sz="5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WAQFIAT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371600"/>
            <a:ext cx="914400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7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BHAG I 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920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5400"/>
              </a:spcBef>
              <a:buFont typeface="Wingdings" pitchFamily="2" charset="2"/>
              <a:buChar char="Ø"/>
            </a:pPr>
            <a:r>
              <a:rPr lang="en-US" sz="6000" b="1" dirty="0" smtClean="0">
                <a:solidFill>
                  <a:sysClr val="windowText" lastClr="000000"/>
                </a:solidFill>
              </a:rPr>
              <a:t> BANAWAT</a:t>
            </a:r>
          </a:p>
          <a:p>
            <a:pPr eaLnBrk="0" hangingPunct="0">
              <a:spcBef>
                <a:spcPts val="5400"/>
              </a:spcBef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FF0000"/>
                </a:solidFill>
              </a:rPr>
              <a:t> SIDHANT</a:t>
            </a:r>
          </a:p>
          <a:p>
            <a:pPr eaLnBrk="0" hangingPunct="0">
              <a:spcBef>
                <a:spcPts val="5400"/>
              </a:spcBef>
              <a:buFont typeface="Wingdings" pitchFamily="2" charset="2"/>
              <a:buChar char="Ø"/>
            </a:pPr>
            <a:r>
              <a:rPr lang="en-US" sz="6000" b="1" dirty="0" smtClean="0">
                <a:solidFill>
                  <a:srgbClr val="000099"/>
                </a:solidFill>
              </a:rPr>
              <a:t> ISTEMAL</a:t>
            </a:r>
            <a:endParaRPr lang="en-US" sz="6000" b="1" dirty="0">
              <a:solidFill>
                <a:srgbClr val="000099"/>
              </a:solidFill>
            </a:endParaRPr>
          </a:p>
        </p:txBody>
      </p:sp>
      <p:sp>
        <p:nvSpPr>
          <p:cNvPr id="3" name="Action Button: End 2">
            <a:hlinkClick r:id="rId2" action="ppaction://hlinksldjump" highlightClick="1"/>
          </p:cNvPr>
          <p:cNvSpPr/>
          <p:nvPr/>
        </p:nvSpPr>
        <p:spPr>
          <a:xfrm>
            <a:off x="5715000" y="1447800"/>
            <a:ext cx="1143000" cy="5334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i-IN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u="sng" dirty="0" smtClean="0">
                <a:solidFill>
                  <a:srgbClr val="0000FF"/>
                </a:solidFill>
              </a:rPr>
              <a:t>RPO-A FLAME THROWER SE WAQFIAT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0" y="762001"/>
            <a:ext cx="9302547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4400" b="1" u="sng" dirty="0" smtClean="0">
                <a:solidFill>
                  <a:srgbClr val="CC3300"/>
                </a:solidFill>
              </a:rPr>
              <a:t>TECHNICAL </a:t>
            </a:r>
            <a:r>
              <a:rPr lang="en-US" sz="4400" b="1" u="sng" dirty="0">
                <a:solidFill>
                  <a:srgbClr val="CC3300"/>
                </a:solidFill>
              </a:rPr>
              <a:t>DATA</a:t>
            </a:r>
            <a:endParaRPr lang="en-US" sz="4400" b="1" dirty="0">
              <a:solidFill>
                <a:srgbClr val="CC3300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en-US" sz="4400" b="1" dirty="0">
                <a:solidFill>
                  <a:srgbClr val="CC3300"/>
                </a:solidFill>
              </a:rPr>
              <a:t>	CALIBRE			- 93 MM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>
                <a:solidFill>
                  <a:srgbClr val="CC3300"/>
                </a:solidFill>
              </a:rPr>
              <a:t>	LENGTH			- 920 MM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>
                <a:solidFill>
                  <a:srgbClr val="CC3300"/>
                </a:solidFill>
              </a:rPr>
              <a:t>	SIGHT RANGE		</a:t>
            </a:r>
            <a:r>
              <a:rPr lang="en-US" sz="4400" b="1" dirty="0" smtClean="0">
                <a:solidFill>
                  <a:srgbClr val="CC3300"/>
                </a:solidFill>
              </a:rPr>
              <a:t>- </a:t>
            </a:r>
            <a:r>
              <a:rPr lang="en-US" sz="4400" b="1" dirty="0">
                <a:solidFill>
                  <a:srgbClr val="CC3300"/>
                </a:solidFill>
              </a:rPr>
              <a:t>600 MTR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>
                <a:solidFill>
                  <a:srgbClr val="CC3300"/>
                </a:solidFill>
              </a:rPr>
              <a:t>	EFFECTIVE </a:t>
            </a:r>
            <a:r>
              <a:rPr lang="en-US" sz="4400" b="1" dirty="0" smtClean="0">
                <a:solidFill>
                  <a:srgbClr val="CC3300"/>
                </a:solidFill>
              </a:rPr>
              <a:t>RANGE	- </a:t>
            </a:r>
            <a:r>
              <a:rPr lang="en-US" sz="4400" b="1" dirty="0">
                <a:solidFill>
                  <a:srgbClr val="CC3300"/>
                </a:solidFill>
              </a:rPr>
              <a:t>25- 350 MTR 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>
                <a:solidFill>
                  <a:srgbClr val="CC3300"/>
                </a:solidFill>
              </a:rPr>
              <a:t>	MV				</a:t>
            </a:r>
            <a:r>
              <a:rPr lang="en-US" sz="4400" b="1" dirty="0" smtClean="0">
                <a:solidFill>
                  <a:srgbClr val="CC3300"/>
                </a:solidFill>
              </a:rPr>
              <a:t>	- </a:t>
            </a:r>
            <a:r>
              <a:rPr lang="en-US" sz="4400" b="1" dirty="0">
                <a:solidFill>
                  <a:srgbClr val="CC3300"/>
                </a:solidFill>
              </a:rPr>
              <a:t>125</a:t>
            </a:r>
            <a:r>
              <a:rPr lang="en-US" sz="4400" b="1" u="sng" dirty="0">
                <a:solidFill>
                  <a:srgbClr val="CC3300"/>
                </a:solidFill>
              </a:rPr>
              <a:t>+</a:t>
            </a:r>
            <a:r>
              <a:rPr lang="en-US" sz="4400" b="1" dirty="0">
                <a:solidFill>
                  <a:srgbClr val="CC3300"/>
                </a:solidFill>
              </a:rPr>
              <a:t> 5 </a:t>
            </a:r>
            <a:r>
              <a:rPr lang="en-US" sz="4400" b="1" dirty="0" smtClean="0">
                <a:solidFill>
                  <a:srgbClr val="CC3300"/>
                </a:solidFill>
              </a:rPr>
              <a:t>MTR/S</a:t>
            </a:r>
            <a:endParaRPr lang="en-US" sz="4400" b="1" dirty="0">
              <a:solidFill>
                <a:srgbClr val="CC3300"/>
              </a:solidFill>
            </a:endParaRPr>
          </a:p>
        </p:txBody>
      </p:sp>
      <p:graphicFrame>
        <p:nvGraphicFramePr>
          <p:cNvPr id="2050" name="Rectangle 4"/>
          <p:cNvGraphicFramePr>
            <a:graphicFrameLocks/>
          </p:cNvGraphicFramePr>
          <p:nvPr/>
        </p:nvGraphicFramePr>
        <p:xfrm>
          <a:off x="1524000" y="1905000"/>
          <a:ext cx="6096000" cy="3048000"/>
        </p:xfrm>
        <a:graphic>
          <a:graphicData uri="http://schemas.openxmlformats.org/presentationml/2006/ole">
            <p:oleObj spid="_x0000_s32770" name="Clip" r:id="rId3" imgW="0" imgH="0" progId="">
              <p:embed/>
            </p:oleObj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u="sng" dirty="0" smtClean="0">
                <a:solidFill>
                  <a:srgbClr val="0000FF"/>
                </a:solidFill>
              </a:rPr>
              <a:t>RPO-A FLAME THROWER SE WAQFIAT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38200"/>
            <a:ext cx="8458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WEIGHT			- 12 KGS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WT OF ROCKET		- 4.5 KGS	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KILLING AREA		- 20 MTR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DANGER AREA		- 50 MTR</a:t>
            </a:r>
          </a:p>
          <a:p>
            <a:pPr eaLnBrk="0" hangingPunct="0">
              <a:lnSpc>
                <a:spcPct val="150000"/>
              </a:lnSpc>
            </a:pPr>
            <a:r>
              <a:rPr lang="en-US" sz="4400" b="1" dirty="0" smtClean="0">
                <a:solidFill>
                  <a:srgbClr val="CC3300"/>
                </a:solidFill>
              </a:rPr>
              <a:t>PENETRATION		- 9 MM	</a:t>
            </a:r>
            <a:endParaRPr lang="en-US" sz="4400" b="1" dirty="0">
              <a:solidFill>
                <a:srgbClr val="CC33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400" b="1" u="sng" dirty="0" smtClean="0">
                <a:solidFill>
                  <a:srgbClr val="0000FF"/>
                </a:solidFill>
              </a:rPr>
              <a:t>RPO-A FLAME THROWER SE WAQFIAT</a:t>
            </a:r>
            <a:endParaRPr lang="en-US" sz="4400" b="1" u="sng" dirty="0">
              <a:solidFill>
                <a:srgbClr val="0000FF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250238" y="6365875"/>
            <a:ext cx="973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 dirty="0" err="1">
                <a:latin typeface="NewsGotTMed" pitchFamily="2" charset="0"/>
              </a:rPr>
              <a:t>contd</a:t>
            </a:r>
            <a:endParaRPr lang="en-US" sz="2800" i="1" dirty="0">
              <a:latin typeface="NewsGotTMe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252</Words>
  <Application>Microsoft Office PowerPoint</Application>
  <PresentationFormat>On-screen Show (4:3)</PresentationFormat>
  <Paragraphs>161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Clip</vt:lpstr>
      <vt:lpstr>Slide</vt:lpstr>
      <vt:lpstr>Slide 1</vt:lpstr>
      <vt:lpstr>RPO -A FLAME THROWER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BACK BLAST AREA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CTL</cp:lastModifiedBy>
  <cp:revision>52</cp:revision>
  <dcterms:created xsi:type="dcterms:W3CDTF">2006-08-16T00:00:00Z</dcterms:created>
  <dcterms:modified xsi:type="dcterms:W3CDTF">2010-10-05T16:31:47Z</dcterms:modified>
</cp:coreProperties>
</file>