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A559"/>
    <a:srgbClr val="11D9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F3A66-3F02-4C45-9F1D-4951BCE9115D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33C42-FC77-44A9-8190-BDDA5141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i-IN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33C42-FC77-44A9-8190-BDDA51411E8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85AD7BC-B5A1-42A0-8DB5-AF3020FACFB4}" type="datetimeFigureOut">
              <a:rPr lang="en-US" smtClean="0"/>
              <a:pPr/>
              <a:t>6/2/2019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1992F5B-F4D3-412C-9BD8-1513F942C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24384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> </a:t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> </a:t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r>
              <a:rPr lang="gu-IN" sz="4800" dirty="0" smtClean="0">
                <a:solidFill>
                  <a:srgbClr val="FF0000"/>
                </a:solidFill>
              </a:rPr>
              <a:t> </a:t>
            </a:r>
            <a:r>
              <a:rPr lang="hi-IN" sz="4800" dirty="0" smtClean="0">
                <a:solidFill>
                  <a:srgbClr val="FF0000"/>
                </a:solidFill>
              </a:rPr>
              <a:t/>
            </a:r>
            <a:br>
              <a:rPr lang="hi-IN" sz="4800" dirty="0" smtClean="0">
                <a:solidFill>
                  <a:srgbClr val="FF0000"/>
                </a:solidFill>
              </a:rPr>
            </a:br>
            <a:r>
              <a:rPr lang="hi-IN" sz="4800" dirty="0" smtClean="0">
                <a:solidFill>
                  <a:srgbClr val="FF0000"/>
                </a:solidFill>
              </a:rPr>
              <a:t/>
            </a:r>
            <a:br>
              <a:rPr lang="hi-IN" sz="4800" dirty="0" smtClean="0">
                <a:solidFill>
                  <a:srgbClr val="FF0000"/>
                </a:solidFill>
              </a:rPr>
            </a:br>
            <a:r>
              <a:rPr lang="hi-IN" sz="4800" dirty="0" smtClean="0">
                <a:solidFill>
                  <a:srgbClr val="FF0000"/>
                </a:solidFill>
              </a:rPr>
              <a:t/>
            </a:r>
            <a:br>
              <a:rPr lang="hi-IN" sz="4800" dirty="0" smtClean="0">
                <a:solidFill>
                  <a:srgbClr val="FF0000"/>
                </a:solidFill>
              </a:rPr>
            </a:br>
            <a:r>
              <a:rPr lang="hi-IN" sz="4800" dirty="0" smtClean="0">
                <a:solidFill>
                  <a:srgbClr val="FF0000"/>
                </a:solidFill>
              </a:rPr>
              <a:t/>
            </a:r>
            <a:br>
              <a:rPr lang="hi-IN" sz="4800" dirty="0" smtClean="0">
                <a:solidFill>
                  <a:srgbClr val="FF0000"/>
                </a:solidFill>
              </a:rPr>
            </a:br>
            <a:r>
              <a:rPr lang="hi-IN" sz="4800" dirty="0" smtClean="0">
                <a:solidFill>
                  <a:srgbClr val="FF0000"/>
                </a:solidFill>
              </a:rPr>
              <a:t/>
            </a:r>
            <a:br>
              <a:rPr lang="hi-IN" sz="4800" dirty="0" smtClean="0">
                <a:solidFill>
                  <a:srgbClr val="FF0000"/>
                </a:solidFill>
              </a:rPr>
            </a:br>
            <a:r>
              <a:rPr lang="hi-IN" sz="4800" dirty="0" smtClean="0">
                <a:solidFill>
                  <a:srgbClr val="FF0000"/>
                </a:solidFill>
              </a:rPr>
              <a:t/>
            </a:r>
            <a:br>
              <a:rPr lang="hi-IN" sz="4800" dirty="0" smtClean="0">
                <a:solidFill>
                  <a:srgbClr val="FF0000"/>
                </a:solidFill>
              </a:rPr>
            </a:br>
            <a:r>
              <a:rPr lang="hi-IN" sz="4800" dirty="0" smtClean="0">
                <a:solidFill>
                  <a:srgbClr val="FF0000"/>
                </a:solidFill>
              </a:rPr>
              <a:t/>
            </a:r>
            <a:br>
              <a:rPr lang="hi-IN" sz="4800" dirty="0" smtClean="0">
                <a:solidFill>
                  <a:srgbClr val="FF0000"/>
                </a:solidFill>
              </a:rPr>
            </a:br>
            <a:r>
              <a:rPr lang="hi-IN" sz="4800" dirty="0" smtClean="0">
                <a:solidFill>
                  <a:srgbClr val="FF0000"/>
                </a:solidFill>
              </a:rPr>
              <a:t/>
            </a:r>
            <a:br>
              <a:rPr lang="hi-IN" sz="4800" dirty="0" smtClean="0">
                <a:solidFill>
                  <a:srgbClr val="FF0000"/>
                </a:solidFill>
              </a:rPr>
            </a:br>
            <a:r>
              <a:rPr lang="hi-IN" sz="4800" dirty="0" smtClean="0">
                <a:solidFill>
                  <a:srgbClr val="FF0000"/>
                </a:solidFill>
              </a:rPr>
              <a:t/>
            </a:r>
            <a:br>
              <a:rPr lang="hi-IN" sz="4800" dirty="0" smtClean="0">
                <a:solidFill>
                  <a:srgbClr val="FF0000"/>
                </a:solidFill>
              </a:rPr>
            </a:br>
            <a:r>
              <a:rPr lang="hi-IN" sz="4800" dirty="0" smtClean="0">
                <a:solidFill>
                  <a:srgbClr val="FF0000"/>
                </a:solidFill>
              </a:rPr>
              <a:t/>
            </a:r>
            <a:br>
              <a:rPr lang="hi-IN" sz="4800" dirty="0" smtClean="0">
                <a:solidFill>
                  <a:srgbClr val="FF0000"/>
                </a:solidFill>
              </a:rPr>
            </a:br>
            <a:r>
              <a:rPr lang="hi-IN" sz="4800" dirty="0" smtClean="0">
                <a:solidFill>
                  <a:srgbClr val="FF0000"/>
                </a:solidFill>
              </a:rPr>
              <a:t/>
            </a:r>
            <a:br>
              <a:rPr lang="hi-IN" sz="4800" dirty="0" smtClean="0">
                <a:solidFill>
                  <a:srgbClr val="FF0000"/>
                </a:solidFill>
              </a:rPr>
            </a:br>
            <a:r>
              <a:rPr lang="hi-IN" sz="4400" dirty="0" smtClean="0">
                <a:solidFill>
                  <a:srgbClr val="FF0000"/>
                </a:solidFill>
              </a:rPr>
              <a:t>सांख्यकारिका : २५ तत्वों का खेल  </a:t>
            </a:r>
            <a:r>
              <a:rPr lang="gu-IN" sz="4400" dirty="0" smtClean="0">
                <a:solidFill>
                  <a:srgbClr val="FF0000"/>
                </a:solidFill>
              </a:rPr>
              <a:t> </a:t>
            </a:r>
            <a:r>
              <a:rPr lang="gu-IN" sz="4800" dirty="0" smtClean="0">
                <a:solidFill>
                  <a:srgbClr val="FF0000"/>
                </a:solidFill>
              </a:rPr>
              <a:t/>
            </a:r>
            <a:br>
              <a:rPr lang="gu-IN" sz="4800" dirty="0" smtClean="0">
                <a:solidFill>
                  <a:srgbClr val="FF0000"/>
                </a:solidFill>
              </a:rPr>
            </a:b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124200"/>
            <a:ext cx="8077200" cy="25146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None/>
            </a:pPr>
            <a:endParaRPr lang="gu-IN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>
              <a:buNone/>
            </a:pPr>
            <a:r>
              <a:rPr lang="gu-IN" sz="3600" b="1" u="sng" dirty="0" smtClean="0">
                <a:ln>
                  <a:prstDash val="solid"/>
                </a:ln>
                <a:solidFill>
                  <a:srgbClr val="1BA559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 </a:t>
            </a:r>
            <a:r>
              <a:rPr lang="hi-IN" sz="3600" b="1" u="sng" dirty="0" smtClean="0">
                <a:ln>
                  <a:prstDash val="solid"/>
                </a:ln>
                <a:solidFill>
                  <a:srgbClr val="1BA559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प्रस्तुतकर्ता </a:t>
            </a:r>
            <a:r>
              <a:rPr lang="gu-IN" sz="3600" b="1" u="sng" dirty="0" smtClean="0">
                <a:ln>
                  <a:prstDash val="solid"/>
                </a:ln>
                <a:solidFill>
                  <a:srgbClr val="1BA559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</a:t>
            </a:r>
            <a:endParaRPr lang="hi-IN" sz="3600" b="1" u="sng" dirty="0" smtClean="0">
              <a:ln>
                <a:prstDash val="solid"/>
              </a:ln>
              <a:solidFill>
                <a:srgbClr val="1BA559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>
              <a:buNone/>
            </a:pPr>
            <a:r>
              <a:rPr lang="gu-IN" sz="2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hi-IN" sz="2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प्रा.डॉ.बाबुभाई एच. वनकर  </a:t>
            </a:r>
            <a:endParaRPr lang="gu-IN" sz="3600" b="1" dirty="0" smtClean="0">
              <a:ln>
                <a:prstDash val="solid"/>
              </a:ln>
              <a:solidFill>
                <a:srgbClr val="00B0F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>
              <a:buNone/>
            </a:pPr>
            <a:r>
              <a:rPr lang="hi-IN" sz="2800" b="1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प्रमुख स्वामी विज्ञान एवं विनयन महाविद्यालय,कड़ी.</a:t>
            </a:r>
            <a:endParaRPr lang="gu-IN" sz="2800" b="1" dirty="0" smtClean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>
              <a:buNone/>
            </a:pPr>
            <a:r>
              <a:rPr lang="hi-IN" sz="2800" b="1" dirty="0" smtClean="0">
                <a:ln>
                  <a:prstDash val="solid"/>
                </a:ln>
                <a:solidFill>
                  <a:srgbClr val="FFC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ता.१७/१/२०१८ </a:t>
            </a:r>
            <a:endParaRPr lang="gu-IN" sz="2800" b="1" dirty="0" smtClean="0">
              <a:ln>
                <a:prstDash val="solid"/>
              </a:ln>
              <a:solidFill>
                <a:srgbClr val="FFC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>
              <a:buNone/>
            </a:pPr>
            <a:r>
              <a:rPr lang="gu-IN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</a:t>
            </a:r>
            <a:endParaRPr lang="en-US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hi-IN" sz="3000" b="1" u="sng" dirty="0" smtClean="0">
                <a:solidFill>
                  <a:srgbClr val="00B050"/>
                </a:solidFill>
              </a:rPr>
              <a:t>अव्यक्त का स्वरूप </a:t>
            </a:r>
          </a:p>
          <a:p>
            <a:pPr>
              <a:buFont typeface="Wingdings" pitchFamily="2" charset="2"/>
              <a:buChar char="Ø"/>
            </a:pPr>
            <a:r>
              <a:rPr lang="hi-IN" sz="2800" dirty="0" smtClean="0">
                <a:solidFill>
                  <a:srgbClr val="00B0F0"/>
                </a:solidFill>
              </a:rPr>
              <a:t>अहेतुमद् </a:t>
            </a:r>
            <a:r>
              <a:rPr lang="hi-IN" sz="2800" dirty="0" smtClean="0"/>
              <a:t>–   </a:t>
            </a:r>
            <a:r>
              <a:rPr lang="hi-IN" sz="2800" dirty="0" smtClean="0">
                <a:solidFill>
                  <a:srgbClr val="FF0000"/>
                </a:solidFill>
              </a:rPr>
              <a:t>स्वयं कारण होने से |</a:t>
            </a:r>
          </a:p>
          <a:p>
            <a:pPr>
              <a:buFont typeface="Wingdings" pitchFamily="2" charset="2"/>
              <a:buChar char="Ø"/>
            </a:pPr>
            <a:r>
              <a:rPr lang="hi-IN" sz="2800" dirty="0" smtClean="0">
                <a:solidFill>
                  <a:srgbClr val="00B0F0"/>
                </a:solidFill>
              </a:rPr>
              <a:t>नित्य</a:t>
            </a:r>
            <a:r>
              <a:rPr lang="hi-IN" sz="2800" dirty="0" smtClean="0"/>
              <a:t>      – </a:t>
            </a:r>
            <a:r>
              <a:rPr lang="hi-IN" sz="2800" dirty="0" smtClean="0">
                <a:solidFill>
                  <a:srgbClr val="FF0000"/>
                </a:solidFill>
              </a:rPr>
              <a:t> अनादि और शाश्वत है |</a:t>
            </a:r>
          </a:p>
          <a:p>
            <a:pPr>
              <a:buFont typeface="Wingdings" pitchFamily="2" charset="2"/>
              <a:buChar char="Ø"/>
            </a:pPr>
            <a:r>
              <a:rPr lang="hi-IN" sz="2800" dirty="0" smtClean="0">
                <a:solidFill>
                  <a:srgbClr val="00B0F0"/>
                </a:solidFill>
              </a:rPr>
              <a:t>व्यापि  </a:t>
            </a:r>
            <a:r>
              <a:rPr lang="hi-IN" sz="2800" dirty="0" smtClean="0"/>
              <a:t> - </a:t>
            </a:r>
            <a:r>
              <a:rPr lang="hi-IN" sz="2800" dirty="0" smtClean="0">
                <a:solidFill>
                  <a:srgbClr val="FF0000"/>
                </a:solidFill>
              </a:rPr>
              <a:t>जो सर्वत्र फैला हुआ है | </a:t>
            </a:r>
          </a:p>
          <a:p>
            <a:pPr>
              <a:buFont typeface="Wingdings" pitchFamily="2" charset="2"/>
              <a:buChar char="Ø"/>
            </a:pPr>
            <a:r>
              <a:rPr lang="hi-IN" sz="2800" dirty="0" smtClean="0">
                <a:solidFill>
                  <a:srgbClr val="00B0F0"/>
                </a:solidFill>
              </a:rPr>
              <a:t>निष्क्रिय</a:t>
            </a:r>
            <a:r>
              <a:rPr lang="hi-IN" sz="2800" dirty="0" smtClean="0"/>
              <a:t>  – </a:t>
            </a:r>
            <a:r>
              <a:rPr lang="hi-IN" sz="2800" dirty="0" smtClean="0">
                <a:solidFill>
                  <a:srgbClr val="FF0000"/>
                </a:solidFill>
              </a:rPr>
              <a:t>जो सर्वत्र व्याप्त होने से निष्क्रिय है |</a:t>
            </a:r>
          </a:p>
          <a:p>
            <a:pPr>
              <a:buFont typeface="Wingdings" pitchFamily="2" charset="2"/>
              <a:buChar char="Ø"/>
            </a:pPr>
            <a:r>
              <a:rPr lang="hi-IN" sz="2800" dirty="0" smtClean="0">
                <a:solidFill>
                  <a:srgbClr val="00B0F0"/>
                </a:solidFill>
              </a:rPr>
              <a:t>एक    </a:t>
            </a:r>
            <a:r>
              <a:rPr lang="hi-IN" sz="2800" dirty="0" smtClean="0"/>
              <a:t> – </a:t>
            </a:r>
            <a:r>
              <a:rPr lang="hi-IN" sz="2800" dirty="0" smtClean="0">
                <a:solidFill>
                  <a:srgbClr val="FF0000"/>
                </a:solidFill>
              </a:rPr>
              <a:t>अनेक व्यक्त का एक मात्र कारण है |</a:t>
            </a:r>
          </a:p>
          <a:p>
            <a:pPr>
              <a:buFont typeface="Wingdings" pitchFamily="2" charset="2"/>
              <a:buChar char="Ø"/>
            </a:pPr>
            <a:r>
              <a:rPr lang="hi-IN" sz="2800" dirty="0" smtClean="0">
                <a:solidFill>
                  <a:srgbClr val="00B0F0"/>
                </a:solidFill>
              </a:rPr>
              <a:t>अनाश्रित </a:t>
            </a:r>
            <a:r>
              <a:rPr lang="hi-IN" sz="2800" dirty="0" smtClean="0"/>
              <a:t>– </a:t>
            </a:r>
            <a:r>
              <a:rPr lang="hi-IN" sz="2800" dirty="0" smtClean="0">
                <a:solidFill>
                  <a:srgbClr val="FF0000"/>
                </a:solidFill>
              </a:rPr>
              <a:t>किसीका कार्य नहीं होने से | </a:t>
            </a:r>
          </a:p>
          <a:p>
            <a:pPr>
              <a:buFont typeface="Wingdings" pitchFamily="2" charset="2"/>
              <a:buChar char="Ø"/>
            </a:pPr>
            <a:r>
              <a:rPr lang="hi-IN" sz="2800" dirty="0" smtClean="0">
                <a:solidFill>
                  <a:srgbClr val="00B0F0"/>
                </a:solidFill>
              </a:rPr>
              <a:t>अलिङ्ग</a:t>
            </a:r>
            <a:r>
              <a:rPr lang="hi-IN" sz="2800" dirty="0" smtClean="0"/>
              <a:t>   – </a:t>
            </a:r>
            <a:r>
              <a:rPr lang="hi-IN" sz="2800" dirty="0" smtClean="0">
                <a:solidFill>
                  <a:srgbClr val="FF0000"/>
                </a:solidFill>
              </a:rPr>
              <a:t>प्रलयकाल में भी लय नही होने से | </a:t>
            </a:r>
          </a:p>
          <a:p>
            <a:pPr>
              <a:buFont typeface="Wingdings" pitchFamily="2" charset="2"/>
              <a:buChar char="Ø"/>
            </a:pPr>
            <a:r>
              <a:rPr lang="hi-IN" sz="2800" dirty="0" smtClean="0">
                <a:solidFill>
                  <a:srgbClr val="00B0F0"/>
                </a:solidFill>
              </a:rPr>
              <a:t>अनवयव </a:t>
            </a:r>
            <a:r>
              <a:rPr lang="hi-IN" sz="2800" dirty="0" smtClean="0"/>
              <a:t>– </a:t>
            </a:r>
            <a:r>
              <a:rPr lang="hi-IN" sz="2800" dirty="0" smtClean="0">
                <a:solidFill>
                  <a:srgbClr val="FF0000"/>
                </a:solidFill>
              </a:rPr>
              <a:t>निरवयव</a:t>
            </a:r>
            <a:r>
              <a:rPr lang="hi-IN" sz="2800" dirty="0" smtClean="0"/>
              <a:t> </a:t>
            </a:r>
            <a:r>
              <a:rPr lang="hi-IN" sz="2800" dirty="0" smtClean="0">
                <a:solidFill>
                  <a:srgbClr val="FF0000"/>
                </a:solidFill>
              </a:rPr>
              <a:t>अवयवो वाला न होने से | </a:t>
            </a:r>
          </a:p>
          <a:p>
            <a:pPr>
              <a:buFont typeface="Wingdings" pitchFamily="2" charset="2"/>
              <a:buChar char="Ø"/>
            </a:pPr>
            <a:r>
              <a:rPr lang="hi-IN" sz="2800" dirty="0" smtClean="0">
                <a:solidFill>
                  <a:srgbClr val="00B0F0"/>
                </a:solidFill>
              </a:rPr>
              <a:t>स्वतंत्र  </a:t>
            </a:r>
            <a:r>
              <a:rPr lang="hi-IN" sz="2800" dirty="0" smtClean="0">
                <a:solidFill>
                  <a:schemeClr val="bg1"/>
                </a:solidFill>
              </a:rPr>
              <a:t>-</a:t>
            </a:r>
            <a:r>
              <a:rPr lang="hi-IN" sz="2800" dirty="0" smtClean="0">
                <a:solidFill>
                  <a:srgbClr val="002060"/>
                </a:solidFill>
              </a:rPr>
              <a:t> </a:t>
            </a:r>
            <a:r>
              <a:rPr lang="hi-IN" sz="2800" dirty="0" smtClean="0">
                <a:solidFill>
                  <a:srgbClr val="FF0000"/>
                </a:solidFill>
              </a:rPr>
              <a:t>अन्य पदार्थ पर आधारित नहीं होने से |    </a:t>
            </a:r>
            <a:endParaRPr lang="en-US" sz="28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39000" cy="76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hi-IN" sz="4000" dirty="0" smtClean="0"/>
              <a:t>अव्यक्त का स्वरूप </a:t>
            </a:r>
            <a:endParaRPr lang="en-US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239000" cy="5334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hi-IN" sz="2800" dirty="0" smtClean="0">
                <a:solidFill>
                  <a:srgbClr val="00B050"/>
                </a:solidFill>
              </a:rPr>
              <a:t>प्रकृतिका अस्तित्व को सिध्ध करने वाली दलील  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391400" cy="484632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Font typeface="Wingdings" pitchFamily="2" charset="2"/>
              <a:buChar char="q"/>
            </a:pPr>
            <a:r>
              <a:rPr lang="hi-IN" sz="2000" i="1" u="sng" dirty="0" smtClean="0">
                <a:solidFill>
                  <a:srgbClr val="7030A0"/>
                </a:solidFill>
              </a:rPr>
              <a:t>प्रकृति के अस्तित्व को निम्नोक्त दलीलों से सिध्ध किया जाता है |</a:t>
            </a:r>
          </a:p>
          <a:p>
            <a:pPr>
              <a:buFont typeface="Wingdings" pitchFamily="2" charset="2"/>
              <a:buChar char="q"/>
            </a:pPr>
            <a:r>
              <a:rPr lang="hi-IN" sz="2000" dirty="0" smtClean="0">
                <a:solidFill>
                  <a:srgbClr val="FF0000"/>
                </a:solidFill>
              </a:rPr>
              <a:t>महद् आदि भेद परिमित है |</a:t>
            </a:r>
          </a:p>
          <a:p>
            <a:pPr>
              <a:buFont typeface="Wingdings" pitchFamily="2" charset="2"/>
              <a:buChar char="q"/>
            </a:pPr>
            <a:r>
              <a:rPr lang="hi-IN" sz="2000" dirty="0" smtClean="0">
                <a:solidFill>
                  <a:srgbClr val="FF0000"/>
                </a:solidFill>
              </a:rPr>
              <a:t>महद् आदि भेद समन्वित  है |</a:t>
            </a:r>
          </a:p>
          <a:p>
            <a:pPr>
              <a:buFont typeface="Wingdings" pitchFamily="2" charset="2"/>
              <a:buChar char="q"/>
            </a:pPr>
            <a:r>
              <a:rPr lang="hi-IN" sz="2000" dirty="0" smtClean="0">
                <a:solidFill>
                  <a:srgbClr val="FF0000"/>
                </a:solidFill>
              </a:rPr>
              <a:t>शक्ति अनुसार उनकीं प्रवृत्ति होने से |</a:t>
            </a:r>
          </a:p>
          <a:p>
            <a:pPr>
              <a:buFont typeface="Wingdings" pitchFamily="2" charset="2"/>
              <a:buChar char="q"/>
            </a:pPr>
            <a:r>
              <a:rPr lang="hi-IN" sz="2000" dirty="0" smtClean="0">
                <a:solidFill>
                  <a:srgbClr val="FF0000"/>
                </a:solidFill>
              </a:rPr>
              <a:t>कार्य-कारण का विभाग होने से |</a:t>
            </a:r>
          </a:p>
          <a:p>
            <a:pPr>
              <a:buFont typeface="Wingdings" pitchFamily="2" charset="2"/>
              <a:buChar char="q"/>
            </a:pPr>
            <a:r>
              <a:rPr lang="hi-IN" sz="2000" dirty="0" smtClean="0">
                <a:solidFill>
                  <a:srgbClr val="FF0000"/>
                </a:solidFill>
              </a:rPr>
              <a:t>विश्व रूप कार्य का कारणमें लय होने से |</a:t>
            </a:r>
          </a:p>
          <a:p>
            <a:pPr>
              <a:buNone/>
            </a:pPr>
            <a:r>
              <a:rPr lang="hi-IN" sz="2000" dirty="0" smtClean="0">
                <a:solidFill>
                  <a:srgbClr val="FF0000"/>
                </a:solidFill>
              </a:rPr>
              <a:t>           </a:t>
            </a:r>
            <a:r>
              <a:rPr lang="hi-IN" sz="2000" dirty="0" smtClean="0">
                <a:solidFill>
                  <a:srgbClr val="7030A0"/>
                </a:solidFill>
              </a:rPr>
              <a:t>प्रकृतिका अस्तित्व सिध्ध किया जाता है|</a:t>
            </a:r>
          </a:p>
          <a:p>
            <a:pPr algn="ctr">
              <a:buNone/>
            </a:pPr>
            <a:r>
              <a:rPr lang="hi-IN" sz="2000" dirty="0" smtClean="0">
                <a:solidFill>
                  <a:srgbClr val="1BA559"/>
                </a:solidFill>
              </a:rPr>
              <a:t>और भी </a:t>
            </a:r>
          </a:p>
          <a:p>
            <a:pPr algn="ctr">
              <a:buNone/>
            </a:pPr>
            <a:r>
              <a:rPr lang="hi-IN" sz="2000" dirty="0" smtClean="0">
                <a:solidFill>
                  <a:srgbClr val="00B0F0"/>
                </a:solidFill>
              </a:rPr>
              <a:t>तीनों गुणों के सम्मिश्रण से , जल की भांति प्रत्येक गुण परस्पर कीसहायता प्राप्त करके प्रवृत्ति करने से प्रकृति की सत्ता सिध्ध की जाती है |</a:t>
            </a:r>
            <a:endParaRPr lang="en-US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239000" cy="990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hi-IN" dirty="0" smtClean="0"/>
              <a:t>सांख्यमें पुरुष का अस्तित्व एवं </a:t>
            </a:r>
            <a:r>
              <a:rPr lang="hi-IN" dirty="0" smtClean="0"/>
              <a:t>बहुत्व का </a:t>
            </a:r>
            <a:r>
              <a:rPr lang="hi-IN" dirty="0" smtClean="0"/>
              <a:t>स्वीकार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hi-IN" dirty="0" smtClean="0">
                <a:solidFill>
                  <a:srgbClr val="00B0F0"/>
                </a:solidFill>
              </a:rPr>
              <a:t> </a:t>
            </a:r>
            <a:r>
              <a:rPr lang="hi-IN" sz="3200" dirty="0" smtClean="0">
                <a:solidFill>
                  <a:srgbClr val="FF0000"/>
                </a:solidFill>
              </a:rPr>
              <a:t>पुरुष का अस्तित्व</a:t>
            </a:r>
            <a:r>
              <a:rPr lang="hi-IN" sz="3200" dirty="0" smtClean="0">
                <a:solidFill>
                  <a:srgbClr val="FF0000"/>
                </a:solidFill>
              </a:rPr>
              <a:t>    </a:t>
            </a:r>
          </a:p>
          <a:p>
            <a:r>
              <a:rPr lang="hi-IN" dirty="0" smtClean="0">
                <a:solidFill>
                  <a:srgbClr val="002060"/>
                </a:solidFill>
              </a:rPr>
              <a:t>जड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hi-IN" dirty="0" smtClean="0">
                <a:solidFill>
                  <a:srgbClr val="002060"/>
                </a:solidFill>
              </a:rPr>
              <a:t>पदार्थोँका समूह अन्य(पुरुष) के लिए है |</a:t>
            </a:r>
          </a:p>
          <a:p>
            <a:r>
              <a:rPr lang="hi-IN" dirty="0" smtClean="0">
                <a:solidFill>
                  <a:srgbClr val="002060"/>
                </a:solidFill>
              </a:rPr>
              <a:t>तीन गुणों का अभाव होने से |</a:t>
            </a:r>
          </a:p>
          <a:p>
            <a:r>
              <a:rPr lang="hi-IN" dirty="0" smtClean="0">
                <a:solidFill>
                  <a:srgbClr val="002060"/>
                </a:solidFill>
              </a:rPr>
              <a:t>अधिष्ठाता होने से |</a:t>
            </a:r>
          </a:p>
          <a:p>
            <a:r>
              <a:rPr lang="hi-IN" dirty="0" smtClean="0">
                <a:solidFill>
                  <a:srgbClr val="002060"/>
                </a:solidFill>
              </a:rPr>
              <a:t>भोक्ता होने से |</a:t>
            </a:r>
          </a:p>
          <a:p>
            <a:r>
              <a:rPr lang="hi-IN" dirty="0" smtClean="0">
                <a:solidFill>
                  <a:srgbClr val="002060"/>
                </a:solidFill>
              </a:rPr>
              <a:t>कैवल्यार्थ की प्रवृत्ति से | </a:t>
            </a:r>
          </a:p>
          <a:p>
            <a:pPr>
              <a:buFont typeface="Wingdings" pitchFamily="2" charset="2"/>
              <a:buChar char="q"/>
            </a:pPr>
            <a:r>
              <a:rPr lang="hi-IN" sz="3200" dirty="0" smtClean="0">
                <a:solidFill>
                  <a:srgbClr val="FF0000"/>
                </a:solidFill>
              </a:rPr>
              <a:t>पुरुष</a:t>
            </a:r>
            <a:r>
              <a:rPr lang="hi-IN" sz="3200" dirty="0" smtClean="0">
                <a:solidFill>
                  <a:srgbClr val="FF0000"/>
                </a:solidFill>
              </a:rPr>
              <a:t> </a:t>
            </a:r>
            <a:r>
              <a:rPr lang="hi-IN" sz="3200" dirty="0" smtClean="0">
                <a:solidFill>
                  <a:srgbClr val="FF0000"/>
                </a:solidFill>
              </a:rPr>
              <a:t>बहुत्व</a:t>
            </a:r>
          </a:p>
          <a:p>
            <a:r>
              <a:rPr lang="hi-IN" sz="2400" dirty="0" smtClean="0">
                <a:solidFill>
                  <a:srgbClr val="002060"/>
                </a:solidFill>
              </a:rPr>
              <a:t>जन्म-मरण अलग – अलग होने से |</a:t>
            </a:r>
          </a:p>
          <a:p>
            <a:r>
              <a:rPr lang="hi-IN" sz="2400" dirty="0" smtClean="0">
                <a:solidFill>
                  <a:srgbClr val="002060"/>
                </a:solidFill>
              </a:rPr>
              <a:t>इन्द्रियों की </a:t>
            </a:r>
            <a:r>
              <a:rPr lang="hi-IN" sz="2400" dirty="0" smtClean="0">
                <a:solidFill>
                  <a:srgbClr val="002060"/>
                </a:solidFill>
              </a:rPr>
              <a:t>व्यवस्था अलग – अलग होने </a:t>
            </a:r>
            <a:r>
              <a:rPr lang="hi-IN" sz="2400" dirty="0" smtClean="0">
                <a:solidFill>
                  <a:srgbClr val="002060"/>
                </a:solidFill>
              </a:rPr>
              <a:t>से |</a:t>
            </a:r>
          </a:p>
          <a:p>
            <a:r>
              <a:rPr lang="hi-IN" sz="2400" dirty="0" smtClean="0">
                <a:solidFill>
                  <a:srgbClr val="002060"/>
                </a:solidFill>
              </a:rPr>
              <a:t>तीन गुणों की विपर्ययता होने से |</a:t>
            </a:r>
          </a:p>
          <a:p>
            <a:pPr>
              <a:buNone/>
            </a:pPr>
            <a:r>
              <a:rPr lang="hi-IN" sz="2400" dirty="0" smtClean="0">
                <a:solidFill>
                  <a:srgbClr val="FF0000"/>
                </a:solidFill>
              </a:rPr>
              <a:t> 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6074736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hi-IN" dirty="0" smtClean="0"/>
          </a:p>
          <a:p>
            <a:endParaRPr lang="hi-IN" dirty="0" smtClean="0"/>
          </a:p>
          <a:p>
            <a:endParaRPr lang="hi-IN" dirty="0" smtClean="0"/>
          </a:p>
          <a:p>
            <a:pPr algn="ctr">
              <a:buNone/>
            </a:pPr>
            <a:endParaRPr lang="hi-IN" dirty="0" smtClean="0"/>
          </a:p>
          <a:p>
            <a:pPr algn="ctr">
              <a:buNone/>
            </a:pPr>
            <a:r>
              <a:rPr lang="hi-IN" dirty="0" smtClean="0"/>
              <a:t> </a:t>
            </a:r>
            <a:r>
              <a:rPr lang="hi-IN" sz="15000" dirty="0" smtClean="0"/>
              <a:t>समाप्तम्</a:t>
            </a:r>
            <a:r>
              <a:rPr lang="hi-IN" sz="9600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239000" cy="685800"/>
          </a:xfrm>
        </p:spPr>
        <p:style>
          <a:lnRef idx="2">
            <a:schemeClr val="dk1"/>
          </a:lnRef>
          <a:fillRef idx="1001">
            <a:schemeClr val="dk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hi-IN" u="sng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दुःखत्रय</a:t>
            </a:r>
            <a:r>
              <a:rPr lang="hi-IN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en-US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7239000" cy="48768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hi-IN" sz="2400" dirty="0" smtClean="0">
                <a:solidFill>
                  <a:srgbClr val="FF0000"/>
                </a:solidFill>
              </a:rPr>
              <a:t>आधिभौतिक 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hi-IN" sz="2400" dirty="0" smtClean="0">
                <a:solidFill>
                  <a:srgbClr val="FF0000"/>
                </a:solidFill>
              </a:rPr>
              <a:t>आधिदैविक 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hi-IN" sz="2400" dirty="0" smtClean="0">
                <a:solidFill>
                  <a:srgbClr val="FF0000"/>
                </a:solidFill>
              </a:rPr>
              <a:t>आध्यात्मिक 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hi-IN" sz="2400" dirty="0" smtClean="0">
                <a:solidFill>
                  <a:srgbClr val="00B050"/>
                </a:solidFill>
              </a:rPr>
              <a:t>आधिभौतिक</a:t>
            </a:r>
            <a:r>
              <a:rPr lang="hi-IN" sz="2400" dirty="0" smtClean="0"/>
              <a:t> </a:t>
            </a:r>
            <a:r>
              <a:rPr lang="hi-IN" sz="2400" dirty="0" smtClean="0">
                <a:solidFill>
                  <a:srgbClr val="00B0F0"/>
                </a:solidFill>
              </a:rPr>
              <a:t>:-प्राणीमात्र,भुतसर्ग से प्राप्त दुःख |        </a:t>
            </a:r>
          </a:p>
          <a:p>
            <a:pPr>
              <a:buNone/>
            </a:pPr>
            <a:r>
              <a:rPr lang="hi-IN" sz="2400" dirty="0" smtClean="0"/>
              <a:t> </a:t>
            </a: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hi-IN" sz="2400" dirty="0" smtClean="0">
                <a:solidFill>
                  <a:srgbClr val="00B050"/>
                </a:solidFill>
              </a:rPr>
              <a:t>आधिदैविक</a:t>
            </a:r>
            <a:r>
              <a:rPr lang="hi-IN" sz="2400" dirty="0" smtClean="0"/>
              <a:t> </a:t>
            </a:r>
            <a:r>
              <a:rPr lang="hi-IN" sz="2400" dirty="0" smtClean="0">
                <a:solidFill>
                  <a:srgbClr val="00B0F0"/>
                </a:solidFill>
              </a:rPr>
              <a:t>:- दैववशात् प्राप्त दुःख | 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/>
          </a:p>
          <a:p>
            <a:pPr>
              <a:buFont typeface="Wingdings" pitchFamily="2" charset="2"/>
              <a:buChar char="q"/>
            </a:pPr>
            <a:r>
              <a:rPr lang="hi-IN" sz="2400" dirty="0" smtClean="0">
                <a:solidFill>
                  <a:srgbClr val="00B050"/>
                </a:solidFill>
              </a:rPr>
              <a:t>आध्यात्मिक</a:t>
            </a:r>
            <a:r>
              <a:rPr lang="hi-IN" sz="2400" dirty="0" smtClean="0"/>
              <a:t> </a:t>
            </a:r>
            <a:r>
              <a:rPr lang="hi-IN" sz="2400" dirty="0" smtClean="0">
                <a:solidFill>
                  <a:srgbClr val="00B0F0"/>
                </a:solidFill>
              </a:rPr>
              <a:t>:- मानसिक एवं शारीरिक दुःख | </a:t>
            </a:r>
          </a:p>
          <a:p>
            <a:pPr>
              <a:buNone/>
            </a:pPr>
            <a:r>
              <a:rPr lang="hi-IN" sz="2400" dirty="0" smtClean="0"/>
              <a:t>  </a:t>
            </a:r>
          </a:p>
          <a:p>
            <a:pPr>
              <a:buNone/>
            </a:pPr>
            <a:r>
              <a:rPr lang="hi-IN" sz="2400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39000" cy="9906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hi-IN" sz="2800" dirty="0" smtClean="0"/>
              <a:t> </a:t>
            </a:r>
            <a:r>
              <a:rPr lang="hi-IN" sz="3600" dirty="0" smtClean="0">
                <a:solidFill>
                  <a:srgbClr val="002060"/>
                </a:solidFill>
              </a:rPr>
              <a:t>कार्य-कारण के अनुसार २५ तत्वोंका निरूपण  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239000" cy="470313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endParaRPr lang="hi-IN" dirty="0" smtClean="0">
              <a:solidFill>
                <a:srgbClr val="00B0F0"/>
              </a:solidFill>
            </a:endParaRPr>
          </a:p>
          <a:p>
            <a:r>
              <a:rPr lang="hi-IN" dirty="0" smtClean="0">
                <a:solidFill>
                  <a:srgbClr val="00B0F0"/>
                </a:solidFill>
              </a:rPr>
              <a:t>मूलप्रकृति –          </a:t>
            </a:r>
            <a:r>
              <a:rPr lang="hi-IN" dirty="0" smtClean="0">
                <a:solidFill>
                  <a:schemeClr val="accent5">
                    <a:lumMod val="75000"/>
                  </a:schemeClr>
                </a:solidFill>
              </a:rPr>
              <a:t>जो अविकारी, कारण है | </a:t>
            </a:r>
          </a:p>
          <a:p>
            <a:r>
              <a:rPr lang="hi-IN" dirty="0" smtClean="0">
                <a:solidFill>
                  <a:srgbClr val="00B0F0"/>
                </a:solidFill>
              </a:rPr>
              <a:t>महद्( बुध्धि) -    अहंकार – पञ्च तन्मात्राएँ |</a:t>
            </a:r>
          </a:p>
          <a:p>
            <a:pPr>
              <a:buNone/>
            </a:pPr>
            <a:r>
              <a:rPr lang="hi-IN" dirty="0" smtClean="0"/>
              <a:t>                  </a:t>
            </a:r>
            <a:r>
              <a:rPr lang="hi-IN" dirty="0" smtClean="0">
                <a:solidFill>
                  <a:schemeClr val="accent5">
                    <a:lumMod val="75000"/>
                  </a:schemeClr>
                </a:solidFill>
              </a:rPr>
              <a:t>जो प्रकृति भी है और विकृति भी |</a:t>
            </a:r>
          </a:p>
          <a:p>
            <a:pPr>
              <a:buNone/>
            </a:pPr>
            <a:r>
              <a:rPr lang="hi-IN" dirty="0" smtClean="0">
                <a:solidFill>
                  <a:schemeClr val="accent5">
                    <a:lumMod val="75000"/>
                  </a:schemeClr>
                </a:solidFill>
              </a:rPr>
              <a:t>                  कार्य भी है और कारण भी |</a:t>
            </a:r>
          </a:p>
          <a:p>
            <a:r>
              <a:rPr lang="hi-IN" dirty="0" smtClean="0">
                <a:solidFill>
                  <a:srgbClr val="00B0F0"/>
                </a:solidFill>
              </a:rPr>
              <a:t>षोड्श इन्द्रियगण – </a:t>
            </a:r>
            <a:r>
              <a:rPr lang="hi-IN" dirty="0" smtClean="0">
                <a:solidFill>
                  <a:schemeClr val="accent5">
                    <a:lumMod val="75000"/>
                  </a:schemeClr>
                </a:solidFill>
              </a:rPr>
              <a:t>जो मात्र विकार है – कार्य है|</a:t>
            </a:r>
          </a:p>
          <a:p>
            <a:pPr>
              <a:buFont typeface="Wingdings" pitchFamily="2" charset="2"/>
              <a:buChar char="§"/>
            </a:pPr>
            <a:r>
              <a:rPr lang="hi-IN" dirty="0" smtClean="0">
                <a:solidFill>
                  <a:srgbClr val="00B050"/>
                </a:solidFill>
              </a:rPr>
              <a:t>पञ्च कर्मेन्द्रियाणि |</a:t>
            </a:r>
          </a:p>
          <a:p>
            <a:pPr>
              <a:buFont typeface="Wingdings" pitchFamily="2" charset="2"/>
              <a:buChar char="§"/>
            </a:pPr>
            <a:r>
              <a:rPr lang="hi-IN" dirty="0" smtClean="0">
                <a:solidFill>
                  <a:srgbClr val="00B050"/>
                </a:solidFill>
              </a:rPr>
              <a:t>पञ्च ज्ञानेन्द्रियाणि |</a:t>
            </a:r>
          </a:p>
          <a:p>
            <a:pPr>
              <a:buFont typeface="Wingdings" pitchFamily="2" charset="2"/>
              <a:buChar char="§"/>
            </a:pPr>
            <a:r>
              <a:rPr lang="hi-IN" dirty="0" smtClean="0">
                <a:solidFill>
                  <a:srgbClr val="00B050"/>
                </a:solidFill>
              </a:rPr>
              <a:t>पञ्च महाभूतानि |</a:t>
            </a:r>
          </a:p>
          <a:p>
            <a:pPr>
              <a:buFont typeface="Wingdings" pitchFamily="2" charset="2"/>
              <a:buChar char="§"/>
            </a:pPr>
            <a:r>
              <a:rPr lang="hi-IN" dirty="0" smtClean="0">
                <a:solidFill>
                  <a:srgbClr val="00B050"/>
                </a:solidFill>
              </a:rPr>
              <a:t>मनस: | </a:t>
            </a:r>
          </a:p>
          <a:p>
            <a:r>
              <a:rPr lang="hi-IN" dirty="0" smtClean="0">
                <a:solidFill>
                  <a:srgbClr val="00B0F0"/>
                </a:solidFill>
              </a:rPr>
              <a:t>ज्ञ-पुरुष: - </a:t>
            </a:r>
            <a:r>
              <a:rPr lang="hi-IN" dirty="0" smtClean="0"/>
              <a:t>       </a:t>
            </a:r>
            <a:r>
              <a:rPr lang="hi-IN" dirty="0" smtClean="0">
                <a:solidFill>
                  <a:schemeClr val="accent5">
                    <a:lumMod val="75000"/>
                  </a:schemeClr>
                </a:solidFill>
              </a:rPr>
              <a:t>जो अविकारी, द्रष्टा, साक्षी, उदासीन है |</a:t>
            </a:r>
          </a:p>
          <a:p>
            <a:pPr>
              <a:buNone/>
            </a:pPr>
            <a:r>
              <a:rPr lang="hi-IN" dirty="0" smtClean="0">
                <a:solidFill>
                  <a:schemeClr val="accent5">
                    <a:lumMod val="75000"/>
                  </a:schemeClr>
                </a:solidFill>
              </a:rPr>
              <a:t>                  वह न तो प्रकृति है और , न तो विकृति है |</a:t>
            </a:r>
          </a:p>
          <a:p>
            <a:pPr>
              <a:buNone/>
            </a:pPr>
            <a:r>
              <a:rPr lang="hi-IN" dirty="0" smtClean="0">
                <a:solidFill>
                  <a:schemeClr val="accent5">
                    <a:lumMod val="75000"/>
                  </a:schemeClr>
                </a:solidFill>
              </a:rPr>
              <a:t>                  न कार्य  है और कारण |</a:t>
            </a:r>
          </a:p>
          <a:p>
            <a:pPr>
              <a:buNone/>
            </a:pPr>
            <a:r>
              <a:rPr lang="hi-IN" dirty="0" smtClean="0">
                <a:solidFill>
                  <a:schemeClr val="accent5">
                    <a:lumMod val="75000"/>
                  </a:schemeClr>
                </a:solidFill>
              </a:rPr>
              <a:t>                     </a:t>
            </a:r>
          </a:p>
          <a:p>
            <a:pPr>
              <a:buNone/>
            </a:pPr>
            <a:r>
              <a:rPr lang="hi-IN" dirty="0" smtClean="0"/>
              <a:t>                     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96200" cy="990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hi-IN" dirty="0" smtClean="0"/>
              <a:t>सांख्यकारिका में गुणविचार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43800" cy="485553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hi-IN" dirty="0" smtClean="0">
                <a:solidFill>
                  <a:srgbClr val="00B0F0"/>
                </a:solidFill>
              </a:rPr>
              <a:t>सांख्यमें गुणत्रय </a:t>
            </a:r>
          </a:p>
          <a:p>
            <a:pPr>
              <a:buFont typeface="Wingdings" pitchFamily="2" charset="2"/>
              <a:buChar char="§"/>
            </a:pPr>
            <a:r>
              <a:rPr lang="hi-IN" dirty="0" smtClean="0">
                <a:solidFill>
                  <a:srgbClr val="00B050"/>
                </a:solidFill>
              </a:rPr>
              <a:t>सत्व |</a:t>
            </a:r>
          </a:p>
          <a:p>
            <a:pPr>
              <a:buFont typeface="Wingdings" pitchFamily="2" charset="2"/>
              <a:buChar char="§"/>
            </a:pPr>
            <a:r>
              <a:rPr lang="hi-IN" dirty="0" smtClean="0">
                <a:solidFill>
                  <a:srgbClr val="00B050"/>
                </a:solidFill>
              </a:rPr>
              <a:t>रजस् |  </a:t>
            </a:r>
          </a:p>
          <a:p>
            <a:pPr>
              <a:buFont typeface="Wingdings" pitchFamily="2" charset="2"/>
              <a:buChar char="§"/>
            </a:pPr>
            <a:r>
              <a:rPr lang="hi-IN" dirty="0" smtClean="0">
                <a:solidFill>
                  <a:srgbClr val="00B050"/>
                </a:solidFill>
              </a:rPr>
              <a:t>तमस् |</a:t>
            </a:r>
          </a:p>
          <a:p>
            <a:pPr>
              <a:buFont typeface="Wingdings" pitchFamily="2" charset="2"/>
              <a:buChar char="§"/>
            </a:pPr>
            <a:r>
              <a:rPr lang="hi-IN" sz="2000" dirty="0" smtClean="0">
                <a:solidFill>
                  <a:srgbClr val="0070C0"/>
                </a:solidFill>
              </a:rPr>
              <a:t>सत्वगुण – सुख का वाचक, प्रकाशक एवं लघु तथा सबका इष्ट है |</a:t>
            </a:r>
          </a:p>
          <a:p>
            <a:pPr>
              <a:buFont typeface="Wingdings" pitchFamily="2" charset="2"/>
              <a:buChar char="§"/>
            </a:pPr>
            <a:r>
              <a:rPr lang="hi-IN" sz="2000" dirty="0" smtClean="0">
                <a:solidFill>
                  <a:srgbClr val="0070C0"/>
                </a:solidFill>
              </a:rPr>
              <a:t>रजोगुज – दुःख का वाचक, उत्तेजक एवं चंचल तथा प्रवृत्तिवाला है|</a:t>
            </a:r>
          </a:p>
          <a:p>
            <a:pPr>
              <a:buFont typeface="Wingdings" pitchFamily="2" charset="2"/>
              <a:buChar char="§"/>
            </a:pPr>
            <a:r>
              <a:rPr lang="hi-IN" sz="2000" dirty="0" smtClean="0">
                <a:solidFill>
                  <a:srgbClr val="0070C0"/>
                </a:solidFill>
              </a:rPr>
              <a:t>तमोगुण – मोह्स्वरूप, नियमनकर्ता, गुरु एवं आवृत्तकर्ता है | </a:t>
            </a:r>
          </a:p>
          <a:p>
            <a:endParaRPr lang="hi-IN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hi-IN" sz="2000" dirty="0" smtClean="0">
                <a:solidFill>
                  <a:srgbClr val="002060"/>
                </a:solidFill>
              </a:rPr>
              <a:t>तीनों गुण परस्पर के सहयोग से एक-दूसरें को अभिभूत करते है,    परस्परको उत्त्पन्न करते है, परस्पर के आश्रय से रहते हैं | </a:t>
            </a:r>
          </a:p>
          <a:p>
            <a:r>
              <a:rPr lang="hi-IN" sz="2000" dirty="0" smtClean="0">
                <a:solidFill>
                  <a:srgbClr val="11D941"/>
                </a:solidFill>
              </a:rPr>
              <a:t>तीनों गुण भिन्न भिन्न गुणधर्मों वाले होने के बावजूद दीपक की भांति एक हि प्रयोजन के लिये प्रवृत्त होते है | </a:t>
            </a:r>
            <a:endParaRPr lang="en-US" sz="2000" dirty="0">
              <a:solidFill>
                <a:srgbClr val="11D94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20000" cy="838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hi-IN" dirty="0" smtClean="0"/>
              <a:t>सांख्यकारिका में प्रमाण-विचार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7696200" cy="499872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hi-IN" sz="3300" dirty="0" smtClean="0">
                <a:solidFill>
                  <a:srgbClr val="00B0F0"/>
                </a:solidFill>
              </a:rPr>
              <a:t>सांख्यमतानुसार तीन प्रमाण हि इष्ट </a:t>
            </a:r>
            <a:r>
              <a:rPr lang="hi-IN" sz="4500" dirty="0" smtClean="0">
                <a:solidFill>
                  <a:srgbClr val="00B0F0"/>
                </a:solidFill>
              </a:rPr>
              <a:t>है |</a:t>
            </a:r>
          </a:p>
          <a:p>
            <a:pPr marL="514350" indent="-514350">
              <a:buNone/>
            </a:pPr>
            <a:r>
              <a:rPr lang="hi-IN" dirty="0" smtClean="0"/>
              <a:t>   </a:t>
            </a:r>
            <a:r>
              <a:rPr lang="hi-IN" sz="3000" dirty="0" smtClean="0">
                <a:solidFill>
                  <a:srgbClr val="1BA559"/>
                </a:solidFill>
              </a:rPr>
              <a:t>१.दृष्ट(प्रत्यक्ष)प्रमाण | </a:t>
            </a:r>
          </a:p>
          <a:p>
            <a:pPr marL="514350" indent="-514350">
              <a:buNone/>
            </a:pPr>
            <a:r>
              <a:rPr lang="hi-IN" sz="3000" dirty="0" smtClean="0">
                <a:solidFill>
                  <a:srgbClr val="1BA559"/>
                </a:solidFill>
              </a:rPr>
              <a:t>   २.अनुमान प्रमाण-</a:t>
            </a:r>
            <a:r>
              <a:rPr lang="hi-IN" sz="2400" dirty="0" smtClean="0">
                <a:solidFill>
                  <a:srgbClr val="FF0000"/>
                </a:solidFill>
              </a:rPr>
              <a:t>जो तीन-प्रकार से जाने जाते है |                       </a:t>
            </a:r>
            <a:r>
              <a:rPr lang="en-US" sz="2400" dirty="0" smtClean="0">
                <a:solidFill>
                  <a:srgbClr val="FF0000"/>
                </a:solidFill>
              </a:rPr>
              <a:t>                    </a:t>
            </a:r>
            <a:endParaRPr lang="hi-IN" sz="2400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            </a:t>
            </a:r>
            <a:r>
              <a:rPr lang="hi-IN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</a:t>
            </a:r>
            <a:r>
              <a:rPr lang="hi-IN" dirty="0" smtClean="0">
                <a:solidFill>
                  <a:schemeClr val="accent3">
                    <a:lumMod val="75000"/>
                  </a:schemeClr>
                </a:solidFill>
              </a:rPr>
              <a:t>.पूर्ववत् |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chemeClr val="accent3">
                    <a:lumMod val="75000"/>
                  </a:schemeClr>
                </a:solidFill>
              </a:rPr>
              <a:t>               b.शेषवत् |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chemeClr val="accent3">
                    <a:lumMod val="75000"/>
                  </a:schemeClr>
                </a:solidFill>
              </a:rPr>
              <a:t>         c.सामान्यतो दृष्ट |</a:t>
            </a:r>
          </a:p>
          <a:p>
            <a:pPr marL="514350" indent="-514350">
              <a:buNone/>
            </a:pPr>
            <a:r>
              <a:rPr lang="hi-IN" sz="4400" dirty="0" smtClean="0"/>
              <a:t>  </a:t>
            </a:r>
            <a:r>
              <a:rPr lang="hi-IN" sz="3000" dirty="0" smtClean="0">
                <a:solidFill>
                  <a:srgbClr val="1BA559"/>
                </a:solidFill>
              </a:rPr>
              <a:t>३.  शब्द प्रमाण ( आप्तवचन) |    </a:t>
            </a:r>
          </a:p>
          <a:p>
            <a:pPr marL="514350" indent="-514350">
              <a:buNone/>
            </a:pPr>
            <a:r>
              <a:rPr lang="hi-IN" sz="4400" dirty="0" smtClean="0">
                <a:solidFill>
                  <a:srgbClr val="1BA559"/>
                </a:solidFill>
              </a:rPr>
              <a:t>   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086600" cy="685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hi-IN" dirty="0" smtClean="0"/>
              <a:t>प्रमाणत्रय द्वारा ज्ञानप्राप्ति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hi-IN" dirty="0" smtClean="0">
                <a:solidFill>
                  <a:srgbClr val="1BA559"/>
                </a:solidFill>
              </a:rPr>
              <a:t>   </a:t>
            </a:r>
            <a:r>
              <a:rPr lang="hi-IN" sz="3600" dirty="0" smtClean="0">
                <a:solidFill>
                  <a:srgbClr val="FF0000"/>
                </a:solidFill>
              </a:rPr>
              <a:t>१.दृष्ट(प्रत्यक्ष)प्रमाण | </a:t>
            </a:r>
          </a:p>
          <a:p>
            <a:pPr marL="514350" indent="-514350">
              <a:buNone/>
            </a:pPr>
            <a:r>
              <a:rPr lang="hi-IN" sz="3600" dirty="0" smtClean="0">
                <a:solidFill>
                  <a:srgbClr val="FF0000"/>
                </a:solidFill>
              </a:rPr>
              <a:t>  २.अनुमान प्रमाण</a:t>
            </a:r>
          </a:p>
          <a:p>
            <a:pPr marL="514350" indent="-514350">
              <a:buNone/>
            </a:pPr>
            <a:r>
              <a:rPr lang="hi-IN" sz="3600" dirty="0" smtClean="0">
                <a:solidFill>
                  <a:srgbClr val="FF0000"/>
                </a:solidFill>
              </a:rPr>
              <a:t>  ३.शब्द प्रमाण (आप्तवचन) |  </a:t>
            </a:r>
            <a:r>
              <a:rPr lang="hi-IN" sz="3600" dirty="0" smtClean="0">
                <a:solidFill>
                  <a:srgbClr val="1BA559"/>
                </a:solidFill>
              </a:rPr>
              <a:t>  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rgbClr val="1BA559"/>
                </a:solidFill>
              </a:rPr>
              <a:t>       * सांख्य के सभी (२५) प्रमेयों का ज्ञान ये तीन     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rgbClr val="1BA559"/>
                </a:solidFill>
              </a:rPr>
              <a:t>         गुणोंसे हि सम्पन्न हो जाता है | 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rgbClr val="1BA559"/>
                </a:solidFill>
              </a:rPr>
              <a:t>       * सांख्यदर्शन के यही तीन प्रमाणों से अन्य सभी दर्शनों के  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rgbClr val="1BA559"/>
                </a:solidFill>
              </a:rPr>
              <a:t>         प्रमाण सिध्ध हो जाते है |  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rgbClr val="1BA559"/>
                </a:solidFill>
              </a:rPr>
              <a:t>       * दृष्ट प्रमाण से सांख्य के प्राय: सभी तत्वों का ज्ञान हो    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rgbClr val="1BA559"/>
                </a:solidFill>
              </a:rPr>
              <a:t>         जाता है |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rgbClr val="1BA559"/>
                </a:solidFill>
              </a:rPr>
              <a:t>       * अतीन्द्रिय तत्वों का ज्ञान सामान्यतो दृष्ट प्रमाण से होता  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rgbClr val="1BA559"/>
                </a:solidFill>
              </a:rPr>
              <a:t>         है |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rgbClr val="1BA559"/>
                </a:solidFill>
              </a:rPr>
              <a:t>       * उपर्युक्त दो प्रमाणों से जो ज्ञान नहीं होता है , वही ज्ञान </a:t>
            </a:r>
          </a:p>
          <a:p>
            <a:pPr marL="514350" indent="-514350">
              <a:buNone/>
            </a:pPr>
            <a:r>
              <a:rPr lang="hi-IN" dirty="0" smtClean="0">
                <a:solidFill>
                  <a:srgbClr val="1BA559"/>
                </a:solidFill>
              </a:rPr>
              <a:t>         आप्त प्रमाण – शब्द प्रमाण से हो जाता है |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hi-IN" sz="2400" dirty="0" smtClean="0">
                <a:solidFill>
                  <a:srgbClr val="00B050"/>
                </a:solidFill>
              </a:rPr>
              <a:t>पदार्थ इन्द्रियोंके मार्ग से अत्यंत दूर होने से |</a:t>
            </a:r>
          </a:p>
          <a:p>
            <a:r>
              <a:rPr lang="hi-IN" sz="2400" dirty="0" smtClean="0">
                <a:solidFill>
                  <a:srgbClr val="00B050"/>
                </a:solidFill>
              </a:rPr>
              <a:t>पदार्थ इन्द्रियों से अत्यंत निकट होने से |</a:t>
            </a:r>
          </a:p>
          <a:p>
            <a:r>
              <a:rPr lang="hi-IN" sz="2400" dirty="0" smtClean="0">
                <a:solidFill>
                  <a:srgbClr val="00B050"/>
                </a:solidFill>
              </a:rPr>
              <a:t>इन्द्रियों में खामी होने से |</a:t>
            </a:r>
          </a:p>
          <a:p>
            <a:r>
              <a:rPr lang="hi-IN" sz="2400" dirty="0" smtClean="0">
                <a:solidFill>
                  <a:srgbClr val="00B050"/>
                </a:solidFill>
              </a:rPr>
              <a:t>मन की अवस्था ठीक नहीं होने से |</a:t>
            </a:r>
          </a:p>
          <a:p>
            <a:r>
              <a:rPr lang="hi-IN" sz="2400" dirty="0" smtClean="0">
                <a:solidFill>
                  <a:srgbClr val="00B050"/>
                </a:solidFill>
              </a:rPr>
              <a:t>पदार्थ अति सुक्ष्म होने से |</a:t>
            </a:r>
          </a:p>
          <a:p>
            <a:r>
              <a:rPr lang="hi-IN" sz="2400" dirty="0" smtClean="0">
                <a:solidFill>
                  <a:srgbClr val="00B050"/>
                </a:solidFill>
              </a:rPr>
              <a:t>पदार्थ और इन्द्रियके मार्गमें आवरण(व्यवधान )होने से|</a:t>
            </a:r>
          </a:p>
          <a:p>
            <a:r>
              <a:rPr lang="hi-IN" sz="2400" dirty="0" smtClean="0">
                <a:solidFill>
                  <a:srgbClr val="00B050"/>
                </a:solidFill>
              </a:rPr>
              <a:t>बलवान पदार्थ से अभिभूत होने से |</a:t>
            </a:r>
          </a:p>
          <a:p>
            <a:r>
              <a:rPr lang="hi-IN" sz="2400" dirty="0" smtClean="0">
                <a:solidFill>
                  <a:srgbClr val="00B050"/>
                </a:solidFill>
              </a:rPr>
              <a:t>समान पदार्थ में घुल-मिल जाने से |  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hi-IN" dirty="0" smtClean="0">
                <a:solidFill>
                  <a:srgbClr val="C00000"/>
                </a:solidFill>
              </a:rPr>
              <a:t>सांख्य के पदार्थोकी अनुपलब्धि के कारण 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39000" cy="762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hi-IN" dirty="0" smtClean="0">
                <a:solidFill>
                  <a:srgbClr val="002060"/>
                </a:solidFill>
              </a:rPr>
              <a:t>सांख्य का सत्कार्यवाद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5334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hi-IN" sz="2400" dirty="0" smtClean="0">
                <a:solidFill>
                  <a:srgbClr val="FF0000"/>
                </a:solidFill>
              </a:rPr>
              <a:t>कार्य सत् है और यहीं कार्य पहले से हि अपने कारण में रहता है क्योंकि.... </a:t>
            </a:r>
          </a:p>
          <a:p>
            <a:r>
              <a:rPr lang="hi-IN" sz="2200" dirty="0" smtClean="0">
                <a:solidFill>
                  <a:srgbClr val="0070C0"/>
                </a:solidFill>
              </a:rPr>
              <a:t>असत् अकरणात् |</a:t>
            </a:r>
          </a:p>
          <a:p>
            <a:pPr>
              <a:buNone/>
            </a:pPr>
            <a:r>
              <a:rPr lang="hi-IN" sz="2200" dirty="0" smtClean="0"/>
              <a:t>   </a:t>
            </a:r>
            <a:r>
              <a:rPr lang="hi-IN" sz="2000" dirty="0" smtClean="0">
                <a:solidFill>
                  <a:srgbClr val="002060"/>
                </a:solidFill>
              </a:rPr>
              <a:t>- करण का सम्पूर्ण अभाव होने से |</a:t>
            </a:r>
          </a:p>
          <a:p>
            <a:r>
              <a:rPr lang="hi-IN" sz="2200" dirty="0" smtClean="0">
                <a:solidFill>
                  <a:srgbClr val="0070C0"/>
                </a:solidFill>
              </a:rPr>
              <a:t>उपादानग्रहणात्  | </a:t>
            </a:r>
          </a:p>
          <a:p>
            <a:pPr>
              <a:buNone/>
            </a:pPr>
            <a:r>
              <a:rPr lang="hi-IN" sz="2200" dirty="0" smtClean="0"/>
              <a:t>   </a:t>
            </a:r>
            <a:r>
              <a:rPr lang="hi-IN" sz="2000" dirty="0" smtClean="0">
                <a:solidFill>
                  <a:srgbClr val="002060"/>
                </a:solidFill>
              </a:rPr>
              <a:t>- चोक्कस उपादान का ग्रहण होने से | </a:t>
            </a:r>
          </a:p>
          <a:p>
            <a:r>
              <a:rPr lang="hi-IN" sz="2200" dirty="0" smtClean="0">
                <a:solidFill>
                  <a:srgbClr val="0070C0"/>
                </a:solidFill>
              </a:rPr>
              <a:t>सर्वसम्भवाभावत् |</a:t>
            </a:r>
          </a:p>
          <a:p>
            <a:pPr>
              <a:buNone/>
            </a:pPr>
            <a:r>
              <a:rPr lang="hi-IN" sz="2000" dirty="0" smtClean="0"/>
              <a:t>   </a:t>
            </a:r>
            <a:r>
              <a:rPr lang="hi-IN" sz="2000" dirty="0" smtClean="0">
                <a:solidFill>
                  <a:srgbClr val="002060"/>
                </a:solidFill>
              </a:rPr>
              <a:t>- किसी भी पदार्थ अन्य कोई भी पदार्थ से   </a:t>
            </a:r>
          </a:p>
          <a:p>
            <a:pPr>
              <a:buNone/>
            </a:pPr>
            <a:r>
              <a:rPr lang="hi-IN" sz="2000" dirty="0" smtClean="0">
                <a:solidFill>
                  <a:srgbClr val="002060"/>
                </a:solidFill>
              </a:rPr>
              <a:t>     उत्त्पन्न नहीं होता है |</a:t>
            </a:r>
          </a:p>
          <a:p>
            <a:r>
              <a:rPr lang="hi-IN" sz="2200" dirty="0" smtClean="0">
                <a:solidFill>
                  <a:srgbClr val="0070C0"/>
                </a:solidFill>
              </a:rPr>
              <a:t>शक्तस्य शक्यकरणात् |</a:t>
            </a:r>
          </a:p>
          <a:p>
            <a:pPr>
              <a:buNone/>
            </a:pPr>
            <a:r>
              <a:rPr lang="hi-IN" sz="2200" dirty="0" smtClean="0"/>
              <a:t>   </a:t>
            </a:r>
            <a:r>
              <a:rPr lang="hi-IN" sz="2000" dirty="0" smtClean="0">
                <a:solidFill>
                  <a:srgbClr val="002060"/>
                </a:solidFill>
              </a:rPr>
              <a:t>- समर्थ पदार्थ हि शक्य पदार्थ को उत्त्पन्न करता है |</a:t>
            </a:r>
          </a:p>
          <a:p>
            <a:r>
              <a:rPr lang="hi-IN" sz="2200" dirty="0" smtClean="0">
                <a:solidFill>
                  <a:srgbClr val="0070C0"/>
                </a:solidFill>
              </a:rPr>
              <a:t>कारण भावात् |</a:t>
            </a:r>
          </a:p>
          <a:p>
            <a:pPr>
              <a:buNone/>
            </a:pPr>
            <a:r>
              <a:rPr lang="hi-IN" sz="2200" dirty="0" smtClean="0">
                <a:solidFill>
                  <a:srgbClr val="002060"/>
                </a:solidFill>
              </a:rPr>
              <a:t>   - कार्य कारण के स्वभाव वाला होने से |</a:t>
            </a:r>
          </a:p>
          <a:p>
            <a:endParaRPr lang="hi-IN" sz="2200" dirty="0" smtClean="0">
              <a:solidFill>
                <a:srgbClr val="92D05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239000" cy="89916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hi-IN" dirty="0" smtClean="0"/>
              <a:t>व्यक्त का स्वरूप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Font typeface="Wingdings" pitchFamily="2" charset="2"/>
              <a:buChar char="v"/>
            </a:pPr>
            <a:r>
              <a:rPr lang="hi-IN" u="sng" dirty="0" smtClean="0">
                <a:solidFill>
                  <a:srgbClr val="00B050"/>
                </a:solidFill>
              </a:rPr>
              <a:t>व्यक्त पदार्थो (२३) के लक्षण </a:t>
            </a:r>
          </a:p>
          <a:p>
            <a:pPr>
              <a:buFont typeface="Wingdings" pitchFamily="2" charset="2"/>
              <a:buChar char="Ø"/>
            </a:pPr>
            <a:r>
              <a:rPr lang="hi-IN" sz="2300" dirty="0" smtClean="0">
                <a:solidFill>
                  <a:srgbClr val="00B0F0"/>
                </a:solidFill>
              </a:rPr>
              <a:t>हेतुमद् </a:t>
            </a:r>
            <a:r>
              <a:rPr lang="hi-IN" sz="2300" dirty="0" smtClean="0"/>
              <a:t>–    </a:t>
            </a:r>
            <a:r>
              <a:rPr lang="hi-IN" sz="2200" dirty="0" smtClean="0">
                <a:solidFill>
                  <a:srgbClr val="FF0000"/>
                </a:solidFill>
              </a:rPr>
              <a:t>जिसका कोई कारण हो |</a:t>
            </a:r>
          </a:p>
          <a:p>
            <a:pPr>
              <a:buFont typeface="Wingdings" pitchFamily="2" charset="2"/>
              <a:buChar char="Ø"/>
            </a:pPr>
            <a:r>
              <a:rPr lang="hi-IN" sz="2300" dirty="0" smtClean="0">
                <a:solidFill>
                  <a:srgbClr val="00B0F0"/>
                </a:solidFill>
              </a:rPr>
              <a:t>अनित्यम्</a:t>
            </a:r>
            <a:r>
              <a:rPr lang="hi-IN" sz="2300" dirty="0" smtClean="0"/>
              <a:t> – </a:t>
            </a:r>
            <a:r>
              <a:rPr lang="hi-IN" sz="2200" dirty="0" smtClean="0">
                <a:solidFill>
                  <a:srgbClr val="FF0000"/>
                </a:solidFill>
              </a:rPr>
              <a:t>जो उत्त्पन्न होने से नाशवंत है |</a:t>
            </a:r>
          </a:p>
          <a:p>
            <a:pPr>
              <a:buFont typeface="Wingdings" pitchFamily="2" charset="2"/>
              <a:buChar char="Ø"/>
            </a:pPr>
            <a:r>
              <a:rPr lang="hi-IN" sz="2300" dirty="0" smtClean="0">
                <a:solidFill>
                  <a:srgbClr val="00B0F0"/>
                </a:solidFill>
              </a:rPr>
              <a:t>अव्यापि</a:t>
            </a:r>
            <a:r>
              <a:rPr lang="hi-IN" sz="2300" dirty="0" smtClean="0"/>
              <a:t> - </a:t>
            </a:r>
            <a:r>
              <a:rPr lang="hi-IN" sz="2200" dirty="0" smtClean="0">
                <a:solidFill>
                  <a:srgbClr val="FF0000"/>
                </a:solidFill>
              </a:rPr>
              <a:t>जो उत्त्पन्न हुआ है वह देशकाल की    </a:t>
            </a:r>
          </a:p>
          <a:p>
            <a:pPr>
              <a:buNone/>
            </a:pPr>
            <a:r>
              <a:rPr lang="hi-IN" sz="2200" dirty="0" smtClean="0">
                <a:solidFill>
                  <a:srgbClr val="FF0000"/>
                </a:solidFill>
              </a:rPr>
              <a:t>            मर्यादा वाला है | </a:t>
            </a:r>
          </a:p>
          <a:p>
            <a:pPr>
              <a:buFont typeface="Wingdings" pitchFamily="2" charset="2"/>
              <a:buChar char="Ø"/>
            </a:pPr>
            <a:r>
              <a:rPr lang="hi-IN" sz="2300" dirty="0" smtClean="0">
                <a:solidFill>
                  <a:srgbClr val="00B0F0"/>
                </a:solidFill>
              </a:rPr>
              <a:t>सक्रियम्</a:t>
            </a:r>
            <a:r>
              <a:rPr lang="hi-IN" sz="2300" dirty="0" smtClean="0"/>
              <a:t> – </a:t>
            </a:r>
            <a:r>
              <a:rPr lang="hi-IN" sz="2200" dirty="0" smtClean="0">
                <a:solidFill>
                  <a:srgbClr val="FF0000"/>
                </a:solidFill>
              </a:rPr>
              <a:t>जो क्रियाशील है |</a:t>
            </a:r>
          </a:p>
          <a:p>
            <a:pPr>
              <a:buFont typeface="Wingdings" pitchFamily="2" charset="2"/>
              <a:buChar char="Ø"/>
            </a:pPr>
            <a:r>
              <a:rPr lang="hi-IN" sz="2300" dirty="0" smtClean="0">
                <a:solidFill>
                  <a:srgbClr val="00B0F0"/>
                </a:solidFill>
              </a:rPr>
              <a:t>अनेकम्</a:t>
            </a:r>
            <a:r>
              <a:rPr lang="hi-IN" sz="2300" dirty="0" smtClean="0"/>
              <a:t> –  </a:t>
            </a:r>
            <a:r>
              <a:rPr lang="hi-IN" sz="2200" dirty="0" smtClean="0">
                <a:solidFill>
                  <a:srgbClr val="FF0000"/>
                </a:solidFill>
              </a:rPr>
              <a:t>एक से ज्यादा (२३) है |</a:t>
            </a:r>
          </a:p>
          <a:p>
            <a:pPr>
              <a:buFont typeface="Wingdings" pitchFamily="2" charset="2"/>
              <a:buChar char="Ø"/>
            </a:pPr>
            <a:r>
              <a:rPr lang="hi-IN" sz="2300" dirty="0" smtClean="0">
                <a:solidFill>
                  <a:srgbClr val="00B0F0"/>
                </a:solidFill>
              </a:rPr>
              <a:t>आश्रितम् </a:t>
            </a:r>
            <a:r>
              <a:rPr lang="hi-IN" sz="2300" dirty="0" smtClean="0"/>
              <a:t>– </a:t>
            </a:r>
            <a:r>
              <a:rPr lang="hi-IN" sz="2200" dirty="0" smtClean="0">
                <a:solidFill>
                  <a:srgbClr val="FF0000"/>
                </a:solidFill>
              </a:rPr>
              <a:t>आश्रित होने से |</a:t>
            </a:r>
          </a:p>
          <a:p>
            <a:pPr>
              <a:buFont typeface="Wingdings" pitchFamily="2" charset="2"/>
              <a:buChar char="Ø"/>
            </a:pPr>
            <a:r>
              <a:rPr lang="hi-IN" sz="2300" dirty="0" smtClean="0">
                <a:solidFill>
                  <a:srgbClr val="00B0F0"/>
                </a:solidFill>
              </a:rPr>
              <a:t>लिङ्गम् </a:t>
            </a:r>
            <a:r>
              <a:rPr lang="hi-IN" sz="2300" dirty="0" smtClean="0"/>
              <a:t> – </a:t>
            </a:r>
            <a:r>
              <a:rPr lang="hi-IN" sz="2200" dirty="0" smtClean="0">
                <a:solidFill>
                  <a:srgbClr val="FF0000"/>
                </a:solidFill>
              </a:rPr>
              <a:t>लय युक्त (नाश होनेवाला) होने से |</a:t>
            </a:r>
          </a:p>
          <a:p>
            <a:pPr>
              <a:buFont typeface="Wingdings" pitchFamily="2" charset="2"/>
              <a:buChar char="Ø"/>
            </a:pPr>
            <a:r>
              <a:rPr lang="hi-IN" sz="2300" dirty="0" smtClean="0">
                <a:solidFill>
                  <a:srgbClr val="00B0F0"/>
                </a:solidFill>
              </a:rPr>
              <a:t>सावयवम् </a:t>
            </a:r>
            <a:r>
              <a:rPr lang="hi-IN" sz="2300" dirty="0" smtClean="0"/>
              <a:t>– </a:t>
            </a:r>
            <a:r>
              <a:rPr lang="hi-IN" sz="2200" dirty="0" smtClean="0">
                <a:solidFill>
                  <a:srgbClr val="FF0000"/>
                </a:solidFill>
              </a:rPr>
              <a:t>अवयवो वाला होने से | </a:t>
            </a:r>
          </a:p>
          <a:p>
            <a:pPr>
              <a:buFont typeface="Wingdings" pitchFamily="2" charset="2"/>
              <a:buChar char="Ø"/>
            </a:pPr>
            <a:r>
              <a:rPr lang="hi-IN" sz="2200" dirty="0" smtClean="0">
                <a:solidFill>
                  <a:srgbClr val="00B0F0"/>
                </a:solidFill>
              </a:rPr>
              <a:t>परतन्त्रम् </a:t>
            </a:r>
            <a:r>
              <a:rPr lang="hi-IN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hi-IN" sz="2200" dirty="0" smtClean="0">
                <a:solidFill>
                  <a:srgbClr val="00B0F0"/>
                </a:solidFill>
              </a:rPr>
              <a:t> </a:t>
            </a:r>
            <a:r>
              <a:rPr lang="hi-IN" sz="2200" dirty="0" smtClean="0">
                <a:solidFill>
                  <a:srgbClr val="FF0000"/>
                </a:solidFill>
              </a:rPr>
              <a:t>अन्य पदार्थ पर आधारित होने से |    </a:t>
            </a:r>
            <a:endParaRPr lang="en-US" sz="2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1976</TotalTime>
  <Words>882</Words>
  <Application>Microsoft Office PowerPoint</Application>
  <PresentationFormat>On-screen Show (4:3)</PresentationFormat>
  <Paragraphs>145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Opulent</vt:lpstr>
      <vt:lpstr>                                        सांख्यकारिका : २५ तत्वों का खेल    </vt:lpstr>
      <vt:lpstr>दुःखत्रय </vt:lpstr>
      <vt:lpstr> कार्य-कारण के अनुसार २५ तत्वोंका निरूपण  </vt:lpstr>
      <vt:lpstr>सांख्यकारिका में गुणविचार  </vt:lpstr>
      <vt:lpstr>सांख्यकारिका में प्रमाण-विचार </vt:lpstr>
      <vt:lpstr>प्रमाणत्रय द्वारा ज्ञानप्राप्ति    </vt:lpstr>
      <vt:lpstr>सांख्य के पदार्थोकी अनुपलब्धि के कारण </vt:lpstr>
      <vt:lpstr>सांख्य का सत्कार्यवाद </vt:lpstr>
      <vt:lpstr>व्यक्त का स्वरूप </vt:lpstr>
      <vt:lpstr>अव्यक्त का स्वरूप </vt:lpstr>
      <vt:lpstr>प्रकृतिका अस्तित्व को सिध्ध करने वाली दलील  </vt:lpstr>
      <vt:lpstr>सांख्यमें पुरुष का अस्तित्व एवं बहुत्व का स्वीकार   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24 Tattvas of Creation in Samkhya Darshana</dc:title>
  <dc:creator>BHV</dc:creator>
  <cp:lastModifiedBy>psshda2</cp:lastModifiedBy>
  <cp:revision>103</cp:revision>
  <dcterms:created xsi:type="dcterms:W3CDTF">2019-01-22T16:21:25Z</dcterms:created>
  <dcterms:modified xsi:type="dcterms:W3CDTF">2019-02-06T17:28:25Z</dcterms:modified>
</cp:coreProperties>
</file>