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29"/>
  </p:notesMasterIdLst>
  <p:sldIdLst>
    <p:sldId id="256" r:id="rId2"/>
    <p:sldId id="257" r:id="rId3"/>
    <p:sldId id="278" r:id="rId4"/>
    <p:sldId id="283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ECEC"/>
    <a:srgbClr val="FFFFFF"/>
    <a:srgbClr val="C230C6"/>
    <a:srgbClr val="000000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7849" autoAdjust="0"/>
  </p:normalViewPr>
  <p:slideViewPr>
    <p:cSldViewPr>
      <p:cViewPr>
        <p:scale>
          <a:sx n="66" d="100"/>
          <a:sy n="66" d="100"/>
        </p:scale>
        <p:origin x="-1506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1CF05C-4BC7-4BA0-8C7C-1255383C1AD6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5206B-3D0E-4136-A601-62DBB8E38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5206B-3D0E-4136-A601-62DBB8E380B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5206B-3D0E-4136-A601-62DBB8E380B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5206B-3D0E-4136-A601-62DBB8E380B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a-IN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5206B-3D0E-4136-A601-62DBB8E380B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5206B-3D0E-4136-A601-62DBB8E380B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5206B-3D0E-4136-A601-62DBB8E380B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5206B-3D0E-4136-A601-62DBB8E380B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5206B-3D0E-4136-A601-62DBB8E380B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618B-0F05-4EDD-866F-CB2ECE8EB9DE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2566-6C6B-47D8-87B7-13C6928C9D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618B-0F05-4EDD-866F-CB2ECE8EB9DE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2566-6C6B-47D8-87B7-13C6928C9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618B-0F05-4EDD-866F-CB2ECE8EB9DE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2566-6C6B-47D8-87B7-13C6928C9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618B-0F05-4EDD-866F-CB2ECE8EB9DE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2566-6C6B-47D8-87B7-13C6928C9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618B-0F05-4EDD-866F-CB2ECE8EB9DE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9032566-6C6B-47D8-87B7-13C6928C9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618B-0F05-4EDD-866F-CB2ECE8EB9DE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2566-6C6B-47D8-87B7-13C6928C9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618B-0F05-4EDD-866F-CB2ECE8EB9DE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2566-6C6B-47D8-87B7-13C6928C9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618B-0F05-4EDD-866F-CB2ECE8EB9DE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2566-6C6B-47D8-87B7-13C6928C9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618B-0F05-4EDD-866F-CB2ECE8EB9DE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2566-6C6B-47D8-87B7-13C6928C9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618B-0F05-4EDD-866F-CB2ECE8EB9DE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2566-6C6B-47D8-87B7-13C6928C9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618B-0F05-4EDD-866F-CB2ECE8EB9DE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32566-6C6B-47D8-87B7-13C6928C9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9BE618B-0F05-4EDD-866F-CB2ECE8EB9DE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9032566-6C6B-47D8-87B7-13C6928C9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381000"/>
            <a:ext cx="4800600" cy="13716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371600" indent="-1371600"/>
            <a:r>
              <a:rPr lang="sa-IN" sz="8000" dirty="0" smtClean="0">
                <a:solidFill>
                  <a:schemeClr val="accent6">
                    <a:lumMod val="50000"/>
                  </a:schemeClr>
                </a:solidFill>
              </a:rPr>
              <a:t>सुभाषितानि</a:t>
            </a:r>
            <a:endParaRPr lang="en-US" sz="8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81200"/>
            <a:ext cx="8229600" cy="4495800"/>
          </a:xfrm>
          <a:solidFill>
            <a:srgbClr val="92D05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lvl="1" algn="l">
              <a:buFont typeface="Wingdings" pitchFamily="2" charset="2"/>
              <a:buChar char="Ø"/>
            </a:pPr>
            <a:endParaRPr lang="gu-IN" sz="7000" dirty="0" smtClean="0">
              <a:solidFill>
                <a:srgbClr val="FFFFFF"/>
              </a:solidFill>
            </a:endParaRPr>
          </a:p>
          <a:p>
            <a:pPr lvl="1" algn="l">
              <a:buFont typeface="Wingdings" pitchFamily="2" charset="2"/>
              <a:buChar char="Ø"/>
            </a:pPr>
            <a:r>
              <a:rPr lang="sa-IN" sz="7000" dirty="0" smtClean="0">
                <a:solidFill>
                  <a:srgbClr val="FFFFFF"/>
                </a:solidFill>
              </a:rPr>
              <a:t>“</a:t>
            </a:r>
            <a:r>
              <a:rPr lang="gu-IN" sz="7000" smtClean="0">
                <a:solidFill>
                  <a:srgbClr val="FF0000"/>
                </a:solidFill>
              </a:rPr>
              <a:t>જીવનવ્યવહારમાં</a:t>
            </a:r>
            <a:r>
              <a:rPr lang="gu-IN" sz="7000" smtClean="0">
                <a:solidFill>
                  <a:srgbClr val="FF3399"/>
                </a:solidFill>
              </a:rPr>
              <a:t> </a:t>
            </a:r>
            <a:r>
              <a:rPr lang="gu-IN" sz="7000" smtClean="0">
                <a:solidFill>
                  <a:srgbClr val="FF3399"/>
                </a:solidFill>
              </a:rPr>
              <a:t>સાવધતા/</a:t>
            </a:r>
            <a:r>
              <a:rPr lang="gu-IN" sz="7000" smtClean="0">
                <a:solidFill>
                  <a:srgbClr val="FF0000"/>
                </a:solidFill>
              </a:rPr>
              <a:t>જાગૃતિ</a:t>
            </a:r>
            <a:r>
              <a:rPr lang="sa-IN" sz="7000" dirty="0" smtClean="0">
                <a:solidFill>
                  <a:srgbClr val="FFFFFF"/>
                </a:solidFill>
              </a:rPr>
              <a:t>”</a:t>
            </a:r>
            <a:r>
              <a:rPr lang="sa-IN" sz="7000" dirty="0" smtClean="0">
                <a:solidFill>
                  <a:srgbClr val="FF0000"/>
                </a:solidFill>
              </a:rPr>
              <a:t> </a:t>
            </a:r>
            <a:endParaRPr lang="gu-IN" sz="7000" dirty="0" smtClean="0">
              <a:solidFill>
                <a:srgbClr val="FF0000"/>
              </a:solidFill>
            </a:endParaRPr>
          </a:p>
          <a:p>
            <a:pPr lvl="1" algn="l">
              <a:buFont typeface="Wingdings" pitchFamily="2" charset="2"/>
              <a:buChar char="Ø"/>
            </a:pPr>
            <a:r>
              <a:rPr lang="gu-IN" sz="7000" dirty="0" smtClean="0">
                <a:solidFill>
                  <a:srgbClr val="FF0000"/>
                </a:solidFill>
              </a:rPr>
              <a:t>- :પ્રવક્તા-: </a:t>
            </a:r>
          </a:p>
          <a:p>
            <a:pPr lvl="1" algn="l"/>
            <a:r>
              <a:rPr lang="gu-IN" sz="7000" dirty="0" smtClean="0">
                <a:solidFill>
                  <a:srgbClr val="FF0000"/>
                </a:solidFill>
              </a:rPr>
              <a:t>ડૉ.મહાકાન્ત જ. જોશી.અધ્યક્ષ,</a:t>
            </a:r>
          </a:p>
          <a:p>
            <a:pPr lvl="1" algn="l"/>
            <a:r>
              <a:rPr lang="gu-IN" sz="7000" dirty="0" smtClean="0">
                <a:solidFill>
                  <a:srgbClr val="FF0000"/>
                </a:solidFill>
              </a:rPr>
              <a:t> સંસ્કૃત વિભાગ.</a:t>
            </a:r>
            <a:endParaRPr lang="en-US" sz="7000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76400" y="3276600"/>
            <a:ext cx="914400" cy="914400"/>
          </a:xfrm>
          <a:prstGeom prst="straightConnector1">
            <a:avLst/>
          </a:prstGeom>
          <a:ln>
            <a:solidFill>
              <a:srgbClr val="0AECE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362200"/>
            <a:ext cx="8229600" cy="36576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sa-IN" sz="6000" dirty="0" smtClean="0"/>
              <a:t>न गणस्य  अग्रतः गत्छेत्</a:t>
            </a:r>
            <a:br>
              <a:rPr lang="sa-IN" sz="6000" dirty="0" smtClean="0"/>
            </a:br>
            <a:r>
              <a:rPr lang="sa-IN" sz="6000" dirty="0" smtClean="0"/>
              <a:t>सिद्धे कार्ये समं  फलम् |</a:t>
            </a:r>
            <a:br>
              <a:rPr lang="sa-IN" sz="6000" dirty="0" smtClean="0"/>
            </a:br>
            <a:r>
              <a:rPr lang="sa-IN" sz="6000" dirty="0" smtClean="0"/>
              <a:t>यदि कार्य विपत्तिः स्यात्</a:t>
            </a:r>
            <a:br>
              <a:rPr lang="sa-IN" sz="6000" dirty="0" smtClean="0"/>
            </a:br>
            <a:r>
              <a:rPr lang="sa-IN" sz="6000" dirty="0" smtClean="0"/>
              <a:t>मुखरः तत्र हन्यते ||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"/>
            <a:ext cx="6400800" cy="1752600"/>
          </a:xfrm>
        </p:spPr>
        <p:txBody>
          <a:bodyPr>
            <a:normAutofit/>
          </a:bodyPr>
          <a:lstStyle/>
          <a:p>
            <a:r>
              <a:rPr lang="gu-IN" sz="5400" dirty="0" smtClean="0"/>
              <a:t>ટોળાની આગેવાની ના કરવી....</a:t>
            </a:r>
            <a:endParaRPr lang="en-US" sz="5400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1000" y="2895600"/>
            <a:ext cx="8229600" cy="32766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/>
            <a:r>
              <a:rPr lang="sa-IN" sz="5400" dirty="0" smtClean="0"/>
              <a:t>माता मित्रं पिता च इति</a:t>
            </a:r>
            <a:br>
              <a:rPr lang="sa-IN" sz="5400" dirty="0" smtClean="0"/>
            </a:br>
            <a:r>
              <a:rPr lang="sa-IN" sz="5400" dirty="0" smtClean="0"/>
              <a:t>स्वभावात् त्रितयं हितम् |</a:t>
            </a:r>
            <a:br>
              <a:rPr lang="sa-IN" sz="5400" dirty="0" smtClean="0"/>
            </a:br>
            <a:r>
              <a:rPr lang="sa-IN" sz="5400" dirty="0" smtClean="0"/>
              <a:t>कार्यकारणतः अन्ये</a:t>
            </a:r>
            <a:br>
              <a:rPr lang="sa-IN" sz="5400" dirty="0" smtClean="0"/>
            </a:br>
            <a:r>
              <a:rPr lang="sa-IN" sz="5400" dirty="0" smtClean="0"/>
              <a:t>भवन्ति हितबुद्धयः ||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685800"/>
            <a:ext cx="6400800" cy="1828800"/>
          </a:xfrm>
          <a:solidFill>
            <a:schemeClr val="accent1"/>
          </a:solidFill>
        </p:spPr>
        <p:txBody>
          <a:bodyPr>
            <a:noAutofit/>
          </a:bodyPr>
          <a:lstStyle/>
          <a:p>
            <a:r>
              <a:rPr lang="gu-IN" sz="6000" dirty="0" smtClean="0"/>
              <a:t> આપણા હિતકારક કોણ?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752600"/>
            <a:ext cx="6705600" cy="51054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/>
            <a:r>
              <a:rPr lang="sa-IN" sz="5400" dirty="0" smtClean="0"/>
              <a:t>यानि कानि च मित्राणि कर्तव्यानि शतानि च |</a:t>
            </a:r>
            <a:br>
              <a:rPr lang="sa-IN" sz="5400" dirty="0" smtClean="0"/>
            </a:br>
            <a:r>
              <a:rPr lang="sa-IN" sz="5400" dirty="0" smtClean="0"/>
              <a:t>पश्य मूषकमित्रेण </a:t>
            </a:r>
            <a:r>
              <a:rPr lang="gu-IN" sz="5400" dirty="0" smtClean="0"/>
              <a:t/>
            </a:r>
            <a:br>
              <a:rPr lang="gu-IN" sz="5400" dirty="0" smtClean="0"/>
            </a:br>
            <a:r>
              <a:rPr lang="sa-IN" sz="5400" dirty="0" smtClean="0"/>
              <a:t>कपोताः मुक्तबन्धनाः ||</a:t>
            </a:r>
            <a:br>
              <a:rPr lang="sa-IN" sz="5400" dirty="0" smtClean="0"/>
            </a:br>
            <a:r>
              <a:rPr lang="sa-IN" sz="5400" dirty="0" smtClean="0"/>
              <a:t/>
            </a:r>
            <a:br>
              <a:rPr lang="sa-IN" sz="5400" dirty="0" smtClean="0"/>
            </a:br>
            <a:endParaRPr lang="en-US" sz="54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152400"/>
            <a:ext cx="6400800" cy="1143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gu-IN" sz="5400" dirty="0" smtClean="0"/>
              <a:t>મિત્રો કેટલા કરવા?...</a:t>
            </a:r>
            <a:endParaRPr lang="en-US" sz="5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8229600" cy="67056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>
              <a:buFont typeface="Wingdings" pitchFamily="2" charset="2"/>
              <a:buChar char="v"/>
            </a:pPr>
            <a:r>
              <a:rPr lang="gu-IN" dirty="0" smtClean="0"/>
              <a:t/>
            </a:r>
            <a:br>
              <a:rPr lang="gu-IN" dirty="0" smtClean="0"/>
            </a:br>
            <a:r>
              <a:rPr lang="sa-IN" dirty="0" smtClean="0"/>
              <a:t>अज्ञातकुलशीलस्य वासः देयः  </a:t>
            </a:r>
            <a:br>
              <a:rPr lang="sa-IN" dirty="0" smtClean="0"/>
            </a:br>
            <a:r>
              <a:rPr lang="sa-IN" dirty="0" smtClean="0"/>
              <a:t>न कस्यचित् ||</a:t>
            </a:r>
            <a:r>
              <a:rPr lang="gu-IN" dirty="0" smtClean="0"/>
              <a:t/>
            </a:r>
            <a:br>
              <a:rPr lang="gu-IN" dirty="0" smtClean="0"/>
            </a:br>
            <a:r>
              <a:rPr lang="gu-IN" dirty="0" smtClean="0"/>
              <a:t/>
            </a:r>
            <a:br>
              <a:rPr lang="gu-IN" dirty="0" smtClean="0"/>
            </a:br>
            <a:r>
              <a:rPr lang="sa-IN" dirty="0" smtClean="0"/>
              <a:t>न कश्चित् कस्यचित् मित्रम्</a:t>
            </a:r>
            <a:br>
              <a:rPr lang="sa-IN" dirty="0" smtClean="0"/>
            </a:br>
            <a:r>
              <a:rPr lang="sa-IN" dirty="0" smtClean="0"/>
              <a:t>न कश्चित् कस्यचित् रिपुः |</a:t>
            </a:r>
            <a:br>
              <a:rPr lang="sa-IN" dirty="0" smtClean="0"/>
            </a:br>
            <a:r>
              <a:rPr lang="sa-IN" dirty="0" smtClean="0"/>
              <a:t>व्यवहारेण मित्राणि </a:t>
            </a:r>
            <a:r>
              <a:rPr lang="gu-IN" dirty="0" smtClean="0"/>
              <a:t/>
            </a:r>
            <a:br>
              <a:rPr lang="gu-IN" dirty="0" smtClean="0"/>
            </a:br>
            <a:r>
              <a:rPr lang="sa-IN" dirty="0" smtClean="0"/>
              <a:t>जायन्ते</a:t>
            </a:r>
            <a:r>
              <a:rPr lang="gu-IN" dirty="0" smtClean="0"/>
              <a:t/>
            </a:r>
            <a:br>
              <a:rPr lang="gu-IN" dirty="0" smtClean="0"/>
            </a:br>
            <a:r>
              <a:rPr lang="sa-IN" dirty="0" smtClean="0"/>
              <a:t>रिपवः तथा ||</a:t>
            </a:r>
            <a:br>
              <a:rPr lang="sa-IN" dirty="0" smtClean="0"/>
            </a:br>
            <a:endParaRPr lang="en-US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09800"/>
            <a:ext cx="8229600" cy="41910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sa-IN" sz="5400" dirty="0" smtClean="0"/>
              <a:t>दुर्जनेन समं सख्यं</a:t>
            </a:r>
            <a:r>
              <a:rPr lang="gu-IN" sz="5400" dirty="0" smtClean="0"/>
              <a:t/>
            </a:r>
            <a:br>
              <a:rPr lang="gu-IN" sz="5400" dirty="0" smtClean="0"/>
            </a:br>
            <a:r>
              <a:rPr lang="sa-IN" sz="5400" dirty="0" smtClean="0"/>
              <a:t> प्रीतिं च अपि न कारयेत् |</a:t>
            </a:r>
            <a:r>
              <a:rPr lang="gu-IN" sz="5400" dirty="0" smtClean="0"/>
              <a:t/>
            </a:r>
            <a:br>
              <a:rPr lang="gu-IN" sz="5400" dirty="0" smtClean="0"/>
            </a:br>
            <a:r>
              <a:rPr lang="sa-IN" sz="5400" dirty="0" smtClean="0"/>
              <a:t> उष्णः दहति च अङ्गारः</a:t>
            </a:r>
            <a:r>
              <a:rPr lang="gu-IN" sz="5400" dirty="0" smtClean="0"/>
              <a:t/>
            </a:r>
            <a:br>
              <a:rPr lang="gu-IN" sz="5400" dirty="0" smtClean="0"/>
            </a:br>
            <a:r>
              <a:rPr lang="sa-IN" sz="5400" dirty="0" smtClean="0"/>
              <a:t> शीतः   कृष्णायते करम् ||</a:t>
            </a:r>
            <a:endParaRPr lang="en-US" sz="54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447800" y="381000"/>
            <a:ext cx="6400800" cy="1752600"/>
          </a:xfrm>
        </p:spPr>
        <p:txBody>
          <a:bodyPr>
            <a:noAutofit/>
          </a:bodyPr>
          <a:lstStyle/>
          <a:p>
            <a:r>
              <a:rPr lang="gu-IN" sz="6000" dirty="0" smtClean="0"/>
              <a:t>દુર્જનને તો  દૂરથી સલામ...</a:t>
            </a:r>
            <a:endParaRPr lang="en-US" sz="6000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362200"/>
            <a:ext cx="8229600" cy="36576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sa-IN" sz="6000" dirty="0" smtClean="0"/>
              <a:t>चलति एकेन पादेन</a:t>
            </a:r>
            <a:r>
              <a:rPr lang="gu-IN" sz="6000" dirty="0" smtClean="0"/>
              <a:t/>
            </a:r>
            <a:br>
              <a:rPr lang="gu-IN" sz="6000" dirty="0" smtClean="0"/>
            </a:br>
            <a:r>
              <a:rPr lang="sa-IN" sz="6000" dirty="0" smtClean="0"/>
              <a:t>तिष्ठति एकेन बुद्धिमान् |</a:t>
            </a:r>
            <a:br>
              <a:rPr lang="sa-IN" sz="6000" dirty="0" smtClean="0"/>
            </a:br>
            <a:r>
              <a:rPr lang="sa-IN" sz="6000" dirty="0" smtClean="0"/>
              <a:t>न असमीक्ष्य  परं स्थानं</a:t>
            </a:r>
            <a:br>
              <a:rPr lang="sa-IN" sz="6000" dirty="0" smtClean="0"/>
            </a:br>
            <a:r>
              <a:rPr lang="sa-IN" sz="6000" dirty="0" smtClean="0"/>
              <a:t> पूर्वं आयतनं त्यजेत् ||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4800"/>
            <a:ext cx="6400800" cy="1752600"/>
          </a:xfrm>
          <a:solidFill>
            <a:schemeClr val="accent6"/>
          </a:solidFill>
        </p:spPr>
        <p:txBody>
          <a:bodyPr>
            <a:noAutofit/>
          </a:bodyPr>
          <a:lstStyle/>
          <a:p>
            <a:r>
              <a:rPr lang="gu-IN" sz="6600" dirty="0" smtClean="0"/>
              <a:t>છે આ સાચો બુદ્ધિમાન....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600200"/>
            <a:ext cx="8229600" cy="52578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sa-IN" sz="6000" dirty="0" smtClean="0"/>
              <a:t>यस्मिन् देशे न संमानः</a:t>
            </a:r>
            <a:r>
              <a:rPr lang="gu-IN" sz="6000" dirty="0" smtClean="0"/>
              <a:t/>
            </a:r>
            <a:br>
              <a:rPr lang="gu-IN" sz="6000" dirty="0" smtClean="0"/>
            </a:br>
            <a:r>
              <a:rPr lang="sa-IN" sz="6000" dirty="0" smtClean="0"/>
              <a:t>न वृत्तिः न च बान्धवः |</a:t>
            </a:r>
            <a:r>
              <a:rPr lang="gu-IN" sz="6000" dirty="0" smtClean="0"/>
              <a:t/>
            </a:r>
            <a:br>
              <a:rPr lang="gu-IN" sz="6000" dirty="0" smtClean="0"/>
            </a:br>
            <a:r>
              <a:rPr lang="sa-IN" sz="6000" dirty="0" smtClean="0"/>
              <a:t>न च विद्यागमः कश्चित्</a:t>
            </a:r>
            <a:r>
              <a:rPr lang="gu-IN" sz="6000" dirty="0" smtClean="0"/>
              <a:t/>
            </a:r>
            <a:br>
              <a:rPr lang="gu-IN" sz="6000" dirty="0" smtClean="0"/>
            </a:br>
            <a:r>
              <a:rPr lang="sa-IN" sz="6000" dirty="0" smtClean="0"/>
              <a:t>तं देशं परिवर्जयेत् ||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1000"/>
            <a:ext cx="6400800" cy="1752600"/>
          </a:xfrm>
        </p:spPr>
        <p:txBody>
          <a:bodyPr>
            <a:normAutofit/>
          </a:bodyPr>
          <a:lstStyle/>
          <a:p>
            <a:r>
              <a:rPr lang="gu-IN" sz="6000" dirty="0" smtClean="0"/>
              <a:t>કયા સ્થાને રહેવું?</a:t>
            </a:r>
            <a:endParaRPr lang="en-US" sz="6000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752600"/>
            <a:ext cx="8229600" cy="51054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sa-IN" sz="6000" dirty="0" smtClean="0"/>
              <a:t>पानं दुर्जनसंसर्गः</a:t>
            </a:r>
            <a:r>
              <a:rPr lang="gu-IN" sz="6000" dirty="0" smtClean="0"/>
              <a:t/>
            </a:r>
            <a:br>
              <a:rPr lang="gu-IN" sz="6000" dirty="0" smtClean="0"/>
            </a:br>
            <a:r>
              <a:rPr lang="sa-IN" sz="6000" dirty="0" smtClean="0"/>
              <a:t> पत्या च विरहोऽटनम् |</a:t>
            </a:r>
            <a:r>
              <a:rPr lang="gu-IN" sz="6000" dirty="0" smtClean="0"/>
              <a:t/>
            </a:r>
            <a:br>
              <a:rPr lang="gu-IN" sz="6000" dirty="0" smtClean="0"/>
            </a:br>
            <a:r>
              <a:rPr lang="sa-IN" sz="6000" dirty="0" smtClean="0"/>
              <a:t>स्वप्नः च अन्यगृहे वासः</a:t>
            </a:r>
            <a:r>
              <a:rPr lang="gu-IN" sz="6000" dirty="0" smtClean="0"/>
              <a:t/>
            </a:r>
            <a:br>
              <a:rPr lang="gu-IN" sz="6000" dirty="0" smtClean="0"/>
            </a:br>
            <a:r>
              <a:rPr lang="sa-IN" sz="6000" dirty="0" smtClean="0"/>
              <a:t>नारीणां दूषणानि षट् ||</a:t>
            </a:r>
            <a:br>
              <a:rPr lang="sa-IN" sz="6000" dirty="0" smtClean="0"/>
            </a:b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09600"/>
            <a:ext cx="6400800" cy="1752600"/>
          </a:xfrm>
        </p:spPr>
        <p:txBody>
          <a:bodyPr>
            <a:normAutofit/>
          </a:bodyPr>
          <a:lstStyle/>
          <a:p>
            <a:r>
              <a:rPr lang="gu-IN" sz="5400" dirty="0" smtClean="0"/>
              <a:t>નારીની પરીક્ષા...</a:t>
            </a:r>
            <a:endParaRPr lang="en-US" sz="54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514600"/>
            <a:ext cx="7772400" cy="43434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sa-IN" sz="5400" dirty="0" smtClean="0"/>
              <a:t>अर्थनाशं मनःतापं</a:t>
            </a:r>
            <a:r>
              <a:rPr lang="gu-IN" sz="5400" dirty="0" smtClean="0"/>
              <a:t/>
            </a:r>
            <a:br>
              <a:rPr lang="gu-IN" sz="5400" dirty="0" smtClean="0"/>
            </a:br>
            <a:r>
              <a:rPr lang="gu-IN" sz="5400" dirty="0" smtClean="0"/>
              <a:t>   </a:t>
            </a:r>
            <a:r>
              <a:rPr lang="sa-IN" sz="5400" dirty="0" smtClean="0"/>
              <a:t>गृहे दुःचरितानि च |         वञ्चनं च अपमानं  च        मतिमान् न प्रकाशयेत् ||        </a:t>
            </a:r>
            <a:br>
              <a:rPr lang="sa-IN" sz="5400" dirty="0" smtClean="0"/>
            </a:br>
            <a:r>
              <a:rPr lang="sa-IN" sz="5400" dirty="0" smtClean="0"/>
              <a:t>                                                  </a:t>
            </a:r>
            <a:endParaRPr lang="en-US" sz="5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838200"/>
            <a:ext cx="7086600" cy="1509712"/>
          </a:xfrm>
          <a:solidFill>
            <a:schemeClr val="accent3"/>
          </a:solidFill>
        </p:spPr>
        <p:txBody>
          <a:bodyPr>
            <a:normAutofit/>
          </a:bodyPr>
          <a:lstStyle/>
          <a:p>
            <a:r>
              <a:rPr lang="gu-IN" sz="4800" dirty="0" smtClean="0"/>
              <a:t>બુદ્ધિમાન કોને જાણવો?..?</a:t>
            </a:r>
            <a:endParaRPr lang="en-US" sz="4800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14400"/>
            <a:ext cx="7086600" cy="57150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/>
            <a:r>
              <a:rPr lang="sa-IN" sz="4400" b="1" dirty="0" smtClean="0"/>
              <a:t>दानं भोगः नाशः</a:t>
            </a:r>
            <a:r>
              <a:rPr lang="gu-IN" sz="4400" b="1" dirty="0" smtClean="0"/>
              <a:t/>
            </a:r>
            <a:br>
              <a:rPr lang="gu-IN" sz="4400" b="1" dirty="0" smtClean="0"/>
            </a:br>
            <a:r>
              <a:rPr lang="sa-IN" sz="4400" b="1" dirty="0" smtClean="0"/>
              <a:t> तिस्रः गतयः</a:t>
            </a:r>
            <a:r>
              <a:rPr lang="gu-IN" sz="4400" b="1" dirty="0" smtClean="0"/>
              <a:t/>
            </a:r>
            <a:br>
              <a:rPr lang="gu-IN" sz="4400" b="1" dirty="0" smtClean="0"/>
            </a:br>
            <a:r>
              <a:rPr lang="sa-IN" sz="4400" b="1" dirty="0" smtClean="0"/>
              <a:t> भवन्ति वित्तस्य |</a:t>
            </a:r>
            <a:br>
              <a:rPr lang="sa-IN" sz="4400" b="1" dirty="0" smtClean="0"/>
            </a:br>
            <a:r>
              <a:rPr lang="sa-IN" sz="4400" b="1" dirty="0" smtClean="0"/>
              <a:t>यो न ददाति</a:t>
            </a:r>
            <a:r>
              <a:rPr lang="gu-IN" sz="4400" b="1" dirty="0" smtClean="0"/>
              <a:t/>
            </a:r>
            <a:br>
              <a:rPr lang="gu-IN" sz="4400" b="1" dirty="0" smtClean="0"/>
            </a:br>
            <a:r>
              <a:rPr lang="sa-IN" sz="4400" b="1" dirty="0" smtClean="0"/>
              <a:t> न भुङ्क्ते         </a:t>
            </a:r>
            <a:br>
              <a:rPr lang="sa-IN" sz="4400" b="1" dirty="0" smtClean="0"/>
            </a:br>
            <a:r>
              <a:rPr lang="sa-IN" sz="4400" b="1" dirty="0" smtClean="0"/>
              <a:t>तस्य तृतीया</a:t>
            </a:r>
            <a:r>
              <a:rPr lang="gu-IN" sz="4400" b="1" dirty="0" smtClean="0"/>
              <a:t/>
            </a:r>
            <a:br>
              <a:rPr lang="gu-IN" sz="4400" b="1" dirty="0" smtClean="0"/>
            </a:br>
            <a:r>
              <a:rPr lang="sa-IN" sz="4400" b="1" dirty="0" smtClean="0"/>
              <a:t> गतिः भवति ||</a:t>
            </a:r>
            <a:endParaRPr lang="en-US" sz="44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304800"/>
            <a:ext cx="6781800" cy="1204912"/>
          </a:xfrm>
        </p:spPr>
        <p:txBody>
          <a:bodyPr>
            <a:normAutofit/>
          </a:bodyPr>
          <a:lstStyle/>
          <a:p>
            <a:r>
              <a:rPr lang="gu-IN" sz="4400" dirty="0" smtClean="0"/>
              <a:t>થાય  ધનની ગતિ ત્રણ !...!</a:t>
            </a:r>
            <a:endParaRPr lang="en-US" sz="4400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ctrTitle"/>
          </p:nvPr>
        </p:nvSpPr>
        <p:spPr bwMode="ltGray">
          <a:xfrm>
            <a:off x="1447800" y="228600"/>
            <a:ext cx="6400800" cy="12192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gu-IN" sz="6000" dirty="0" smtClean="0">
                <a:solidFill>
                  <a:srgbClr val="FF0000"/>
                </a:solidFill>
              </a:rPr>
              <a:t>સુભાષિત એટલે શું?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18" name="Subtitle 17"/>
          <p:cNvSpPr>
            <a:spLocks noGrp="1"/>
          </p:cNvSpPr>
          <p:nvPr>
            <p:ph type="subTitle" idx="1"/>
          </p:nvPr>
        </p:nvSpPr>
        <p:spPr>
          <a:xfrm>
            <a:off x="228600" y="2057400"/>
            <a:ext cx="8534400" cy="4648200"/>
          </a:xfrm>
          <a:effectLst>
            <a:glow rad="228600">
              <a:schemeClr val="accent2">
                <a:lumMod val="50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742950" indent="-742950" algn="l">
              <a:buFont typeface="Wingdings" pitchFamily="2" charset="2"/>
              <a:buChar char="v"/>
            </a:pPr>
            <a:r>
              <a:rPr lang="gu-IN" sz="4400" dirty="0" smtClean="0">
                <a:solidFill>
                  <a:schemeClr val="accent6">
                    <a:lumMod val="50000"/>
                  </a:schemeClr>
                </a:solidFill>
              </a:rPr>
              <a:t>સુંદર  ભાષણ</a:t>
            </a:r>
          </a:p>
          <a:p>
            <a:pPr marL="742950" indent="-742950" algn="l">
              <a:buFont typeface="Wingdings" pitchFamily="2" charset="2"/>
              <a:buChar char="v"/>
            </a:pPr>
            <a:r>
              <a:rPr lang="gu-IN" sz="4400" dirty="0" smtClean="0">
                <a:solidFill>
                  <a:schemeClr val="accent6">
                    <a:lumMod val="50000"/>
                  </a:schemeClr>
                </a:solidFill>
              </a:rPr>
              <a:t>નીતિવાક્ય</a:t>
            </a:r>
          </a:p>
          <a:p>
            <a:pPr marL="742950" indent="-742950" algn="l">
              <a:buFont typeface="Wingdings" pitchFamily="2" charset="2"/>
              <a:buChar char="v"/>
            </a:pPr>
            <a:r>
              <a:rPr lang="gu-IN" sz="4400" dirty="0" smtClean="0">
                <a:solidFill>
                  <a:schemeClr val="accent6">
                    <a:lumMod val="50000"/>
                  </a:schemeClr>
                </a:solidFill>
              </a:rPr>
              <a:t>સૂક્તિ</a:t>
            </a:r>
          </a:p>
          <a:p>
            <a:pPr marL="742950" indent="-742950" algn="l">
              <a:buFont typeface="Wingdings" pitchFamily="2" charset="2"/>
              <a:buChar char="v"/>
            </a:pPr>
            <a:r>
              <a:rPr lang="gu-IN" sz="4400" dirty="0" smtClean="0">
                <a:solidFill>
                  <a:schemeClr val="accent6">
                    <a:lumMod val="50000"/>
                  </a:schemeClr>
                </a:solidFill>
              </a:rPr>
              <a:t>સમુપયુક્ત કથન</a:t>
            </a:r>
          </a:p>
          <a:p>
            <a:pPr marL="742950" indent="-742950" algn="l">
              <a:buFont typeface="Wingdings" pitchFamily="2" charset="2"/>
              <a:buChar char="v"/>
            </a:pPr>
            <a:r>
              <a:rPr lang="gu-IN" sz="4400" dirty="0" smtClean="0">
                <a:solidFill>
                  <a:schemeClr val="accent6">
                    <a:lumMod val="50000"/>
                  </a:schemeClr>
                </a:solidFill>
              </a:rPr>
              <a:t>સારી ઉક્તિ</a:t>
            </a:r>
          </a:p>
          <a:p>
            <a:pPr marL="742950" indent="-742950" algn="l">
              <a:buFont typeface="Wingdings" pitchFamily="2" charset="2"/>
              <a:buChar char="v"/>
            </a:pPr>
            <a:endParaRPr lang="gu-IN" sz="4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895600"/>
            <a:ext cx="8229600" cy="38100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sa-IN" sz="5400" dirty="0" smtClean="0"/>
              <a:t>सुखं आपतितं सेव्यं           दुःखं आपतितं तथा |             चक्रवत् परिवर्तन्ते            सुखानि च दुःखानि च ||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609600"/>
            <a:ext cx="6400800" cy="1752600"/>
          </a:xfrm>
        </p:spPr>
        <p:txBody>
          <a:bodyPr>
            <a:noAutofit/>
          </a:bodyPr>
          <a:lstStyle/>
          <a:p>
            <a:r>
              <a:rPr lang="gu-IN" sz="6600" dirty="0" smtClean="0"/>
              <a:t>ભાગ્યનું ચક્ર તો ફરે આરા સમ!</a:t>
            </a:r>
            <a:endParaRPr lang="en-US" sz="66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0"/>
            <a:ext cx="8229600" cy="41148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sa-IN" sz="6000" dirty="0" smtClean="0"/>
              <a:t>वृत्त्यर्थे न अतिचेष्टेत</a:t>
            </a:r>
            <a:br>
              <a:rPr lang="sa-IN" sz="6000" dirty="0" smtClean="0"/>
            </a:br>
            <a:r>
              <a:rPr lang="sa-IN" sz="6000" dirty="0" smtClean="0"/>
              <a:t>सा  हि धात्रैव निर्मिता |</a:t>
            </a:r>
            <a:br>
              <a:rPr lang="sa-IN" sz="6000" dirty="0" smtClean="0"/>
            </a:br>
            <a:r>
              <a:rPr lang="sa-IN" sz="6000" dirty="0" smtClean="0"/>
              <a:t>गर्भात् उत्पतिते जन्तौ</a:t>
            </a:r>
            <a:br>
              <a:rPr lang="sa-IN" sz="6000" dirty="0" smtClean="0"/>
            </a:br>
            <a:r>
              <a:rPr lang="sa-IN" sz="6000" dirty="0" smtClean="0"/>
              <a:t>मातुः प्रस्रवतः स्तनौ ||  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381000"/>
            <a:ext cx="6400800" cy="1752600"/>
          </a:xfrm>
        </p:spPr>
        <p:txBody>
          <a:bodyPr>
            <a:noAutofit/>
          </a:bodyPr>
          <a:lstStyle/>
          <a:p>
            <a:r>
              <a:rPr lang="gu-IN" sz="6000" dirty="0" smtClean="0"/>
              <a:t>ઈશ્વર જ તારણહાર આપણો...</a:t>
            </a:r>
            <a:endParaRPr lang="en-US" sz="60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514600"/>
            <a:ext cx="8229600" cy="41148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sa-IN" sz="6000" dirty="0" smtClean="0"/>
              <a:t> यः ध्रुवाणि परित्यज्य</a:t>
            </a:r>
            <a:br>
              <a:rPr lang="sa-IN" sz="6000" dirty="0" smtClean="0"/>
            </a:br>
            <a:r>
              <a:rPr lang="sa-IN" sz="6000" dirty="0" smtClean="0"/>
              <a:t>अध्रुवं  निषेवते |</a:t>
            </a:r>
            <a:br>
              <a:rPr lang="sa-IN" sz="6000" dirty="0" smtClean="0"/>
            </a:br>
            <a:r>
              <a:rPr lang="sa-IN" sz="6000" dirty="0" smtClean="0"/>
              <a:t>ध्रुवाणि तस्य नश्यन्ति</a:t>
            </a:r>
            <a:br>
              <a:rPr lang="sa-IN" sz="6000" dirty="0" smtClean="0"/>
            </a:br>
            <a:r>
              <a:rPr lang="sa-IN" sz="6000" dirty="0" smtClean="0"/>
              <a:t>अध्रुवं नष्टं एव च ||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57200"/>
            <a:ext cx="6400800" cy="1752600"/>
          </a:xfrm>
        </p:spPr>
        <p:txBody>
          <a:bodyPr>
            <a:noAutofit/>
          </a:bodyPr>
          <a:lstStyle/>
          <a:p>
            <a:r>
              <a:rPr lang="gu-IN" sz="6000" dirty="0" smtClean="0"/>
              <a:t>નક્કી કદી નવ છોડવું...</a:t>
            </a:r>
            <a:endParaRPr lang="en-US" sz="60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3400" y="2286000"/>
            <a:ext cx="8229600" cy="45720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sa-IN" sz="5400" b="0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उत्सवे व्यसने च एव </a:t>
            </a:r>
            <a:br>
              <a:rPr lang="sa-IN" sz="5400" b="0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sa-IN" sz="5400" b="0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दुर्भिक्षे राष्ट्रविप्लवे |</a:t>
            </a:r>
            <a:br>
              <a:rPr lang="sa-IN" sz="5400" b="0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sa-IN" sz="5400" b="0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राजद्वारे श्मशाने च</a:t>
            </a:r>
            <a:br>
              <a:rPr lang="sa-IN" sz="5400" b="0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sa-IN" sz="5400" b="0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यः तिष्ठति सः बान्धवः ||</a:t>
            </a:r>
            <a:endParaRPr lang="en-US" sz="5400" b="0" cap="none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990600" y="457200"/>
            <a:ext cx="6400800" cy="1752600"/>
          </a:xfrm>
        </p:spPr>
        <p:txBody>
          <a:bodyPr>
            <a:noAutofit/>
          </a:bodyPr>
          <a:lstStyle/>
          <a:p>
            <a:r>
              <a:rPr lang="gu-IN" sz="6600" dirty="0" smtClean="0"/>
              <a:t>સાચો સગો કોણ?..</a:t>
            </a:r>
            <a:endParaRPr lang="en-US" sz="66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743200"/>
            <a:ext cx="8229600" cy="38100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sa-IN" sz="6600" dirty="0" smtClean="0"/>
              <a:t>परोक्षे कार्यहन्तारं</a:t>
            </a:r>
            <a:br>
              <a:rPr lang="sa-IN" sz="6600" dirty="0" smtClean="0"/>
            </a:br>
            <a:r>
              <a:rPr lang="sa-IN" sz="6600" dirty="0" smtClean="0"/>
              <a:t>प्रत्यक्षे प्रियवादिनम् |</a:t>
            </a:r>
            <a:br>
              <a:rPr lang="sa-IN" sz="6600" dirty="0" smtClean="0"/>
            </a:br>
            <a:r>
              <a:rPr lang="sa-IN" sz="6600" dirty="0" smtClean="0"/>
              <a:t>वर्जयेत् तादृशं मित्रं</a:t>
            </a:r>
            <a:br>
              <a:rPr lang="sa-IN" sz="6600" dirty="0" smtClean="0"/>
            </a:br>
            <a:r>
              <a:rPr lang="sa-IN" sz="6600" dirty="0" smtClean="0"/>
              <a:t>विषकुम्भं पयोमुखम् ||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685800"/>
            <a:ext cx="6400800" cy="1752600"/>
          </a:xfrm>
        </p:spPr>
        <p:txBody>
          <a:bodyPr>
            <a:noAutofit/>
          </a:bodyPr>
          <a:lstStyle/>
          <a:p>
            <a:r>
              <a:rPr lang="gu-IN" sz="6600" dirty="0" smtClean="0"/>
              <a:t>આવા મિત્રથી દૂર રહેવું.....!!</a:t>
            </a:r>
            <a:endParaRPr lang="en-US" sz="66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600200"/>
            <a:ext cx="8229600" cy="48768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/>
            <a:r>
              <a:rPr lang="sa-IN" sz="6000" dirty="0" smtClean="0"/>
              <a:t>रहस्यभेदः याञ्चा च </a:t>
            </a:r>
            <a:br>
              <a:rPr lang="sa-IN" sz="6000" dirty="0" smtClean="0"/>
            </a:br>
            <a:r>
              <a:rPr lang="sa-IN" sz="6000" dirty="0" smtClean="0"/>
              <a:t>नैष्ठुर्यं चल्चित्तता|</a:t>
            </a:r>
            <a:br>
              <a:rPr lang="sa-IN" sz="6000" dirty="0" smtClean="0"/>
            </a:br>
            <a:r>
              <a:rPr lang="sa-IN" sz="6000" dirty="0" smtClean="0"/>
              <a:t>क्रोधः निःसत्यता द्यूतम्</a:t>
            </a:r>
            <a:br>
              <a:rPr lang="sa-IN" sz="6000" dirty="0" smtClean="0"/>
            </a:br>
            <a:r>
              <a:rPr lang="sa-IN" sz="6000" dirty="0" smtClean="0"/>
              <a:t>एतत् मित्रस्य दूषणम् ||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685800"/>
            <a:ext cx="6400800" cy="1752600"/>
          </a:xfrm>
        </p:spPr>
        <p:txBody>
          <a:bodyPr>
            <a:normAutofit/>
          </a:bodyPr>
          <a:lstStyle/>
          <a:p>
            <a:r>
              <a:rPr lang="gu-IN" sz="6600" dirty="0" smtClean="0"/>
              <a:t>મિત્રની પરીક્ષા</a:t>
            </a:r>
            <a:endParaRPr lang="en-US" sz="66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305800" cy="6324600"/>
          </a:xfrm>
          <a:solidFill>
            <a:schemeClr val="accent3"/>
          </a:solidFill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/>
            <a:r>
              <a:rPr lang="gu-IN" sz="6000" dirty="0" smtClean="0"/>
              <a:t>આ જાણીને સમજી લો!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sa-IN" sz="6000" dirty="0" smtClean="0"/>
              <a:t>कः धर्मः- भूतदया</a:t>
            </a:r>
            <a:r>
              <a:rPr lang="en-US" sz="6000" dirty="0" smtClean="0"/>
              <a:t> |</a:t>
            </a:r>
            <a:r>
              <a:rPr lang="sa-IN" sz="6000" dirty="0" smtClean="0"/>
              <a:t/>
            </a:r>
            <a:br>
              <a:rPr lang="sa-IN" sz="6000" dirty="0" smtClean="0"/>
            </a:br>
            <a:r>
              <a:rPr lang="sa-IN" sz="6000" dirty="0" smtClean="0"/>
              <a:t>किं सौख्यं –अरोगिता जगति जन्तोः</a:t>
            </a:r>
            <a:r>
              <a:rPr lang="en-US" sz="6000" dirty="0" smtClean="0"/>
              <a:t> |</a:t>
            </a:r>
            <a:r>
              <a:rPr lang="sa-IN" sz="6000" dirty="0" smtClean="0"/>
              <a:t/>
            </a:r>
            <a:br>
              <a:rPr lang="sa-IN" sz="6000" dirty="0" smtClean="0"/>
            </a:br>
            <a:r>
              <a:rPr lang="sa-IN" sz="6000" dirty="0" smtClean="0"/>
              <a:t>कः स्नेहः-सद्भावः</a:t>
            </a:r>
            <a:r>
              <a:rPr lang="en-US" sz="6000" dirty="0" smtClean="0"/>
              <a:t> |</a:t>
            </a:r>
            <a:r>
              <a:rPr lang="sa-IN" sz="6000" dirty="0" smtClean="0"/>
              <a:t/>
            </a:r>
            <a:br>
              <a:rPr lang="sa-IN" sz="6000" dirty="0" smtClean="0"/>
            </a:br>
            <a:r>
              <a:rPr lang="sa-IN" sz="6000" dirty="0" smtClean="0"/>
              <a:t>किं पाण्डित्यं-परिच्छेदः |</a:t>
            </a:r>
            <a:br>
              <a:rPr lang="sa-IN" sz="6000" dirty="0" smtClean="0"/>
            </a:br>
            <a:r>
              <a:rPr lang="sa-IN" sz="6000" dirty="0" smtClean="0"/>
              <a:t> </a:t>
            </a:r>
            <a:r>
              <a:rPr lang="gu-IN" sz="6000" dirty="0" smtClean="0"/>
              <a:t>        </a:t>
            </a:r>
            <a:r>
              <a:rPr lang="sa-IN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003">
            <a:schemeClr val="lt2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gu-IN" sz="4800" dirty="0" smtClean="0"/>
              <a:t>પ્રસ્તુતકર્તા</a:t>
            </a:r>
            <a:br>
              <a:rPr lang="gu-IN" sz="4800" dirty="0" smtClean="0"/>
            </a:br>
            <a:r>
              <a:rPr lang="gu-IN" sz="4800" dirty="0" smtClean="0"/>
              <a:t/>
            </a:r>
            <a:br>
              <a:rPr lang="gu-IN" sz="4800" dirty="0" smtClean="0"/>
            </a:br>
            <a:r>
              <a:rPr lang="gu-IN" sz="4800" dirty="0" smtClean="0"/>
              <a:t>ડૉ.મહાકાન્ત જે. જોશી                </a:t>
            </a:r>
            <a:br>
              <a:rPr lang="gu-IN" sz="4800" dirty="0" smtClean="0"/>
            </a:br>
            <a:r>
              <a:rPr lang="gu-IN" sz="4800" dirty="0" smtClean="0"/>
              <a:t>અઘ્યક્ષ,સંસ્કૃતવિભાગ,</a:t>
            </a:r>
            <a:br>
              <a:rPr lang="gu-IN" sz="4800" dirty="0" smtClean="0"/>
            </a:br>
            <a:r>
              <a:rPr lang="gu-IN" sz="4800" dirty="0" smtClean="0"/>
              <a:t>પ્રમુખસ્વામી સાયન્સ એન્ડ એચ.ડી.પટેલ આર્ટ્સ કૉલેજ,કડી. </a:t>
            </a:r>
            <a:br>
              <a:rPr lang="gu-IN" sz="4800" dirty="0" smtClean="0"/>
            </a:br>
            <a:r>
              <a:rPr lang="gu-IN" sz="4800" dirty="0" smtClean="0"/>
              <a:t>  સર્વવિદ્યાલય કેમ્પસ,કડી. જિ.મહેસાણા(ઉત્તર ગુજરાત)</a:t>
            </a:r>
            <a:br>
              <a:rPr lang="gu-IN" sz="4800" dirty="0" smtClean="0"/>
            </a:br>
            <a:r>
              <a:rPr lang="gu-IN" sz="4800" dirty="0" smtClean="0"/>
              <a:t> -૩૮૨૭૧૫.                        </a:t>
            </a:r>
            <a:endParaRPr lang="en-US" sz="4800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u-IN" u="sng" dirty="0" smtClean="0">
                <a:solidFill>
                  <a:srgbClr val="FFC000"/>
                </a:solidFill>
              </a:rPr>
              <a:t>સુભાષિતના વર્ણ્યવિષયો</a:t>
            </a:r>
            <a:endParaRPr lang="en-US" u="sng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54864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gu-IN" sz="3200" dirty="0" smtClean="0"/>
              <a:t>સંસ્કૃતના સુભાષિતોમાં  જીવનવ્યવહારમાં ઉપયોગી એવા અનેક વિષયો આવેલા છે.જેમ કે,</a:t>
            </a:r>
          </a:p>
          <a:p>
            <a:endParaRPr lang="gu-IN" sz="2400" dirty="0" smtClean="0"/>
          </a:p>
          <a:p>
            <a:r>
              <a:rPr lang="gu-IN" sz="4400" dirty="0" smtClean="0"/>
              <a:t>(૧)સજ્જનપ્રશંસા</a:t>
            </a:r>
          </a:p>
          <a:p>
            <a:r>
              <a:rPr lang="gu-IN" sz="4400" dirty="0" smtClean="0"/>
              <a:t>(૨)દુર્જનનિન્દા</a:t>
            </a:r>
          </a:p>
          <a:p>
            <a:r>
              <a:rPr lang="gu-IN" sz="4400" dirty="0" smtClean="0"/>
              <a:t>(૩)વિદ્યાપ્રશંસા</a:t>
            </a:r>
          </a:p>
          <a:p>
            <a:r>
              <a:rPr lang="gu-IN" sz="4400" dirty="0" smtClean="0"/>
              <a:t>(૪)સત્પુત્રનાં લક્ષણો</a:t>
            </a:r>
          </a:p>
          <a:p>
            <a:pPr>
              <a:buNone/>
            </a:pPr>
            <a:endParaRPr lang="gu-IN" sz="2400" dirty="0" smtClean="0"/>
          </a:p>
          <a:p>
            <a:pPr>
              <a:buNone/>
            </a:pPr>
            <a:endParaRPr lang="gu-IN" sz="24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08725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None/>
            </a:pPr>
            <a:endParaRPr lang="gu-IN" sz="2400" dirty="0" smtClean="0"/>
          </a:p>
          <a:p>
            <a:r>
              <a:rPr lang="gu-IN" sz="4400" dirty="0" smtClean="0"/>
              <a:t>(૫)કુપુત્રના લક્ષણ</a:t>
            </a:r>
          </a:p>
          <a:p>
            <a:r>
              <a:rPr lang="gu-IN" sz="4400" dirty="0" smtClean="0"/>
              <a:t>(૬)સન્મિત્રનાં લક્ષણ</a:t>
            </a:r>
          </a:p>
          <a:p>
            <a:r>
              <a:rPr lang="gu-IN" sz="4400" dirty="0" smtClean="0"/>
              <a:t>(૭)નીતિ,પ્રામાણિકતા,નિષ્ઠા જેવા ગુણોની અનિવાર્યતા</a:t>
            </a:r>
          </a:p>
          <a:p>
            <a:pPr lvl="0"/>
            <a:r>
              <a:rPr lang="gu-IN" sz="4400" dirty="0" smtClean="0"/>
              <a:t>(૮)કઈ કઈ બાબતોમાં મનુષ્યે સાવધ રહેવું? </a:t>
            </a:r>
          </a:p>
          <a:p>
            <a:r>
              <a:rPr lang="gu-IN" sz="4400" dirty="0" smtClean="0"/>
              <a:t>(૯)કોની સંગતિમાં રહેવું?....વગેરે.</a:t>
            </a:r>
            <a:endParaRPr lang="en-US" sz="44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457200"/>
            <a:ext cx="6324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gu-IN" sz="6600" dirty="0" smtClean="0"/>
              <a:t>સુભાષિત મહત્વ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8229600" cy="318516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a-IN" sz="6000" dirty="0" smtClean="0"/>
              <a:t>पृथिव्यां त्रीणिरत्नानि|</a:t>
            </a:r>
          </a:p>
          <a:p>
            <a:pPr>
              <a:buNone/>
            </a:pPr>
            <a:r>
              <a:rPr lang="sa-IN" sz="6000" dirty="0" smtClean="0"/>
              <a:t>  जलं अन्नं सुभाषितम्||</a:t>
            </a:r>
            <a:endParaRPr lang="en-US" sz="6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gu-IN" sz="6600" dirty="0" smtClean="0"/>
              <a:t>હંમેશાં યાદ</a:t>
            </a:r>
            <a:r>
              <a:rPr lang="sa-IN" sz="6600" dirty="0" smtClean="0"/>
              <a:t> </a:t>
            </a:r>
            <a:r>
              <a:rPr lang="gu-IN" sz="6600" dirty="0" smtClean="0"/>
              <a:t>રાખો</a:t>
            </a:r>
            <a:endParaRPr lang="en-US" sz="6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sa-IN" sz="4800" dirty="0" smtClean="0"/>
              <a:t>षड् दोषाः पुरुषेण</a:t>
            </a:r>
            <a:endParaRPr lang="gu-IN" sz="4800" dirty="0" smtClean="0"/>
          </a:p>
          <a:p>
            <a:pPr>
              <a:buNone/>
            </a:pPr>
            <a:r>
              <a:rPr lang="sa-IN" sz="4800" dirty="0" smtClean="0"/>
              <a:t> इह हातव्या</a:t>
            </a:r>
            <a:endParaRPr lang="gu-IN" sz="4800" dirty="0" smtClean="0"/>
          </a:p>
          <a:p>
            <a:pPr>
              <a:buNone/>
            </a:pPr>
            <a:r>
              <a:rPr lang="gu-IN" sz="4800" dirty="0" smtClean="0"/>
              <a:t> </a:t>
            </a:r>
            <a:r>
              <a:rPr lang="sa-IN" sz="4800" dirty="0" smtClean="0"/>
              <a:t>भूतिम् इच्छ्ता|</a:t>
            </a:r>
            <a:endParaRPr lang="gu-IN" sz="4800" dirty="0" smtClean="0"/>
          </a:p>
          <a:p>
            <a:pPr>
              <a:buNone/>
            </a:pPr>
            <a:r>
              <a:rPr lang="gu-IN" sz="4800" dirty="0" smtClean="0"/>
              <a:t> </a:t>
            </a:r>
            <a:r>
              <a:rPr lang="sa-IN" sz="4800" dirty="0" smtClean="0"/>
              <a:t>निद्रा तन्द्रा भयं</a:t>
            </a:r>
            <a:endParaRPr lang="gu-IN" sz="4800" dirty="0" smtClean="0"/>
          </a:p>
          <a:p>
            <a:pPr>
              <a:buNone/>
            </a:pPr>
            <a:r>
              <a:rPr lang="gu-IN" sz="4800" dirty="0" smtClean="0"/>
              <a:t> </a:t>
            </a:r>
            <a:r>
              <a:rPr lang="sa-IN" sz="4800" dirty="0" smtClean="0"/>
              <a:t>क्रोध</a:t>
            </a:r>
            <a:r>
              <a:rPr lang="gu-IN" sz="4800" dirty="0" smtClean="0"/>
              <a:t>:</a:t>
            </a:r>
            <a:r>
              <a:rPr lang="sa-IN" sz="4800" dirty="0" smtClean="0"/>
              <a:t> आलस्यं</a:t>
            </a:r>
            <a:r>
              <a:rPr lang="gu-IN" sz="4800" dirty="0" smtClean="0"/>
              <a:t> </a:t>
            </a:r>
            <a:r>
              <a:rPr lang="sa-IN" sz="4800" dirty="0" smtClean="0"/>
              <a:t>दीर्घसूत्रता||</a:t>
            </a:r>
            <a:endParaRPr lang="en-US" sz="48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895600"/>
            <a:ext cx="8229600" cy="37338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>
              <a:buFont typeface="Wingdings" pitchFamily="2" charset="2"/>
              <a:buChar char="v"/>
            </a:pPr>
            <a:r>
              <a:rPr lang="sa-IN" sz="6000" dirty="0" smtClean="0"/>
              <a:t>नदीनां शस्त्रपाणीनां नखिनां</a:t>
            </a:r>
            <a:r>
              <a:rPr lang="en-US" sz="6000" dirty="0" smtClean="0"/>
              <a:t> </a:t>
            </a:r>
            <a:r>
              <a:rPr lang="sa-IN" sz="6000" dirty="0" smtClean="0"/>
              <a:t>शृङ्गिणाम् तथा |</a:t>
            </a:r>
            <a:br>
              <a:rPr lang="sa-IN" sz="6000" dirty="0" smtClean="0"/>
            </a:br>
            <a:r>
              <a:rPr lang="sa-IN" sz="6000" dirty="0" smtClean="0"/>
              <a:t> विश्वासः न कर्तव्यः </a:t>
            </a:r>
            <a:br>
              <a:rPr lang="sa-IN" sz="6000" dirty="0" smtClean="0"/>
            </a:br>
            <a:r>
              <a:rPr lang="sa-IN" sz="6000" dirty="0" smtClean="0"/>
              <a:t> स्त्रीषु</a:t>
            </a:r>
            <a:r>
              <a:rPr lang="sa-IN" sz="6000" dirty="0"/>
              <a:t> </a:t>
            </a:r>
            <a:r>
              <a:rPr lang="sa-IN" sz="6000" dirty="0" smtClean="0"/>
              <a:t>राजकुलेषु च ||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04800"/>
            <a:ext cx="6400800" cy="1752600"/>
          </a:xfrm>
        </p:spPr>
        <p:txBody>
          <a:bodyPr>
            <a:noAutofit/>
          </a:bodyPr>
          <a:lstStyle/>
          <a:p>
            <a:r>
              <a:rPr lang="gu-IN" sz="6600" dirty="0" smtClean="0"/>
              <a:t>આમનો વિશ્વાસ ના કરો </a:t>
            </a:r>
            <a:endParaRPr lang="en-US" sz="6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448800" cy="6858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sa-IN" sz="4800" dirty="0" smtClean="0"/>
              <a:t>सुजीर्णं अन्नं</a:t>
            </a:r>
            <a:r>
              <a:rPr lang="gu-IN" sz="4800" dirty="0" smtClean="0"/>
              <a:t>,</a:t>
            </a:r>
            <a:br>
              <a:rPr lang="gu-IN" sz="4800" dirty="0" smtClean="0"/>
            </a:br>
            <a:r>
              <a:rPr lang="sa-IN" sz="4800" dirty="0" smtClean="0"/>
              <a:t> सुविचक्षणः सुतः</a:t>
            </a:r>
            <a:r>
              <a:rPr lang="gu-IN" sz="4800" dirty="0" smtClean="0"/>
              <a:t/>
            </a:r>
            <a:br>
              <a:rPr lang="gu-IN" sz="4800" dirty="0" smtClean="0"/>
            </a:br>
            <a:r>
              <a:rPr lang="sa-IN" sz="4800" dirty="0" smtClean="0"/>
              <a:t> सुशाषिता स्त्री</a:t>
            </a:r>
            <a:r>
              <a:rPr lang="gu-IN" sz="4800" dirty="0" smtClean="0"/>
              <a:t>,</a:t>
            </a:r>
            <a:br>
              <a:rPr lang="gu-IN" sz="4800" dirty="0" smtClean="0"/>
            </a:br>
            <a:r>
              <a:rPr lang="sa-IN" sz="4800" dirty="0" smtClean="0"/>
              <a:t> नृपतिः सुसेवितः |</a:t>
            </a:r>
            <a:br>
              <a:rPr lang="sa-IN" sz="4800" dirty="0" smtClean="0"/>
            </a:br>
            <a:r>
              <a:rPr lang="sa-IN" sz="4800" dirty="0" smtClean="0"/>
              <a:t>सुचिन्त्य च उक्तम् </a:t>
            </a:r>
            <a:r>
              <a:rPr lang="gu-IN" sz="4800" dirty="0" smtClean="0"/>
              <a:t/>
            </a:r>
            <a:br>
              <a:rPr lang="gu-IN" sz="4800" dirty="0" smtClean="0"/>
            </a:br>
            <a:r>
              <a:rPr lang="sa-IN" sz="4800" dirty="0" smtClean="0"/>
              <a:t>सुविचार्य यत्कृतं</a:t>
            </a:r>
            <a:br>
              <a:rPr lang="sa-IN" sz="4800" dirty="0" smtClean="0"/>
            </a:br>
            <a:r>
              <a:rPr lang="sa-IN" sz="4800" dirty="0" smtClean="0"/>
              <a:t>सुदीर्घकाले अपि</a:t>
            </a:r>
            <a:r>
              <a:rPr lang="gu-IN" sz="4800" dirty="0" smtClean="0"/>
              <a:t/>
            </a:r>
            <a:br>
              <a:rPr lang="gu-IN" sz="4800" dirty="0" smtClean="0"/>
            </a:br>
            <a:r>
              <a:rPr lang="sa-IN" sz="4800" dirty="0" smtClean="0"/>
              <a:t> न याति विक्रियाम्||</a:t>
            </a:r>
            <a:endParaRPr lang="en-US" sz="48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81200"/>
            <a:ext cx="8229600" cy="487680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sa-IN" sz="6000" dirty="0" smtClean="0"/>
              <a:t>लोभात् क्रोधः प्रभवति</a:t>
            </a:r>
            <a:br>
              <a:rPr lang="sa-IN" sz="6000" dirty="0" smtClean="0"/>
            </a:br>
            <a:r>
              <a:rPr lang="sa-IN" sz="6000" dirty="0" smtClean="0"/>
              <a:t>लोभात् कामः प्रजायते | </a:t>
            </a:r>
            <a:br>
              <a:rPr lang="sa-IN" sz="6000" dirty="0" smtClean="0"/>
            </a:br>
            <a:r>
              <a:rPr lang="sa-IN" sz="6000" dirty="0" smtClean="0"/>
              <a:t>लोभात् मोहः च नाशः च</a:t>
            </a:r>
            <a:br>
              <a:rPr lang="sa-IN" sz="6000" dirty="0" smtClean="0"/>
            </a:br>
            <a:r>
              <a:rPr lang="sa-IN" sz="6000" dirty="0" smtClean="0"/>
              <a:t>लोभः पापस्य कारणम् ||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6400800" cy="1981200"/>
          </a:xfrm>
        </p:spPr>
        <p:txBody>
          <a:bodyPr>
            <a:normAutofit/>
          </a:bodyPr>
          <a:lstStyle/>
          <a:p>
            <a:r>
              <a:rPr lang="gu-IN" sz="6000" dirty="0" smtClean="0"/>
              <a:t>લોભ  એ  પાપનું મૂળ છે…</a:t>
            </a:r>
            <a:r>
              <a:rPr lang="en-US" sz="6000" dirty="0" smtClean="0"/>
              <a:t>..</a:t>
            </a:r>
            <a:endParaRPr lang="en-US" sz="60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6">
      <a:dk1>
        <a:srgbClr val="FFFF65"/>
      </a:dk1>
      <a:lt1>
        <a:srgbClr val="FFFF65"/>
      </a:lt1>
      <a:dk2>
        <a:srgbClr val="FFFF65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613</TotalTime>
  <Words>284</Words>
  <Application>Microsoft Office PowerPoint</Application>
  <PresentationFormat>On-screen Show (4:3)</PresentationFormat>
  <Paragraphs>81</Paragraphs>
  <Slides>27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Apex</vt:lpstr>
      <vt:lpstr>सुभाषितानि</vt:lpstr>
      <vt:lpstr>સુભાષિત એટલે શું?</vt:lpstr>
      <vt:lpstr>સુભાષિતના વર્ણ્યવિષયો</vt:lpstr>
      <vt:lpstr>Slide 4</vt:lpstr>
      <vt:lpstr>સુભાષિત મહત્વ</vt:lpstr>
      <vt:lpstr>હંમેશાં યાદ રાખો</vt:lpstr>
      <vt:lpstr>नदीनां शस्त्रपाणीनां नखिनां शृङ्गिणाम् तथा |  विश्वासः न कर्तव्यः   स्त्रीषु राजकुलेषु च ||</vt:lpstr>
      <vt:lpstr>सुजीर्णं अन्नं,  सुविचक्षणः सुतः  सुशाषिता स्त्री,  नृपतिः सुसेवितः | सुचिन्त्य च उक्तम्  सुविचार्य यत्कृतं सुदीर्घकाले अपि  न याति विक्रियाम्||</vt:lpstr>
      <vt:lpstr>लोभात् क्रोधः प्रभवति लोभात् कामः प्रजायते |  लोभात् मोहः च नाशः च लोभः पापस्य कारणम् ||</vt:lpstr>
      <vt:lpstr>न गणस्य  अग्रतः गत्छेत् सिद्धे कार्ये समं  फलम् | यदि कार्य विपत्तिः स्यात् मुखरः तत्र हन्यते ||</vt:lpstr>
      <vt:lpstr>माता मित्रं पिता च इति स्वभावात् त्रितयं हितम् | कार्यकारणतः अन्ये भवन्ति हितबुद्धयः ||</vt:lpstr>
      <vt:lpstr>यानि कानि च मित्राणि कर्तव्यानि शतानि च | पश्य मूषकमित्रेण  कपोताः मुक्तबन्धनाः ||  </vt:lpstr>
      <vt:lpstr> अज्ञातकुलशीलस्य वासः देयः   न कस्यचित् ||  न कश्चित् कस्यचित् मित्रम् न कश्चित् कस्यचित् रिपुः | व्यवहारेण मित्राणि  जायन्ते रिपवः तथा || </vt:lpstr>
      <vt:lpstr>दुर्जनेन समं सख्यं  प्रीतिं च अपि न कारयेत् |  उष्णः दहति च अङ्गारः  शीतः   कृष्णायते करम् ||</vt:lpstr>
      <vt:lpstr>चलति एकेन पादेन तिष्ठति एकेन बुद्धिमान् | न असमीक्ष्य  परं स्थानं  पूर्वं आयतनं त्यजेत् ||</vt:lpstr>
      <vt:lpstr>यस्मिन् देशे न संमानः न वृत्तिः न च बान्धवः | न च विद्यागमः कश्चित् तं देशं परिवर्जयेत् ||</vt:lpstr>
      <vt:lpstr>पानं दुर्जनसंसर्गः  पत्या च विरहोऽटनम् | स्वप्नः च अन्यगृहे वासः नारीणां दूषणानि षट् || </vt:lpstr>
      <vt:lpstr>अर्थनाशं मनःतापं    गृहे दुःचरितानि च |         वञ्चनं च अपमानं  च        मतिमान् न प्रकाशयेत् ||                                                           </vt:lpstr>
      <vt:lpstr>दानं भोगः नाशः  तिस्रः गतयः  भवन्ति वित्तस्य | यो न ददाति  न भुङ्क्ते          तस्य तृतीया  गतिः भवति ||</vt:lpstr>
      <vt:lpstr>सुखं आपतितं सेव्यं           दुःखं आपतितं तथा |             चक्रवत् परिवर्तन्ते            सुखानि च दुःखानि च ||</vt:lpstr>
      <vt:lpstr>वृत्त्यर्थे न अतिचेष्टेत सा  हि धात्रैव निर्मिता | गर्भात् उत्पतिते जन्तौ मातुः प्रस्रवतः स्तनौ ||  </vt:lpstr>
      <vt:lpstr> यः ध्रुवाणि परित्यज्य अध्रुवं  निषेवते | ध्रुवाणि तस्य नश्यन्ति अध्रुवं नष्टं एव च ||</vt:lpstr>
      <vt:lpstr>उत्सवे व्यसने च एव  दुर्भिक्षे राष्ट्रविप्लवे | राजद्वारे श्मशाने च  यः तिष्ठति सः बान्धवः ||</vt:lpstr>
      <vt:lpstr>परोक्षे कार्यहन्तारं प्रत्यक्षे प्रियवादिनम् | वर्जयेत् तादृशं मित्रं विषकुम्भं पयोमुखम् ||</vt:lpstr>
      <vt:lpstr>रहस्यभेदः याञ्चा च  नैष्ठुर्यं चल्चित्तता| क्रोधः निःसत्यता द्यूतम् एतत् मित्रस्य दूषणम् ||</vt:lpstr>
      <vt:lpstr>આ જાણીને સમજી લો! कः धर्मः- भूतदया | किं सौख्यं –अरोगिता जगति जन्तोः | कः स्नेहः-सद्भावः | किं पाण्डित्यं-परिच्छेदः |           </vt:lpstr>
      <vt:lpstr>પ્રસ્તુતકર્તા  ડૉ.મહાકાન્ત જે. જોશી                 અઘ્યક્ષ,સંસ્કૃતવિભાગ, પ્રમુખસ્વામી સાયન્સ એન્ડ એચ.ડી.પટેલ આર્ટ્સ કૉલેજ,કડી.    સર્વવિદ્યાલય કેમ્પસ,કડી. જિ.મહેસાણા(ઉત્તર ગુજરાત)  -૩૮૨૭૧૫.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सुभाषितानि</dc:title>
  <dc:creator>Emp7</dc:creator>
  <cp:lastModifiedBy>shiv</cp:lastModifiedBy>
  <cp:revision>98</cp:revision>
  <dcterms:created xsi:type="dcterms:W3CDTF">2013-01-16T13:22:40Z</dcterms:created>
  <dcterms:modified xsi:type="dcterms:W3CDTF">2019-02-12T00:43:22Z</dcterms:modified>
</cp:coreProperties>
</file>