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3" r:id="rId2"/>
    <p:sldId id="273" r:id="rId3"/>
    <p:sldId id="274" r:id="rId4"/>
    <p:sldId id="256" r:id="rId5"/>
    <p:sldId id="267" r:id="rId6"/>
    <p:sldId id="262" r:id="rId7"/>
    <p:sldId id="268" r:id="rId8"/>
    <p:sldId id="269" r:id="rId9"/>
    <p:sldId id="264" r:id="rId10"/>
    <p:sldId id="265" r:id="rId11"/>
    <p:sldId id="266" r:id="rId12"/>
    <p:sldId id="272" r:id="rId13"/>
    <p:sldId id="275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307DEB-2FF7-49A6-8757-DC636D41D76D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8DB79EC-A6A6-4F96-9617-7DD857C3F25A}">
      <dgm:prSet phldrT="[Text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Applications of TRANSISTOR</a:t>
          </a:r>
          <a:endParaRPr lang="en-US" sz="2000" b="1" dirty="0">
            <a:solidFill>
              <a:schemeClr val="tx1"/>
            </a:solidFill>
          </a:endParaRPr>
        </a:p>
      </dgm:t>
    </dgm:pt>
    <dgm:pt modelId="{9FCB01CF-941A-443B-8222-80D312F16980}" type="parTrans" cxnId="{9F482BA1-00EB-478F-96D6-1A9CD831222E}">
      <dgm:prSet/>
      <dgm:spPr/>
      <dgm:t>
        <a:bodyPr/>
        <a:lstStyle/>
        <a:p>
          <a:endParaRPr lang="en-US"/>
        </a:p>
      </dgm:t>
    </dgm:pt>
    <dgm:pt modelId="{E7060977-197E-45EC-93B7-2587763BCE93}" type="sibTrans" cxnId="{9F482BA1-00EB-478F-96D6-1A9CD831222E}">
      <dgm:prSet/>
      <dgm:spPr/>
      <dgm:t>
        <a:bodyPr/>
        <a:lstStyle/>
        <a:p>
          <a:endParaRPr lang="en-US"/>
        </a:p>
      </dgm:t>
    </dgm:pt>
    <dgm:pt modelId="{DBC3C89A-E470-4D18-9CF5-537A3DF96448}">
      <dgm:prSet phldrT="[Text]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Amplification</a:t>
          </a:r>
          <a:endParaRPr lang="en-US" b="1" dirty="0">
            <a:solidFill>
              <a:srgbClr val="00B050"/>
            </a:solidFill>
          </a:endParaRPr>
        </a:p>
      </dgm:t>
    </dgm:pt>
    <dgm:pt modelId="{A5BBCAE4-D72C-4578-9710-6810F9CA9016}" type="parTrans" cxnId="{AEC36E37-D3DB-4B54-8063-51C20681BD97}">
      <dgm:prSet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27C9606-53A9-43E8-9D1B-B720267F5AD9}" type="sibTrans" cxnId="{AEC36E37-D3DB-4B54-8063-51C20681BD97}">
      <dgm:prSet/>
      <dgm:spPr/>
      <dgm:t>
        <a:bodyPr/>
        <a:lstStyle/>
        <a:p>
          <a:endParaRPr lang="en-US"/>
        </a:p>
      </dgm:t>
    </dgm:pt>
    <dgm:pt modelId="{A1E9BDDD-6204-4476-828A-F79B07823B0C}">
      <dgm:prSet phldrT="[Text]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Switching</a:t>
          </a:r>
          <a:endParaRPr lang="en-US" b="1" dirty="0">
            <a:solidFill>
              <a:srgbClr val="00B050"/>
            </a:solidFill>
          </a:endParaRPr>
        </a:p>
      </dgm:t>
    </dgm:pt>
    <dgm:pt modelId="{F6F20A66-4F69-4C09-A3D8-759300CDB1D8}" type="parTrans" cxnId="{C01F271B-3844-4501-84B3-6522C63AF6FE}">
      <dgm:prSet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51BEA76-B197-484B-B1A8-2E3D521FD0B6}" type="sibTrans" cxnId="{C01F271B-3844-4501-84B3-6522C63AF6FE}">
      <dgm:prSet/>
      <dgm:spPr/>
      <dgm:t>
        <a:bodyPr/>
        <a:lstStyle/>
        <a:p>
          <a:endParaRPr lang="en-US"/>
        </a:p>
      </dgm:t>
    </dgm:pt>
    <dgm:pt modelId="{A2B8E697-7772-403D-BF0C-8D0F4597F9DB}" type="pres">
      <dgm:prSet presAssocID="{A4307DEB-2FF7-49A6-8757-DC636D41D76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24FFCD8-FD74-46BC-B1E2-FB8617C91E31}" type="pres">
      <dgm:prSet presAssocID="{E8DB79EC-A6A6-4F96-9617-7DD857C3F25A}" presName="centerShape" presStyleLbl="node0" presStyleIdx="0" presStyleCnt="1" custScaleX="195439" custScaleY="190485"/>
      <dgm:spPr/>
      <dgm:t>
        <a:bodyPr/>
        <a:lstStyle/>
        <a:p>
          <a:endParaRPr lang="en-US"/>
        </a:p>
      </dgm:t>
    </dgm:pt>
    <dgm:pt modelId="{68398600-5921-4B0F-B84E-D55C3AF8DA7E}" type="pres">
      <dgm:prSet presAssocID="{A5BBCAE4-D72C-4578-9710-6810F9CA9016}" presName="parTrans" presStyleLbl="sibTrans2D1" presStyleIdx="0" presStyleCnt="2"/>
      <dgm:spPr/>
      <dgm:t>
        <a:bodyPr/>
        <a:lstStyle/>
        <a:p>
          <a:endParaRPr lang="en-US"/>
        </a:p>
      </dgm:t>
    </dgm:pt>
    <dgm:pt modelId="{270283B2-8B85-404E-A71F-F0219EE91E0D}" type="pres">
      <dgm:prSet presAssocID="{A5BBCAE4-D72C-4578-9710-6810F9CA9016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D89C216C-F0EC-4485-97EB-049F1EA13FDE}" type="pres">
      <dgm:prSet presAssocID="{DBC3C89A-E470-4D18-9CF5-537A3DF96448}" presName="node" presStyleLbl="node1" presStyleIdx="0" presStyleCnt="2" custAng="0" custScaleX="95146" custScaleY="203321" custRadScaleRad="96360" custRadScaleInc="-1008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34A5DE-5AB0-47C9-9382-E9B4EB6230CB}" type="pres">
      <dgm:prSet presAssocID="{F6F20A66-4F69-4C09-A3D8-759300CDB1D8}" presName="parTrans" presStyleLbl="sibTrans2D1" presStyleIdx="1" presStyleCnt="2"/>
      <dgm:spPr/>
      <dgm:t>
        <a:bodyPr/>
        <a:lstStyle/>
        <a:p>
          <a:endParaRPr lang="en-US"/>
        </a:p>
      </dgm:t>
    </dgm:pt>
    <dgm:pt modelId="{E91E022A-EA8A-42A5-A7BA-3F91BC80E9B2}" type="pres">
      <dgm:prSet presAssocID="{F6F20A66-4F69-4C09-A3D8-759300CDB1D8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96316127-69C5-4AD2-A3C3-C66192601A9A}" type="pres">
      <dgm:prSet presAssocID="{A1E9BDDD-6204-4476-828A-F79B07823B0C}" presName="node" presStyleLbl="node1" presStyleIdx="1" presStyleCnt="2" custScaleX="96744" custScaleY="205682" custRadScaleRad="91199" custRadScaleInc="-1022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7EDD89-DE7A-4FBD-8CCD-69804C19D898}" type="presOf" srcId="{F6F20A66-4F69-4C09-A3D8-759300CDB1D8}" destId="{C334A5DE-5AB0-47C9-9382-E9B4EB6230CB}" srcOrd="0" destOrd="0" presId="urn:microsoft.com/office/officeart/2005/8/layout/radial5"/>
    <dgm:cxn modelId="{AEC36E37-D3DB-4B54-8063-51C20681BD97}" srcId="{E8DB79EC-A6A6-4F96-9617-7DD857C3F25A}" destId="{DBC3C89A-E470-4D18-9CF5-537A3DF96448}" srcOrd="0" destOrd="0" parTransId="{A5BBCAE4-D72C-4578-9710-6810F9CA9016}" sibTransId="{D27C9606-53A9-43E8-9D1B-B720267F5AD9}"/>
    <dgm:cxn modelId="{9F482BA1-00EB-478F-96D6-1A9CD831222E}" srcId="{A4307DEB-2FF7-49A6-8757-DC636D41D76D}" destId="{E8DB79EC-A6A6-4F96-9617-7DD857C3F25A}" srcOrd="0" destOrd="0" parTransId="{9FCB01CF-941A-443B-8222-80D312F16980}" sibTransId="{E7060977-197E-45EC-93B7-2587763BCE93}"/>
    <dgm:cxn modelId="{80F082D8-C46F-41FB-B028-7FE1CA82FC6A}" type="presOf" srcId="{A5BBCAE4-D72C-4578-9710-6810F9CA9016}" destId="{68398600-5921-4B0F-B84E-D55C3AF8DA7E}" srcOrd="0" destOrd="0" presId="urn:microsoft.com/office/officeart/2005/8/layout/radial5"/>
    <dgm:cxn modelId="{FFEE8DC7-7146-4B32-9507-0B702B992839}" type="presOf" srcId="{A5BBCAE4-D72C-4578-9710-6810F9CA9016}" destId="{270283B2-8B85-404E-A71F-F0219EE91E0D}" srcOrd="1" destOrd="0" presId="urn:microsoft.com/office/officeart/2005/8/layout/radial5"/>
    <dgm:cxn modelId="{6C6524B1-F11F-422F-AB33-554E3C637FB5}" type="presOf" srcId="{F6F20A66-4F69-4C09-A3D8-759300CDB1D8}" destId="{E91E022A-EA8A-42A5-A7BA-3F91BC80E9B2}" srcOrd="1" destOrd="0" presId="urn:microsoft.com/office/officeart/2005/8/layout/radial5"/>
    <dgm:cxn modelId="{61DA8716-55FF-4F30-B021-2E4F24597428}" type="presOf" srcId="{E8DB79EC-A6A6-4F96-9617-7DD857C3F25A}" destId="{D24FFCD8-FD74-46BC-B1E2-FB8617C91E31}" srcOrd="0" destOrd="0" presId="urn:microsoft.com/office/officeart/2005/8/layout/radial5"/>
    <dgm:cxn modelId="{C01F271B-3844-4501-84B3-6522C63AF6FE}" srcId="{E8DB79EC-A6A6-4F96-9617-7DD857C3F25A}" destId="{A1E9BDDD-6204-4476-828A-F79B07823B0C}" srcOrd="1" destOrd="0" parTransId="{F6F20A66-4F69-4C09-A3D8-759300CDB1D8}" sibTransId="{F51BEA76-B197-484B-B1A8-2E3D521FD0B6}"/>
    <dgm:cxn modelId="{A340D429-4EC5-4E3E-B3F5-F6AB5E0E159A}" type="presOf" srcId="{DBC3C89A-E470-4D18-9CF5-537A3DF96448}" destId="{D89C216C-F0EC-4485-97EB-049F1EA13FDE}" srcOrd="0" destOrd="0" presId="urn:microsoft.com/office/officeart/2005/8/layout/radial5"/>
    <dgm:cxn modelId="{E1265556-6E5C-4354-A925-107AB7ACE737}" type="presOf" srcId="{A1E9BDDD-6204-4476-828A-F79B07823B0C}" destId="{96316127-69C5-4AD2-A3C3-C66192601A9A}" srcOrd="0" destOrd="0" presId="urn:microsoft.com/office/officeart/2005/8/layout/radial5"/>
    <dgm:cxn modelId="{C3AAB207-D6C3-4370-9DA4-94B57521244C}" type="presOf" srcId="{A4307DEB-2FF7-49A6-8757-DC636D41D76D}" destId="{A2B8E697-7772-403D-BF0C-8D0F4597F9DB}" srcOrd="0" destOrd="0" presId="urn:microsoft.com/office/officeart/2005/8/layout/radial5"/>
    <dgm:cxn modelId="{F677EE6B-AD9F-4FF4-9673-DDE7CC4FCE70}" type="presParOf" srcId="{A2B8E697-7772-403D-BF0C-8D0F4597F9DB}" destId="{D24FFCD8-FD74-46BC-B1E2-FB8617C91E31}" srcOrd="0" destOrd="0" presId="urn:microsoft.com/office/officeart/2005/8/layout/radial5"/>
    <dgm:cxn modelId="{401B792A-4BDA-479F-BF76-36ECBE46D169}" type="presParOf" srcId="{A2B8E697-7772-403D-BF0C-8D0F4597F9DB}" destId="{68398600-5921-4B0F-B84E-D55C3AF8DA7E}" srcOrd="1" destOrd="0" presId="urn:microsoft.com/office/officeart/2005/8/layout/radial5"/>
    <dgm:cxn modelId="{F8FA6D74-B6B5-4FC4-A3CD-C4952FDC89BF}" type="presParOf" srcId="{68398600-5921-4B0F-B84E-D55C3AF8DA7E}" destId="{270283B2-8B85-404E-A71F-F0219EE91E0D}" srcOrd="0" destOrd="0" presId="urn:microsoft.com/office/officeart/2005/8/layout/radial5"/>
    <dgm:cxn modelId="{53A6E777-85F6-4B54-955A-FFBE93F95BE6}" type="presParOf" srcId="{A2B8E697-7772-403D-BF0C-8D0F4597F9DB}" destId="{D89C216C-F0EC-4485-97EB-049F1EA13FDE}" srcOrd="2" destOrd="0" presId="urn:microsoft.com/office/officeart/2005/8/layout/radial5"/>
    <dgm:cxn modelId="{9283D36F-91D4-435B-80B2-020747BA240D}" type="presParOf" srcId="{A2B8E697-7772-403D-BF0C-8D0F4597F9DB}" destId="{C334A5DE-5AB0-47C9-9382-E9B4EB6230CB}" srcOrd="3" destOrd="0" presId="urn:microsoft.com/office/officeart/2005/8/layout/radial5"/>
    <dgm:cxn modelId="{A15B29BD-0367-486A-98A0-7CAE58273065}" type="presParOf" srcId="{C334A5DE-5AB0-47C9-9382-E9B4EB6230CB}" destId="{E91E022A-EA8A-42A5-A7BA-3F91BC80E9B2}" srcOrd="0" destOrd="0" presId="urn:microsoft.com/office/officeart/2005/8/layout/radial5"/>
    <dgm:cxn modelId="{B502B5D0-2777-4324-9029-399EBA811EEB}" type="presParOf" srcId="{A2B8E697-7772-403D-BF0C-8D0F4597F9DB}" destId="{96316127-69C5-4AD2-A3C3-C66192601A9A}" srcOrd="4" destOrd="0" presId="urn:microsoft.com/office/officeart/2005/8/layout/radial5"/>
  </dgm:cxnLst>
  <dgm:bg>
    <a:blipFill>
      <a:blip xmlns:r="http://schemas.openxmlformats.org/officeDocument/2006/relationships" r:embed="rId2"/>
      <a:tile tx="0" ty="0" sx="100000" sy="100000" flip="none" algn="tl"/>
    </a:blipFill>
  </dgm:bg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24FFCD8-FD74-46BC-B1E2-FB8617C91E31}">
      <dsp:nvSpPr>
        <dsp:cNvPr id="0" name=""/>
        <dsp:cNvSpPr/>
      </dsp:nvSpPr>
      <dsp:spPr>
        <a:xfrm>
          <a:off x="2661894" y="1588725"/>
          <a:ext cx="3286810" cy="3203496"/>
        </a:xfrm>
        <a:prstGeom prst="ellipse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Applications of TRANSISTOR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2661894" y="1588725"/>
        <a:ext cx="3286810" cy="3203496"/>
      </dsp:txXfrm>
    </dsp:sp>
    <dsp:sp modelId="{68398600-5921-4B0F-B84E-D55C3AF8DA7E}">
      <dsp:nvSpPr>
        <dsp:cNvPr id="0" name=""/>
        <dsp:cNvSpPr/>
      </dsp:nvSpPr>
      <dsp:spPr>
        <a:xfrm rot="21554964">
          <a:off x="2700214" y="2925000"/>
          <a:ext cx="91975" cy="571797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>
            <a:solidFill>
              <a:schemeClr val="tx1"/>
            </a:solidFill>
          </a:endParaRPr>
        </a:p>
      </dsp:txBody>
      <dsp:txXfrm rot="21554964">
        <a:off x="2700214" y="2925000"/>
        <a:ext cx="91975" cy="571797"/>
      </dsp:txXfrm>
    </dsp:sp>
    <dsp:sp modelId="{D89C216C-F0EC-4485-97EB-049F1EA13FDE}">
      <dsp:nvSpPr>
        <dsp:cNvPr id="0" name=""/>
        <dsp:cNvSpPr/>
      </dsp:nvSpPr>
      <dsp:spPr>
        <a:xfrm>
          <a:off x="1235456" y="1510526"/>
          <a:ext cx="1600125" cy="3419366"/>
        </a:xfrm>
        <a:prstGeom prst="ellipse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rgbClr val="00B050"/>
              </a:solidFill>
            </a:rPr>
            <a:t>Amplification</a:t>
          </a:r>
          <a:endParaRPr lang="en-US" sz="1500" b="1" kern="1200" dirty="0">
            <a:solidFill>
              <a:srgbClr val="00B050"/>
            </a:solidFill>
          </a:endParaRPr>
        </a:p>
      </dsp:txBody>
      <dsp:txXfrm>
        <a:off x="1235456" y="1510526"/>
        <a:ext cx="1600125" cy="3419366"/>
      </dsp:txXfrm>
    </dsp:sp>
    <dsp:sp modelId="{C334A5DE-5AB0-47C9-9382-E9B4EB6230CB}">
      <dsp:nvSpPr>
        <dsp:cNvPr id="0" name=""/>
        <dsp:cNvSpPr/>
      </dsp:nvSpPr>
      <dsp:spPr>
        <a:xfrm rot="10676016">
          <a:off x="5716029" y="2850720"/>
          <a:ext cx="163698" cy="571797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>
            <a:solidFill>
              <a:schemeClr val="tx1"/>
            </a:solidFill>
          </a:endParaRPr>
        </a:p>
      </dsp:txBody>
      <dsp:txXfrm rot="10676016">
        <a:off x="5716029" y="2850720"/>
        <a:ext cx="163698" cy="571797"/>
      </dsp:txXfrm>
    </dsp:sp>
    <dsp:sp modelId="{96316127-69C5-4AD2-A3C3-C66192601A9A}">
      <dsp:nvSpPr>
        <dsp:cNvPr id="0" name=""/>
        <dsp:cNvSpPr/>
      </dsp:nvSpPr>
      <dsp:spPr>
        <a:xfrm>
          <a:off x="5638799" y="1383470"/>
          <a:ext cx="1626999" cy="3459073"/>
        </a:xfrm>
        <a:prstGeom prst="ellipse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rgbClr val="00B050"/>
              </a:solidFill>
            </a:rPr>
            <a:t>Switching</a:t>
          </a:r>
          <a:endParaRPr lang="en-US" sz="1500" b="1" kern="1200" dirty="0">
            <a:solidFill>
              <a:srgbClr val="00B050"/>
            </a:solidFill>
          </a:endParaRPr>
        </a:p>
      </dsp:txBody>
      <dsp:txXfrm>
        <a:off x="5638799" y="1383470"/>
        <a:ext cx="1626999" cy="34590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272516-6A8E-443A-B075-5FD6F332F1AD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74CD67-018E-4CE8-B466-FFE04842D4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74CD67-018E-4CE8-B466-FFE04842D4D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E98E-A93C-4617-91CB-6F94B0D00ED0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08371-45B8-4F93-BD68-19491EE7F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E98E-A93C-4617-91CB-6F94B0D00ED0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08371-45B8-4F93-BD68-19491EE7F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E98E-A93C-4617-91CB-6F94B0D00ED0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08371-45B8-4F93-BD68-19491EE7F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E98E-A93C-4617-91CB-6F94B0D00ED0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08371-45B8-4F93-BD68-19491EE7F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E98E-A93C-4617-91CB-6F94B0D00ED0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08371-45B8-4F93-BD68-19491EE7F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E98E-A93C-4617-91CB-6F94B0D00ED0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08371-45B8-4F93-BD68-19491EE7F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E98E-A93C-4617-91CB-6F94B0D00ED0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08371-45B8-4F93-BD68-19491EE7F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E98E-A93C-4617-91CB-6F94B0D00ED0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08371-45B8-4F93-BD68-19491EE7F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E98E-A93C-4617-91CB-6F94B0D00ED0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08371-45B8-4F93-BD68-19491EE7F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E98E-A93C-4617-91CB-6F94B0D00ED0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08371-45B8-4F93-BD68-19491EE7F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E98E-A93C-4617-91CB-6F94B0D00ED0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08371-45B8-4F93-BD68-19491EE7F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AE98E-A93C-4617-91CB-6F94B0D00ED0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08371-45B8-4F93-BD68-19491EE7F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609601"/>
            <a:ext cx="8610600" cy="1981199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Pramukh Swami Science &amp; H.D.Patel Arts College, </a:t>
            </a:r>
            <a:r>
              <a:rPr lang="en-US" sz="2400" b="1" dirty="0" err="1" smtClean="0"/>
              <a:t>Kadi</a:t>
            </a:r>
            <a:r>
              <a:rPr lang="en-US" sz="4800" b="1" dirty="0" smtClean="0"/>
              <a:t> </a:t>
            </a:r>
            <a:br>
              <a:rPr lang="en-US" sz="4800" b="1" dirty="0" smtClean="0"/>
            </a:br>
            <a:r>
              <a:rPr lang="en-US" sz="2400" b="1" dirty="0" smtClean="0"/>
              <a:t>Prof. </a:t>
            </a:r>
            <a:r>
              <a:rPr lang="en-US" sz="2400" b="1" dirty="0" err="1" smtClean="0"/>
              <a:t>Chetan</a:t>
            </a:r>
            <a:r>
              <a:rPr lang="en-US" sz="2400" b="1" dirty="0" smtClean="0"/>
              <a:t> </a:t>
            </a:r>
            <a:r>
              <a:rPr lang="en-US" sz="2400" b="1" dirty="0" smtClean="0"/>
              <a:t>Patel</a:t>
            </a:r>
            <a:br>
              <a:rPr lang="en-US" sz="2400" b="1" dirty="0" smtClean="0"/>
            </a:br>
            <a:r>
              <a:rPr lang="en-US" sz="2400" b="1" dirty="0" smtClean="0"/>
              <a:t> B.Sc. </a:t>
            </a:r>
            <a:r>
              <a:rPr lang="en-US" sz="2400" b="1" dirty="0" smtClean="0"/>
              <a:t>Sem</a:t>
            </a:r>
            <a:r>
              <a:rPr lang="en-US" sz="2400" b="1" dirty="0" smtClean="0"/>
              <a:t>: </a:t>
            </a:r>
            <a:r>
              <a:rPr lang="en-US" sz="2400" b="1" dirty="0" smtClean="0"/>
              <a:t>VI</a:t>
            </a:r>
            <a:r>
              <a:rPr lang="en-US" sz="6000" b="1" dirty="0" smtClean="0"/>
              <a:t/>
            </a:r>
            <a:br>
              <a:rPr lang="en-US" sz="6000" b="1" dirty="0" smtClean="0"/>
            </a:br>
            <a:r>
              <a:rPr lang="en-US" sz="6000" b="1" dirty="0" smtClean="0"/>
              <a:t/>
            </a:r>
            <a:br>
              <a:rPr lang="en-US" sz="6000" b="1" dirty="0" smtClean="0"/>
            </a:b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800600"/>
            <a:ext cx="8001000" cy="1524000"/>
          </a:xfrm>
        </p:spPr>
        <p:txBody>
          <a:bodyPr>
            <a:normAutofit fontScale="70000" lnSpcReduction="20000"/>
          </a:bodyPr>
          <a:lstStyle/>
          <a:p>
            <a:r>
              <a:rPr lang="en-US" sz="8000" b="1" dirty="0" smtClean="0">
                <a:solidFill>
                  <a:srgbClr val="006600"/>
                </a:solidFill>
              </a:rPr>
              <a:t>TOPIC – Transistor as an Amplifier</a:t>
            </a:r>
            <a:endParaRPr lang="en-US" sz="8000" b="1" dirty="0">
              <a:solidFill>
                <a:srgbClr val="006600"/>
              </a:solidFill>
            </a:endParaRPr>
          </a:p>
        </p:txBody>
      </p:sp>
      <p:pic>
        <p:nvPicPr>
          <p:cNvPr id="4" name="Picture 2" descr="C:\Users\ROHIT\AppData\Local\Microsoft\Windows\Temporary Internet Files\Content.IE5\R4J4K6IG\Impact-of-internet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895600"/>
            <a:ext cx="2359152" cy="14931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>
                <a:solidFill>
                  <a:schemeClr val="accent3"/>
                </a:solidFill>
              </a:rPr>
              <a:t>Calculations</a:t>
            </a:r>
            <a:endParaRPr lang="en-US" b="1" u="sng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∆I</a:t>
            </a:r>
            <a:r>
              <a:rPr lang="en-US" sz="1800" b="1" dirty="0" smtClean="0"/>
              <a:t>B</a:t>
            </a:r>
            <a:r>
              <a:rPr lang="en-US" sz="2800" b="1" dirty="0" smtClean="0"/>
              <a:t>=(20-10) </a:t>
            </a:r>
            <a:r>
              <a:rPr lang="en-US" sz="2800" b="1" dirty="0" err="1" smtClean="0"/>
              <a:t>uA</a:t>
            </a:r>
            <a:r>
              <a:rPr lang="en-US" sz="2800" b="1" dirty="0" smtClean="0"/>
              <a:t> =10uA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∆</a:t>
            </a:r>
            <a:r>
              <a:rPr lang="en-US" sz="2800" b="1" dirty="0" err="1" smtClean="0"/>
              <a:t>Ic</a:t>
            </a:r>
            <a:r>
              <a:rPr lang="en-US" sz="2800" b="1" dirty="0" smtClean="0"/>
              <a:t>=(4-2) </a:t>
            </a:r>
            <a:r>
              <a:rPr lang="en-US" sz="2800" b="1" dirty="0" err="1" smtClean="0"/>
              <a:t>mA</a:t>
            </a:r>
            <a:r>
              <a:rPr lang="en-US" sz="2800" b="1" dirty="0" smtClean="0"/>
              <a:t> =2mA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Current Amplification Factor, B</a:t>
            </a:r>
            <a:r>
              <a:rPr lang="en-US" sz="1800" b="1" dirty="0" smtClean="0"/>
              <a:t>AC</a:t>
            </a:r>
            <a:r>
              <a:rPr lang="en-US" sz="2800" b="1" dirty="0" smtClean="0"/>
              <a:t>= ∆</a:t>
            </a:r>
            <a:r>
              <a:rPr lang="en-US" sz="2800" b="1" dirty="0" err="1" smtClean="0"/>
              <a:t>Ic</a:t>
            </a:r>
            <a:r>
              <a:rPr lang="en-US" sz="2800" b="1" dirty="0" smtClean="0"/>
              <a:t>/ ∆I</a:t>
            </a:r>
            <a:r>
              <a:rPr lang="en-US" sz="1800" b="1" dirty="0" smtClean="0"/>
              <a:t>B</a:t>
            </a:r>
            <a:r>
              <a:rPr lang="en-US" sz="2800" b="1" dirty="0" smtClean="0"/>
              <a:t>=200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Voltage Amplification , Av= ∆Vo/ ∆Vi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Applying KVL in input and output loop, ∆Vi= ∆V</a:t>
            </a:r>
            <a:r>
              <a:rPr lang="en-US" sz="1800" b="1" dirty="0" smtClean="0"/>
              <a:t>BB</a:t>
            </a:r>
            <a:r>
              <a:rPr lang="en-US" sz="2800" b="1" dirty="0" smtClean="0"/>
              <a:t> and ∆Vo=-</a:t>
            </a:r>
            <a:r>
              <a:rPr lang="en-US" sz="2800" b="1" dirty="0" err="1" smtClean="0"/>
              <a:t>IcRc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>
                <a:solidFill>
                  <a:schemeClr val="accent3"/>
                </a:solidFill>
              </a:rPr>
              <a:t>Calculations[Cont.]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Therefore, Av=-</a:t>
            </a:r>
            <a:r>
              <a:rPr lang="en-US" sz="2800" b="1" dirty="0" err="1" smtClean="0"/>
              <a:t>B</a:t>
            </a:r>
            <a:r>
              <a:rPr lang="en-US" sz="1800" b="1" dirty="0" err="1" smtClean="0"/>
              <a:t>AC</a:t>
            </a:r>
            <a:r>
              <a:rPr lang="en-US" sz="2800" b="1" dirty="0" err="1" smtClean="0"/>
              <a:t>Rc</a:t>
            </a:r>
            <a:r>
              <a:rPr lang="en-US" sz="2800" b="1" dirty="0" smtClean="0"/>
              <a:t>/R</a:t>
            </a:r>
            <a:r>
              <a:rPr lang="en-US" sz="1800" b="1" dirty="0" smtClean="0"/>
              <a:t>B</a:t>
            </a:r>
            <a:r>
              <a:rPr lang="en-US" sz="2800" b="1" dirty="0" smtClean="0"/>
              <a:t> (‘-’ sign indicates 180 phase shift)</a:t>
            </a:r>
          </a:p>
          <a:p>
            <a:r>
              <a:rPr lang="en-US" sz="2800" b="1" dirty="0" smtClean="0"/>
              <a:t>Hence, we can change value of Av by changing </a:t>
            </a:r>
            <a:r>
              <a:rPr lang="en-US" sz="2800" b="1" dirty="0" err="1" smtClean="0"/>
              <a:t>Rc</a:t>
            </a:r>
            <a:r>
              <a:rPr lang="en-US" sz="2800" b="1" dirty="0" smtClean="0"/>
              <a:t> and R</a:t>
            </a:r>
            <a:r>
              <a:rPr lang="en-US" sz="1800" b="1" dirty="0" smtClean="0"/>
              <a:t>B</a:t>
            </a:r>
          </a:p>
          <a:p>
            <a:r>
              <a:rPr lang="en-US" sz="2800" b="1" dirty="0" smtClean="0"/>
              <a:t>Power Amplification, </a:t>
            </a:r>
            <a:r>
              <a:rPr lang="en-US" sz="2800" b="1" dirty="0" err="1" smtClean="0"/>
              <a:t>Ap</a:t>
            </a:r>
            <a:r>
              <a:rPr lang="en-US" sz="2800" b="1" dirty="0" smtClean="0"/>
              <a:t>=Voltage Amplification X Current Amplification=-B</a:t>
            </a:r>
            <a:r>
              <a:rPr lang="en-US" sz="1800" b="1" dirty="0" smtClean="0"/>
              <a:t>AC</a:t>
            </a:r>
            <a:r>
              <a:rPr lang="en-US" sz="2800" b="1" dirty="0" smtClean="0"/>
              <a:t>^2 x </a:t>
            </a:r>
            <a:r>
              <a:rPr lang="en-US" sz="2800" b="1" dirty="0" err="1" smtClean="0"/>
              <a:t>Rc</a:t>
            </a:r>
            <a:r>
              <a:rPr lang="en-US" sz="2800" b="1" dirty="0" smtClean="0"/>
              <a:t>/R</a:t>
            </a:r>
            <a:r>
              <a:rPr lang="en-US" sz="1800" b="1" dirty="0" smtClean="0"/>
              <a:t>B</a:t>
            </a:r>
          </a:p>
          <a:p>
            <a:r>
              <a:rPr lang="en-US" sz="2800" b="1" dirty="0" smtClean="0"/>
              <a:t>We use capacitor here to remove DC currents and only allow AC to flow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u="sng" dirty="0" smtClean="0">
                <a:solidFill>
                  <a:schemeClr val="accent3"/>
                </a:solidFill>
              </a:rPr>
              <a:t>Reference</a:t>
            </a:r>
            <a:endParaRPr lang="en-US" sz="5400" b="1" u="sng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* </a:t>
            </a:r>
            <a:r>
              <a:rPr lang="en-US" b="1" dirty="0" smtClean="0">
                <a:solidFill>
                  <a:schemeClr val="accent1"/>
                </a:solidFill>
              </a:rPr>
              <a:t>Content Source</a:t>
            </a:r>
          </a:p>
          <a:p>
            <a:pPr marL="514350" indent="-514350">
              <a:buAutoNum type="arabicPeriod"/>
            </a:pPr>
            <a:r>
              <a:rPr lang="en-US" dirty="0" smtClean="0"/>
              <a:t>Electrical4U.com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* </a:t>
            </a:r>
            <a:r>
              <a:rPr lang="en-US" b="1" dirty="0" smtClean="0">
                <a:solidFill>
                  <a:schemeClr val="accent1"/>
                </a:solidFill>
              </a:rPr>
              <a:t>Image Source</a:t>
            </a:r>
          </a:p>
          <a:p>
            <a:pPr marL="514350" indent="-514350">
              <a:buAutoNum type="arabicPeriod"/>
            </a:pPr>
            <a:r>
              <a:rPr lang="en-US" dirty="0" smtClean="0"/>
              <a:t>Google Images</a:t>
            </a:r>
          </a:p>
          <a:p>
            <a:pPr marL="514350" indent="-514350">
              <a:buAutoNum type="arabicPeriod"/>
            </a:pPr>
            <a:r>
              <a:rPr lang="en-US" smtClean="0"/>
              <a:t>Youtube.com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u="sng" dirty="0" smtClean="0">
                <a:solidFill>
                  <a:schemeClr val="accent3"/>
                </a:solidFill>
              </a:rPr>
              <a:t>Conclusion</a:t>
            </a:r>
            <a:endParaRPr lang="en-US" sz="4800" b="1" u="sng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We are now at the end of the presentation. I have tried my best to deliver the content in easy manner. Hope your concept regarding transistor as an amplifier are more clear now and enjoyed my presentation.</a:t>
            </a:r>
          </a:p>
          <a:p>
            <a:pPr>
              <a:buNone/>
            </a:pPr>
            <a:r>
              <a:rPr lang="en-US" dirty="0" smtClean="0"/>
              <a:t>	Good luck and have a great day ahead!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dirty="0" smtClean="0">
                <a:solidFill>
                  <a:schemeClr val="accent3"/>
                </a:solidFill>
              </a:rPr>
              <a:t/>
            </a:r>
            <a:br>
              <a:rPr lang="en-US" sz="6600" b="1" dirty="0" smtClean="0">
                <a:solidFill>
                  <a:schemeClr val="accent3"/>
                </a:solidFill>
              </a:rPr>
            </a:br>
            <a:r>
              <a:rPr lang="en-US" sz="6600" b="1" dirty="0" smtClean="0">
                <a:solidFill>
                  <a:schemeClr val="accent3"/>
                </a:solidFill>
              </a:rPr>
              <a:t/>
            </a:r>
            <a:br>
              <a:rPr lang="en-US" sz="6600" b="1" dirty="0" smtClean="0">
                <a:solidFill>
                  <a:schemeClr val="accent3"/>
                </a:solidFill>
              </a:rPr>
            </a:br>
            <a:r>
              <a:rPr lang="en-US" sz="6600" b="1" dirty="0" smtClean="0">
                <a:solidFill>
                  <a:schemeClr val="accent3"/>
                </a:solidFill>
              </a:rPr>
              <a:t/>
            </a:r>
            <a:br>
              <a:rPr lang="en-US" sz="6600" b="1" dirty="0" smtClean="0">
                <a:solidFill>
                  <a:schemeClr val="accent3"/>
                </a:solidFill>
              </a:rPr>
            </a:br>
            <a:r>
              <a:rPr lang="en-US" sz="6600" b="1" dirty="0" smtClean="0">
                <a:solidFill>
                  <a:schemeClr val="accent3"/>
                </a:solidFill>
              </a:rPr>
              <a:t>Thank You</a:t>
            </a:r>
            <a:endParaRPr lang="en-US" sz="6600" b="1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766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5400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>
                <a:solidFill>
                  <a:schemeClr val="accent3"/>
                </a:solidFill>
              </a:rPr>
              <a:t>Contents</a:t>
            </a:r>
            <a:endParaRPr lang="en-US" b="1" u="sng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What is Transistor?</a:t>
            </a:r>
          </a:p>
          <a:p>
            <a:r>
              <a:rPr lang="en-US" dirty="0" smtClean="0"/>
              <a:t>Transistor Symbols</a:t>
            </a:r>
          </a:p>
          <a:p>
            <a:r>
              <a:rPr lang="en-US" dirty="0" smtClean="0"/>
              <a:t>Applications of Transistor</a:t>
            </a:r>
          </a:p>
          <a:p>
            <a:r>
              <a:rPr lang="en-US" dirty="0" smtClean="0"/>
              <a:t>Working of Transistor as an Amplifier</a:t>
            </a:r>
          </a:p>
          <a:p>
            <a:r>
              <a:rPr lang="en-US" dirty="0" smtClean="0"/>
              <a:t>How Transistor Works as an Amplifier?</a:t>
            </a:r>
          </a:p>
          <a:p>
            <a:r>
              <a:rPr lang="en-US" dirty="0" smtClean="0"/>
              <a:t>Examples</a:t>
            </a:r>
          </a:p>
          <a:p>
            <a:r>
              <a:rPr lang="en-US" dirty="0" smtClean="0"/>
              <a:t>Calculations</a:t>
            </a:r>
          </a:p>
          <a:p>
            <a:r>
              <a:rPr lang="en-US" dirty="0" smtClean="0"/>
              <a:t>Reference</a:t>
            </a:r>
          </a:p>
          <a:p>
            <a:r>
              <a:rPr lang="en-US" dirty="0" smtClean="0"/>
              <a:t>Conclusion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u="sng" dirty="0" smtClean="0">
                <a:solidFill>
                  <a:schemeClr val="accent3"/>
                </a:solidFill>
              </a:rPr>
              <a:t>Introduction</a:t>
            </a:r>
            <a:endParaRPr lang="en-US" sz="4800" b="1" u="sng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*	The goal of this presentation is to learn basics of Transistor as an Amplifier, its working, method, calculations etc. 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Well, I have chosen this topic to enhance my concepts of Transistor and boost my technical skills. 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The following presentation should be a good start for all of you too. So, let see upcoming slides for more details.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  <a:effectLst>
            <a:innerShdw blurRad="63500" dist="50800" dir="13500000">
              <a:prstClr val="black">
                <a:alpha val="50000"/>
              </a:prstClr>
            </a:innerShdw>
            <a:softEdge rad="317500"/>
          </a:effectLst>
        </p:spPr>
        <p:txBody>
          <a:bodyPr>
            <a:normAutofit/>
          </a:bodyPr>
          <a:lstStyle/>
          <a:p>
            <a:r>
              <a:rPr lang="en-US" sz="6700" b="1" dirty="0" smtClean="0"/>
              <a:t>What is Transistor?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4000" dirty="0" smtClean="0"/>
              <a:t>A </a:t>
            </a:r>
            <a:r>
              <a:rPr lang="en-US" sz="4000" b="1" dirty="0" smtClean="0"/>
              <a:t>transistor</a:t>
            </a:r>
            <a:r>
              <a:rPr lang="en-US" sz="4000" dirty="0" smtClean="0"/>
              <a:t> is a semiconductor device used to amplify or switch electronic signals and electrical power. It is composed of semiconductor material usually with at least three terminals for connection to an external circuit.</a:t>
            </a:r>
            <a:endParaRPr lang="en-US" sz="40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Transistor Symbol</a:t>
            </a:r>
            <a:endParaRPr lang="en-US" b="1" dirty="0">
              <a:solidFill>
                <a:schemeClr val="accent3"/>
              </a:solidFill>
            </a:endParaRPr>
          </a:p>
        </p:txBody>
      </p:sp>
      <p:pic>
        <p:nvPicPr>
          <p:cNvPr id="4" name="Content Placeholder 3" descr="Transistor Symbol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31079" y="1752600"/>
            <a:ext cx="6956898" cy="4267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" y="228600"/>
          <a:ext cx="86106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chemeClr val="accent3"/>
                </a:solidFill>
              </a:rPr>
              <a:t>Working of Transistor as an Amplifier</a:t>
            </a:r>
            <a:endParaRPr lang="en-US" b="1" u="sng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Transistor can operate in three different regions viz., cutoff, active and saturation. </a:t>
            </a:r>
          </a:p>
          <a:p>
            <a:r>
              <a:rPr lang="en-US" i="1" dirty="0" smtClean="0"/>
              <a:t>Transistors are fully-off in cut-off region while fully-on when operating in saturation region.</a:t>
            </a:r>
          </a:p>
          <a:p>
            <a:r>
              <a:rPr lang="en-US" i="1" dirty="0" smtClean="0"/>
              <a:t> However, while they operate in active region, they act as amplifiers i.e. they can be used to increase the strength of the input signal without altering it significantly.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chemeClr val="accent3"/>
                </a:solidFill>
              </a:rPr>
              <a:t>How Transistor Works as an Amplifier</a:t>
            </a:r>
            <a:endParaRPr lang="en-US" b="1" u="sng" dirty="0">
              <a:solidFill>
                <a:schemeClr val="accent3"/>
              </a:solidFill>
            </a:endParaRPr>
          </a:p>
        </p:txBody>
      </p:sp>
      <p:pic>
        <p:nvPicPr>
          <p:cNvPr id="4" name="Content Placeholder 3" descr="BJT as a Voltage Amplifi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6804" y="1600200"/>
            <a:ext cx="5393596" cy="2645484"/>
          </a:xfrm>
        </p:spPr>
      </p:pic>
      <p:pic>
        <p:nvPicPr>
          <p:cNvPr id="1026" name="Picture 2" descr="https://www.electrical4u.com/images/march16/146338079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4876800"/>
            <a:ext cx="1219200" cy="918820"/>
          </a:xfrm>
          <a:prstGeom prst="rect">
            <a:avLst/>
          </a:prstGeom>
          <a:noFill/>
        </p:spPr>
      </p:pic>
      <p:pic>
        <p:nvPicPr>
          <p:cNvPr id="1028" name="Picture 4" descr="https://www.electrical4u.com/images/march16/146338110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75390" y="4876800"/>
            <a:ext cx="2344609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ransist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392</TotalTime>
  <Words>252</Words>
  <Application>Microsoft Office PowerPoint</Application>
  <PresentationFormat>On-screen Show (4:3)</PresentationFormat>
  <Paragraphs>55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Pramukh Swami Science &amp; H.D.Patel Arts College, Kadi  Prof. Chetan Patel  B.Sc. Sem: VI  </vt:lpstr>
      <vt:lpstr>Contents</vt:lpstr>
      <vt:lpstr>Introduction</vt:lpstr>
      <vt:lpstr>What is Transistor?  A transistor is a semiconductor device used to amplify or switch electronic signals and electrical power. It is composed of semiconductor material usually with at least three terminals for connection to an external circuit.</vt:lpstr>
      <vt:lpstr>Transistor Symbol</vt:lpstr>
      <vt:lpstr>Slide 6</vt:lpstr>
      <vt:lpstr>Working of Transistor as an Amplifier</vt:lpstr>
      <vt:lpstr>How Transistor Works as an Amplifier</vt:lpstr>
      <vt:lpstr>Slide 9</vt:lpstr>
      <vt:lpstr>Calculations</vt:lpstr>
      <vt:lpstr>Calculations[Cont.] </vt:lpstr>
      <vt:lpstr>Reference</vt:lpstr>
      <vt:lpstr>Conclusion</vt:lpstr>
      <vt:lpstr>   Thank You</vt:lpstr>
    </vt:vector>
  </TitlesOfParts>
  <Company>VKV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MEMORY –  The memory of a computer stores all the instructions and data. The space where store permanent or temporary is called memory.</dc:title>
  <dc:creator>Acer</dc:creator>
  <cp:lastModifiedBy>pankaj</cp:lastModifiedBy>
  <cp:revision>47</cp:revision>
  <dcterms:created xsi:type="dcterms:W3CDTF">2011-02-05T13:18:55Z</dcterms:created>
  <dcterms:modified xsi:type="dcterms:W3CDTF">2019-02-11T09:03:02Z</dcterms:modified>
</cp:coreProperties>
</file>