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0"/>
  </p:notesMasterIdLst>
  <p:handoutMasterIdLst>
    <p:handoutMasterId r:id="rId31"/>
  </p:handoutMasterIdLst>
  <p:sldIdLst>
    <p:sldId id="256" r:id="rId2"/>
    <p:sldId id="438" r:id="rId3"/>
    <p:sldId id="439" r:id="rId4"/>
    <p:sldId id="440" r:id="rId5"/>
    <p:sldId id="441" r:id="rId6"/>
    <p:sldId id="442" r:id="rId7"/>
    <p:sldId id="443" r:id="rId8"/>
    <p:sldId id="444" r:id="rId9"/>
    <p:sldId id="445" r:id="rId10"/>
    <p:sldId id="446" r:id="rId11"/>
    <p:sldId id="447" r:id="rId12"/>
    <p:sldId id="448" r:id="rId13"/>
    <p:sldId id="449" r:id="rId14"/>
    <p:sldId id="450" r:id="rId15"/>
    <p:sldId id="466" r:id="rId16"/>
    <p:sldId id="467" r:id="rId17"/>
    <p:sldId id="451" r:id="rId18"/>
    <p:sldId id="468" r:id="rId19"/>
    <p:sldId id="470" r:id="rId20"/>
    <p:sldId id="454" r:id="rId21"/>
    <p:sldId id="455" r:id="rId22"/>
    <p:sldId id="456" r:id="rId23"/>
    <p:sldId id="457" r:id="rId24"/>
    <p:sldId id="458" r:id="rId25"/>
    <p:sldId id="469" r:id="rId26"/>
    <p:sldId id="459" r:id="rId27"/>
    <p:sldId id="465" r:id="rId28"/>
    <p:sldId id="369" r:id="rId29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A50021"/>
    <a:srgbClr val="99CC00"/>
    <a:srgbClr val="CC0000"/>
    <a:srgbClr val="FF9900"/>
    <a:srgbClr val="6600CC"/>
    <a:srgbClr val="254C9C"/>
    <a:srgbClr val="800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28" autoAdjust="0"/>
    <p:restoredTop sz="78755" autoAdjust="0"/>
  </p:normalViewPr>
  <p:slideViewPr>
    <p:cSldViewPr>
      <p:cViewPr varScale="1">
        <p:scale>
          <a:sx n="57" d="100"/>
          <a:sy n="57" d="100"/>
        </p:scale>
        <p:origin x="-1254" y="-78"/>
      </p:cViewPr>
      <p:guideLst>
        <p:guide orient="horz" pos="2208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5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24.xml"/><Relationship Id="rId2" Type="http://schemas.openxmlformats.org/officeDocument/2006/relationships/slide" Target="slides/slide12.xml"/><Relationship Id="rId1" Type="http://schemas.openxmlformats.org/officeDocument/2006/relationships/slide" Target="slides/slide1.xml"/><Relationship Id="rId4" Type="http://schemas.openxmlformats.org/officeDocument/2006/relationships/slide" Target="slides/slide2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72" tIns="46835" rIns="93672" bIns="46835" numCol="1" anchor="t" anchorCtr="0" compatLnSpc="1">
            <a:prstTxWarp prst="textNoShape">
              <a:avLst/>
            </a:prstTxWarp>
          </a:bodyPr>
          <a:lstStyle>
            <a:lvl1pPr defTabSz="936625">
              <a:defRPr sz="1200"/>
            </a:lvl1pPr>
          </a:lstStyle>
          <a:p>
            <a:endParaRPr lang="en-US"/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72" tIns="46835" rIns="93672" bIns="46835" numCol="1" anchor="t" anchorCtr="0" compatLnSpc="1">
            <a:prstTxWarp prst="textNoShape">
              <a:avLst/>
            </a:prstTxWarp>
          </a:bodyPr>
          <a:lstStyle>
            <a:lvl1pPr algn="r" defTabSz="936625">
              <a:defRPr sz="1200"/>
            </a:lvl1pPr>
          </a:lstStyle>
          <a:p>
            <a:endParaRPr lang="en-US"/>
          </a:p>
        </p:txBody>
      </p:sp>
      <p:sp>
        <p:nvSpPr>
          <p:cNvPr id="152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72" tIns="46835" rIns="93672" bIns="46835" numCol="1" anchor="b" anchorCtr="0" compatLnSpc="1">
            <a:prstTxWarp prst="textNoShape">
              <a:avLst/>
            </a:prstTxWarp>
          </a:bodyPr>
          <a:lstStyle>
            <a:lvl1pPr defTabSz="936625">
              <a:defRPr sz="1200"/>
            </a:lvl1pPr>
          </a:lstStyle>
          <a:p>
            <a:endParaRPr lang="en-US"/>
          </a:p>
        </p:txBody>
      </p:sp>
      <p:sp>
        <p:nvSpPr>
          <p:cNvPr id="152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3438"/>
            <a:ext cx="3076575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72" tIns="46835" rIns="93672" bIns="46835" numCol="1" anchor="b" anchorCtr="0" compatLnSpc="1">
            <a:prstTxWarp prst="textNoShape">
              <a:avLst/>
            </a:prstTxWarp>
          </a:bodyPr>
          <a:lstStyle>
            <a:lvl1pPr algn="r" defTabSz="936625">
              <a:defRPr sz="1200"/>
            </a:lvl1pPr>
          </a:lstStyle>
          <a:p>
            <a:fld id="{2650E5B4-45A2-4D57-89B6-051805CCD60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20" tIns="49512" rIns="99020" bIns="49512" numCol="1" anchor="t" anchorCtr="0" compatLnSpc="1">
            <a:prstTxWarp prst="textNoShape">
              <a:avLst/>
            </a:prstTxWarp>
          </a:bodyPr>
          <a:lstStyle>
            <a:lvl1pPr defTabSz="989013">
              <a:defRPr sz="130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20" tIns="49512" rIns="99020" bIns="49512" numCol="1" anchor="t" anchorCtr="0" compatLnSpc="1">
            <a:prstTxWarp prst="textNoShape">
              <a:avLst/>
            </a:prstTxWarp>
          </a:bodyPr>
          <a:lstStyle>
            <a:lvl1pPr algn="r" defTabSz="989013">
              <a:defRPr sz="1300"/>
            </a:lvl1pPr>
          </a:lstStyle>
          <a:p>
            <a:endParaRPr lang="en-US"/>
          </a:p>
        </p:txBody>
      </p:sp>
      <p:sp>
        <p:nvSpPr>
          <p:cNvPr id="4403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6513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2513"/>
            <a:ext cx="5207000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20" tIns="49512" rIns="99020" bIns="495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20" tIns="49512" rIns="99020" bIns="49512" numCol="1" anchor="b" anchorCtr="0" compatLnSpc="1">
            <a:prstTxWarp prst="textNoShape">
              <a:avLst/>
            </a:prstTxWarp>
          </a:bodyPr>
          <a:lstStyle>
            <a:lvl1pPr defTabSz="989013">
              <a:defRPr sz="1300"/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20" tIns="49512" rIns="99020" bIns="49512" numCol="1" anchor="b" anchorCtr="0" compatLnSpc="1">
            <a:prstTxWarp prst="textNoShape">
              <a:avLst/>
            </a:prstTxWarp>
          </a:bodyPr>
          <a:lstStyle>
            <a:lvl1pPr algn="r" defTabSz="989013">
              <a:defRPr sz="1300"/>
            </a:lvl1pPr>
          </a:lstStyle>
          <a:p>
            <a:fld id="{677C938D-7F77-478E-8E2E-515C86ED876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6F5264-FF43-4892-AB55-A077103FEEB3}" type="slidenum">
              <a:rPr lang="en-US"/>
              <a:pPr/>
              <a:t>3</a:t>
            </a:fld>
            <a:endParaRPr lang="en-US"/>
          </a:p>
        </p:txBody>
      </p:sp>
      <p:sp>
        <p:nvSpPr>
          <p:cNvPr id="45059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am = b</a:t>
            </a:r>
          </a:p>
          <a:p>
            <a:r>
              <a:rPr lang="en-US" dirty="0" smtClean="0"/>
              <a:t>an = c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bx+cy</a:t>
            </a:r>
            <a:r>
              <a:rPr lang="en-US" dirty="0" smtClean="0"/>
              <a:t>) = </a:t>
            </a:r>
            <a:r>
              <a:rPr lang="en-US" dirty="0" err="1" smtClean="0"/>
              <a:t>amx</a:t>
            </a:r>
            <a:r>
              <a:rPr lang="en-US" dirty="0" smtClean="0"/>
              <a:t> + any = a(</a:t>
            </a:r>
            <a:r>
              <a:rPr lang="en-US" dirty="0" err="1" smtClean="0"/>
              <a:t>mx+ny</a:t>
            </a:r>
            <a:r>
              <a:rPr lang="en-US" dirty="0" smtClean="0"/>
              <a:t>) so a divides </a:t>
            </a:r>
            <a:r>
              <a:rPr lang="en-US" dirty="0" err="1" smtClean="0"/>
              <a:t>bx</a:t>
            </a:r>
            <a:r>
              <a:rPr lang="en-US" dirty="0" smtClean="0"/>
              <a:t> +cy</a:t>
            </a:r>
          </a:p>
          <a:p>
            <a:endParaRPr lang="en-US" dirty="0" smtClean="0"/>
          </a:p>
          <a:p>
            <a:r>
              <a:rPr lang="en-US" dirty="0" smtClean="0"/>
              <a:t>B/a = q + </a:t>
            </a:r>
            <a:r>
              <a:rPr lang="en-US" dirty="0" err="1" smtClean="0"/>
              <a:t>alfa</a:t>
            </a:r>
            <a:r>
              <a:rPr lang="en-US" dirty="0" smtClean="0"/>
              <a:t>, so b = </a:t>
            </a:r>
            <a:r>
              <a:rPr lang="en-US" dirty="0" err="1" smtClean="0"/>
              <a:t>aq</a:t>
            </a:r>
            <a:r>
              <a:rPr lang="en-US" dirty="0" smtClean="0"/>
              <a:t> + </a:t>
            </a:r>
            <a:r>
              <a:rPr lang="en-US" dirty="0" err="1" smtClean="0"/>
              <a:t>aalfa</a:t>
            </a:r>
            <a:endParaRPr lang="en-US" dirty="0" smtClean="0"/>
          </a:p>
          <a:p>
            <a:r>
              <a:rPr lang="en-US" dirty="0" smtClean="0"/>
              <a:t>Uniqueness: assume 2 expressions</a:t>
            </a:r>
          </a:p>
          <a:p>
            <a:r>
              <a:rPr lang="en-US" dirty="0" smtClean="0"/>
              <a:t>Q-q’ = (r’-r)/a, but -1&lt;r, r’&lt;a so</a:t>
            </a:r>
          </a:p>
          <a:p>
            <a:r>
              <a:rPr lang="en-US" dirty="0" smtClean="0"/>
              <a:t>-1 &lt; (r-r’)/a &lt; 1</a:t>
            </a:r>
          </a:p>
          <a:p>
            <a:r>
              <a:rPr lang="en-US" dirty="0" smtClean="0"/>
              <a:t>-1 &lt; q-q’&lt;1 so q=q’ and r=r’ so the </a:t>
            </a:r>
            <a:r>
              <a:rPr lang="en-US" dirty="0" err="1" smtClean="0"/>
              <a:t>prepresentation</a:t>
            </a:r>
            <a:r>
              <a:rPr lang="en-US" dirty="0" smtClean="0"/>
              <a:t> is unique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9B22D8-DBB7-439B-84A6-22C2FDB3DC8A}" type="slidenum">
              <a:rPr lang="en-US"/>
              <a:pPr/>
              <a:t>4</a:t>
            </a:fld>
            <a:endParaRPr lang="en-US"/>
          </a:p>
        </p:txBody>
      </p:sp>
      <p:sp>
        <p:nvSpPr>
          <p:cNvPr id="46083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F9300A-1EE3-4EAD-A4FE-63314416C67A}" type="slidenum">
              <a:rPr lang="en-US"/>
              <a:pPr/>
              <a:t>13</a:t>
            </a:fld>
            <a:endParaRPr lang="en-US"/>
          </a:p>
        </p:txBody>
      </p:sp>
      <p:sp>
        <p:nvSpPr>
          <p:cNvPr id="47107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gcd(91,63)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3203575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3" cy="647"/>
              <a:chOff x="-3" y="1562"/>
              <a:chExt cx="5763" cy="647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8" y="-993"/>
                <a:ext cx="624" cy="5745"/>
              </a:xfrm>
              <a:custGeom>
                <a:avLst/>
                <a:gdLst>
                  <a:gd name="T0" fmla="*/ 0 w 1000"/>
                  <a:gd name="T1" fmla="*/ 0 h 720"/>
                  <a:gd name="T2" fmla="*/ 0 w 1000"/>
                  <a:gd name="T3" fmla="*/ 2147483647 h 720"/>
                  <a:gd name="T4" fmla="*/ 9 w 1000"/>
                  <a:gd name="T5" fmla="*/ 2147483647 h 720"/>
                  <a:gd name="T6" fmla="*/ 9 w 1000"/>
                  <a:gd name="T7" fmla="*/ 0 h 720"/>
                  <a:gd name="T8" fmla="*/ 0 w 1000"/>
                  <a:gd name="T9" fmla="*/ 0 h 7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22" y="1669"/>
                <a:ext cx="624" cy="421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4635 h 317"/>
                  <a:gd name="T4" fmla="*/ 624 w 624"/>
                  <a:gd name="T5" fmla="*/ 4635 h 317"/>
                  <a:gd name="T6" fmla="*/ 624 w 624"/>
                  <a:gd name="T7" fmla="*/ 0 h 317"/>
                  <a:gd name="T8" fmla="*/ 0 w 624"/>
                  <a:gd name="T9" fmla="*/ 0 h 3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4758 h 317"/>
                  <a:gd name="T4" fmla="*/ 624 w 624"/>
                  <a:gd name="T5" fmla="*/ 4758 h 317"/>
                  <a:gd name="T6" fmla="*/ 624 w 624"/>
                  <a:gd name="T7" fmla="*/ 0 h 317"/>
                  <a:gd name="T8" fmla="*/ 0 w 624"/>
                  <a:gd name="T9" fmla="*/ 0 h 3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58" y="1761"/>
                <a:ext cx="624" cy="255"/>
              </a:xfrm>
              <a:custGeom>
                <a:avLst/>
                <a:gdLst>
                  <a:gd name="T0" fmla="*/ 0 w 624"/>
                  <a:gd name="T1" fmla="*/ 1 h 370"/>
                  <a:gd name="T2" fmla="*/ 0 w 624"/>
                  <a:gd name="T3" fmla="*/ 8 h 370"/>
                  <a:gd name="T4" fmla="*/ 624 w 624"/>
                  <a:gd name="T5" fmla="*/ 8 h 370"/>
                  <a:gd name="T6" fmla="*/ 624 w 624"/>
                  <a:gd name="T7" fmla="*/ 1 h 370"/>
                  <a:gd name="T8" fmla="*/ 384 w 624"/>
                  <a:gd name="T9" fmla="*/ 1 h 370"/>
                  <a:gd name="T10" fmla="*/ 0 w 624"/>
                  <a:gd name="T11" fmla="*/ 1 h 3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127 h 317"/>
                  <a:gd name="T4" fmla="*/ 624 w 624"/>
                  <a:gd name="T5" fmla="*/ 127 h 317"/>
                  <a:gd name="T6" fmla="*/ 624 w 624"/>
                  <a:gd name="T7" fmla="*/ 0 h 317"/>
                  <a:gd name="T8" fmla="*/ 0 w 624"/>
                  <a:gd name="T9" fmla="*/ 0 h 3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>
                  <a:gd name="T0" fmla="*/ 0 w 624"/>
                  <a:gd name="T1" fmla="*/ 0 h 272"/>
                  <a:gd name="T2" fmla="*/ 0 w 624"/>
                  <a:gd name="T3" fmla="*/ 4739 h 272"/>
                  <a:gd name="T4" fmla="*/ 240 w 624"/>
                  <a:gd name="T5" fmla="*/ 4184 h 272"/>
                  <a:gd name="T6" fmla="*/ 624 w 624"/>
                  <a:gd name="T7" fmla="*/ 4739 h 272"/>
                  <a:gd name="T8" fmla="*/ 624 w 624"/>
                  <a:gd name="T9" fmla="*/ 0 h 272"/>
                  <a:gd name="T10" fmla="*/ 0 w 624"/>
                  <a:gd name="T11" fmla="*/ 0 h 2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4" y="1735"/>
                <a:ext cx="632" cy="315"/>
              </a:xfrm>
              <a:custGeom>
                <a:avLst/>
                <a:gdLst>
                  <a:gd name="T0" fmla="*/ 8 w 632"/>
                  <a:gd name="T1" fmla="*/ 11 h 362"/>
                  <a:gd name="T2" fmla="*/ 8 w 632"/>
                  <a:gd name="T3" fmla="*/ 78 h 362"/>
                  <a:gd name="T4" fmla="*/ 248 w 632"/>
                  <a:gd name="T5" fmla="*/ 78 h 362"/>
                  <a:gd name="T6" fmla="*/ 632 w 632"/>
                  <a:gd name="T7" fmla="*/ 78 h 362"/>
                  <a:gd name="T8" fmla="*/ 632 w 632"/>
                  <a:gd name="T9" fmla="*/ 11 h 362"/>
                  <a:gd name="T10" fmla="*/ 104 w 632"/>
                  <a:gd name="T11" fmla="*/ 11 h 362"/>
                  <a:gd name="T12" fmla="*/ 8 w 632"/>
                  <a:gd name="T13" fmla="*/ 11 h 3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03" y="1665"/>
                <a:ext cx="624" cy="421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4635 h 317"/>
                  <a:gd name="T4" fmla="*/ 624 w 624"/>
                  <a:gd name="T5" fmla="*/ 4635 h 317"/>
                  <a:gd name="T6" fmla="*/ 624 w 624"/>
                  <a:gd name="T7" fmla="*/ 0 h 317"/>
                  <a:gd name="T8" fmla="*/ 0 w 624"/>
                  <a:gd name="T9" fmla="*/ 0 h 3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4758 h 317"/>
                  <a:gd name="T4" fmla="*/ 624 w 624"/>
                  <a:gd name="T5" fmla="*/ 4758 h 317"/>
                  <a:gd name="T6" fmla="*/ 624 w 624"/>
                  <a:gd name="T7" fmla="*/ 0 h 317"/>
                  <a:gd name="T8" fmla="*/ 0 w 624"/>
                  <a:gd name="T9" fmla="*/ 0 h 3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8" y="1756"/>
                <a:ext cx="624" cy="255"/>
              </a:xfrm>
              <a:custGeom>
                <a:avLst/>
                <a:gdLst>
                  <a:gd name="T0" fmla="*/ 0 w 624"/>
                  <a:gd name="T1" fmla="*/ 1 h 370"/>
                  <a:gd name="T2" fmla="*/ 0 w 624"/>
                  <a:gd name="T3" fmla="*/ 8 h 370"/>
                  <a:gd name="T4" fmla="*/ 624 w 624"/>
                  <a:gd name="T5" fmla="*/ 8 h 370"/>
                  <a:gd name="T6" fmla="*/ 624 w 624"/>
                  <a:gd name="T7" fmla="*/ 1 h 370"/>
                  <a:gd name="T8" fmla="*/ 384 w 624"/>
                  <a:gd name="T9" fmla="*/ 1 h 370"/>
                  <a:gd name="T10" fmla="*/ 0 w 624"/>
                  <a:gd name="T11" fmla="*/ 1 h 3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127 h 317"/>
                  <a:gd name="T4" fmla="*/ 624 w 624"/>
                  <a:gd name="T5" fmla="*/ 127 h 317"/>
                  <a:gd name="T6" fmla="*/ 624 w 624"/>
                  <a:gd name="T7" fmla="*/ 0 h 317"/>
                  <a:gd name="T8" fmla="*/ 0 w 624"/>
                  <a:gd name="T9" fmla="*/ 0 h 3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8" y="1695"/>
                <a:ext cx="624" cy="361"/>
              </a:xfrm>
              <a:custGeom>
                <a:avLst/>
                <a:gdLst>
                  <a:gd name="T0" fmla="*/ 0 w 624"/>
                  <a:gd name="T1" fmla="*/ 0 h 272"/>
                  <a:gd name="T2" fmla="*/ 0 w 624"/>
                  <a:gd name="T3" fmla="*/ 4609 h 272"/>
                  <a:gd name="T4" fmla="*/ 240 w 624"/>
                  <a:gd name="T5" fmla="*/ 4075 h 272"/>
                  <a:gd name="T6" fmla="*/ 624 w 624"/>
                  <a:gd name="T7" fmla="*/ 4609 h 272"/>
                  <a:gd name="T8" fmla="*/ 624 w 624"/>
                  <a:gd name="T9" fmla="*/ 0 h 272"/>
                  <a:gd name="T10" fmla="*/ 0 w 624"/>
                  <a:gd name="T11" fmla="*/ 0 h 2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>
                  <a:gd name="T0" fmla="*/ 8 w 632"/>
                  <a:gd name="T1" fmla="*/ 11 h 362"/>
                  <a:gd name="T2" fmla="*/ 8 w 632"/>
                  <a:gd name="T3" fmla="*/ 81 h 362"/>
                  <a:gd name="T4" fmla="*/ 248 w 632"/>
                  <a:gd name="T5" fmla="*/ 81 h 362"/>
                  <a:gd name="T6" fmla="*/ 632 w 632"/>
                  <a:gd name="T7" fmla="*/ 81 h 362"/>
                  <a:gd name="T8" fmla="*/ 632 w 632"/>
                  <a:gd name="T9" fmla="*/ 11 h 362"/>
                  <a:gd name="T10" fmla="*/ 104 w 632"/>
                  <a:gd name="T11" fmla="*/ 11 h 362"/>
                  <a:gd name="T12" fmla="*/ 8 w 632"/>
                  <a:gd name="T13" fmla="*/ 11 h 3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69" y="1669"/>
                <a:ext cx="624" cy="421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4635 h 317"/>
                  <a:gd name="T4" fmla="*/ 624 w 624"/>
                  <a:gd name="T5" fmla="*/ 4635 h 317"/>
                  <a:gd name="T6" fmla="*/ 624 w 624"/>
                  <a:gd name="T7" fmla="*/ 0 h 317"/>
                  <a:gd name="T8" fmla="*/ 0 w 624"/>
                  <a:gd name="T9" fmla="*/ 0 h 3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>
                  <a:gd name="T0" fmla="*/ 0 w 624"/>
                  <a:gd name="T1" fmla="*/ 0 h 317"/>
                  <a:gd name="T2" fmla="*/ 0 w 624"/>
                  <a:gd name="T3" fmla="*/ 4758 h 317"/>
                  <a:gd name="T4" fmla="*/ 624 w 624"/>
                  <a:gd name="T5" fmla="*/ 4758 h 317"/>
                  <a:gd name="T6" fmla="*/ 624 w 624"/>
                  <a:gd name="T7" fmla="*/ 0 h 317"/>
                  <a:gd name="T8" fmla="*/ 0 w 624"/>
                  <a:gd name="T9" fmla="*/ 0 h 3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75" y="1753"/>
                <a:ext cx="624" cy="255"/>
              </a:xfrm>
              <a:custGeom>
                <a:avLst/>
                <a:gdLst>
                  <a:gd name="T0" fmla="*/ 0 w 624"/>
                  <a:gd name="T1" fmla="*/ 1 h 370"/>
                  <a:gd name="T2" fmla="*/ 0 w 624"/>
                  <a:gd name="T3" fmla="*/ 8 h 370"/>
                  <a:gd name="T4" fmla="*/ 624 w 624"/>
                  <a:gd name="T5" fmla="*/ 8 h 370"/>
                  <a:gd name="T6" fmla="*/ 624 w 624"/>
                  <a:gd name="T7" fmla="*/ 1 h 370"/>
                  <a:gd name="T8" fmla="*/ 384 w 624"/>
                  <a:gd name="T9" fmla="*/ 1 h 370"/>
                  <a:gd name="T10" fmla="*/ 0 w 624"/>
                  <a:gd name="T11" fmla="*/ 1 h 3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>
                  <a:gd name="T0" fmla="*/ 0 w 291"/>
                  <a:gd name="T1" fmla="*/ 624 h 625"/>
                  <a:gd name="T2" fmla="*/ 291 w 291"/>
                  <a:gd name="T3" fmla="*/ 625 h 625"/>
                  <a:gd name="T4" fmla="*/ 291 w 291"/>
                  <a:gd name="T5" fmla="*/ 6 h 625"/>
                  <a:gd name="T6" fmla="*/ 0 w 291"/>
                  <a:gd name="T7" fmla="*/ 0 h 625"/>
                  <a:gd name="T8" fmla="*/ 0 w 291"/>
                  <a:gd name="T9" fmla="*/ 624 h 6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75" y="1695"/>
                <a:ext cx="624" cy="361"/>
              </a:xfrm>
              <a:custGeom>
                <a:avLst/>
                <a:gdLst>
                  <a:gd name="T0" fmla="*/ 0 w 624"/>
                  <a:gd name="T1" fmla="*/ 0 h 272"/>
                  <a:gd name="T2" fmla="*/ 0 w 624"/>
                  <a:gd name="T3" fmla="*/ 4609 h 272"/>
                  <a:gd name="T4" fmla="*/ 240 w 624"/>
                  <a:gd name="T5" fmla="*/ 4075 h 272"/>
                  <a:gd name="T6" fmla="*/ 624 w 624"/>
                  <a:gd name="T7" fmla="*/ 4609 h 272"/>
                  <a:gd name="T8" fmla="*/ 624 w 624"/>
                  <a:gd name="T9" fmla="*/ 0 h 272"/>
                  <a:gd name="T10" fmla="*/ 0 w 624"/>
                  <a:gd name="T11" fmla="*/ 0 h 2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>
                  <a:gd name="T0" fmla="*/ 8 w 632"/>
                  <a:gd name="T1" fmla="*/ 11 h 362"/>
                  <a:gd name="T2" fmla="*/ 8 w 632"/>
                  <a:gd name="T3" fmla="*/ 81 h 362"/>
                  <a:gd name="T4" fmla="*/ 248 w 632"/>
                  <a:gd name="T5" fmla="*/ 81 h 362"/>
                  <a:gd name="T6" fmla="*/ 632 w 632"/>
                  <a:gd name="T7" fmla="*/ 81 h 362"/>
                  <a:gd name="T8" fmla="*/ 632 w 632"/>
                  <a:gd name="T9" fmla="*/ 11 h 362"/>
                  <a:gd name="T10" fmla="*/ 104 w 632"/>
                  <a:gd name="T11" fmla="*/ 11 h 362"/>
                  <a:gd name="T12" fmla="*/ 8 w 632"/>
                  <a:gd name="T13" fmla="*/ 11 h 3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>
                <a:gd name="T0" fmla="*/ 0 w 5762"/>
                <a:gd name="T1" fmla="*/ 387 h 385"/>
                <a:gd name="T2" fmla="*/ 5762 w 5762"/>
                <a:gd name="T3" fmla="*/ 369 h 385"/>
                <a:gd name="T4" fmla="*/ 5762 w 5762"/>
                <a:gd name="T5" fmla="*/ 4 h 385"/>
                <a:gd name="T6" fmla="*/ 0 w 5762"/>
                <a:gd name="T7" fmla="*/ 0 h 385"/>
                <a:gd name="T8" fmla="*/ 0 w 5762"/>
                <a:gd name="T9" fmla="*/ 387 h 3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>
                <a:gd name="T0" fmla="*/ 0 w 5761"/>
                <a:gd name="T1" fmla="*/ 28 h 189"/>
                <a:gd name="T2" fmla="*/ 5761 w 5761"/>
                <a:gd name="T3" fmla="*/ 0 h 189"/>
                <a:gd name="T4" fmla="*/ 5761 w 5761"/>
                <a:gd name="T5" fmla="*/ 189 h 189"/>
                <a:gd name="T6" fmla="*/ 1 w 5761"/>
                <a:gd name="T7" fmla="*/ 189 h 189"/>
                <a:gd name="T8" fmla="*/ 0 w 5761"/>
                <a:gd name="T9" fmla="*/ 28 h 1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21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685800" y="-106363"/>
            <a:ext cx="7848600" cy="2286001"/>
          </a:xfrm>
        </p:spPr>
        <p:txBody>
          <a:bodyPr anchor="b">
            <a:spAutoFit/>
          </a:bodyPr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533400" y="4114800"/>
            <a:ext cx="8077200" cy="1752600"/>
          </a:xfrm>
        </p:spPr>
        <p:txBody>
          <a:bodyPr/>
          <a:lstStyle>
            <a:lvl1pPr marL="0" indent="0" algn="ctr">
              <a:buFont typeface="Times" pitchFamily="18" charset="0"/>
              <a:buNone/>
              <a:defRPr sz="32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2B0200EE-BF0E-4FF5-8C85-7D927843ADD3}" type="datetime1">
              <a:rPr lang="en-US" smtClean="0"/>
              <a:t>5/10/2019</a:t>
            </a:fld>
            <a:endParaRPr lang="en-US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Spring 2012/Topic 6</a:t>
            </a:r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F6ED06A8-D325-4322-8B42-F8CD2D24F1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9283A40-04C6-44D7-A259-FDFC54686021}" type="datetime1">
              <a:rPr lang="en-US" smtClean="0">
                <a:solidFill>
                  <a:schemeClr val="tx1"/>
                </a:solidFill>
              </a:rPr>
              <a:t>5/10/2019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Spring 2012/Topic 6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C738A1-9A58-43FE-9CE2-4FC64727C821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0"/>
            <a:ext cx="207645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7695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03C40487-B5F3-4EB7-8240-52DD7BB0BB99}" type="datetime1">
              <a:rPr lang="en-US" smtClean="0">
                <a:solidFill>
                  <a:schemeClr val="tx1"/>
                </a:solidFill>
              </a:rPr>
              <a:t>5/10/2019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Spring 2012/Topic 6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9900E-9F6A-4976-B4AE-5755346E3C6E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524000"/>
            <a:ext cx="83058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41419222-8197-49E5-9329-4A4248133A7E}" type="datetime1">
              <a:rPr lang="en-US" smtClean="0">
                <a:solidFill>
                  <a:schemeClr val="tx1"/>
                </a:solidFill>
              </a:rPr>
              <a:t>5/10/2019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Spring 2012/Topic 6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E6C280-7546-4194-B133-2F14C7DB732F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524000"/>
            <a:ext cx="4076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524000"/>
            <a:ext cx="4076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89CF9-2F29-442A-A5CE-F1E3701494EA}" type="datetime1">
              <a:rPr lang="en-US" smtClean="0"/>
              <a:t>5/10/2019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Spring 2012/Topic 6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CAA087-926B-4476-A0FF-32FCA1E3AACE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08E51EED-C6A2-43E1-ADE1-61FC2E36956C}" type="datetime1">
              <a:rPr lang="en-US" smtClean="0">
                <a:solidFill>
                  <a:schemeClr val="tx1"/>
                </a:solidFill>
              </a:rPr>
              <a:t>5/10/2019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Spring 2012/Topic 6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771DE3-FD4F-4B23-863D-8329084140BA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2CD0C90E-66E4-4598-91C0-8A120E4ECA69}" type="datetime1">
              <a:rPr lang="en-US" smtClean="0">
                <a:solidFill>
                  <a:schemeClr val="tx1"/>
                </a:solidFill>
              </a:rPr>
              <a:t>5/10/2019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Spring 2012/Topic 6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2B4C0-1B9D-4C00-B00B-0625F255324F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76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524000"/>
            <a:ext cx="4076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49EA395A-8FAD-4F3D-B123-EE539D3329A7}" type="datetime1">
              <a:rPr lang="en-US" smtClean="0">
                <a:solidFill>
                  <a:schemeClr val="tx1"/>
                </a:solidFill>
              </a:rPr>
              <a:t>5/10/2019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Spring 2012/Topic 6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A073B-BD39-451E-9C6B-215891559722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CEBC5DA0-D966-4CA0-96ED-27647564566A}" type="datetime1">
              <a:rPr lang="en-US" smtClean="0">
                <a:solidFill>
                  <a:schemeClr val="tx1"/>
                </a:solidFill>
              </a:rPr>
              <a:t>5/10/2019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Spring 2012/Topic 6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952889-50DA-43A5-BB6C-8927CB4A83AD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54F0B01-5A41-41D2-990D-A55F0D38F831}" type="datetime1">
              <a:rPr lang="en-US" smtClean="0">
                <a:solidFill>
                  <a:schemeClr val="tx1"/>
                </a:solidFill>
              </a:rPr>
              <a:t>5/10/2019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Spring 2012/Topic 6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426BC-CF61-4DE0-8966-993F600387E1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7EA6F57-64F4-45BA-A3CD-653BB27D15C1}" type="datetime1">
              <a:rPr lang="en-US" smtClean="0">
                <a:solidFill>
                  <a:schemeClr val="tx1"/>
                </a:solidFill>
              </a:rPr>
              <a:t>5/10/2019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Spring 2012/Topic 6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AD1396-D7C5-4368-90E2-A89FD00FBD53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7EED3A6F-130C-477F-85D5-8DFF0CA966DF}" type="datetime1">
              <a:rPr lang="en-US" smtClean="0">
                <a:solidFill>
                  <a:schemeClr val="tx1"/>
                </a:solidFill>
              </a:rPr>
              <a:t>5/10/2019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Spring 2012/Topic 6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E302BF-7986-4F12-9DAF-E07BAAE952BF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B3313DB8-33D0-4CF4-8312-319C29F97375}" type="datetime1">
              <a:rPr lang="en-US" smtClean="0">
                <a:solidFill>
                  <a:schemeClr val="tx1"/>
                </a:solidFill>
              </a:rPr>
              <a:t>5/10/2019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Spring 2012/Topic 6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56CCA3-AB33-4844-A962-3B8791910EF9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24000"/>
            <a:ext cx="8305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rgbClr val="254C9C"/>
                </a:solidFill>
                <a:latin typeface="+mn-lt"/>
              </a:defRPr>
            </a:lvl1pPr>
          </a:lstStyle>
          <a:p>
            <a:pPr>
              <a:defRPr/>
            </a:pPr>
            <a:fld id="{4F9F6165-ACBF-4CEB-924F-DD103157BEAA}" type="datetime1">
              <a:rPr lang="en-US" smtClean="0"/>
              <a:t>5/10/2019</a:t>
            </a:fld>
            <a:endParaRPr lang="en-US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rgbClr val="254C9C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Spring 2012/Topic 6</a:t>
            </a:r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rgbClr val="254C9C"/>
                </a:solidFill>
                <a:latin typeface="Arial" charset="0"/>
              </a:defRPr>
            </a:lvl1pPr>
          </a:lstStyle>
          <a:p>
            <a:fld id="{FAF18385-42C0-4478-A61C-6F8C92D8E2F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4" r:id="rId1"/>
    <p:sldLayoutId id="2147484165" r:id="rId2"/>
    <p:sldLayoutId id="2147484166" r:id="rId3"/>
    <p:sldLayoutId id="2147484167" r:id="rId4"/>
    <p:sldLayoutId id="2147484168" r:id="rId5"/>
    <p:sldLayoutId id="2147484169" r:id="rId6"/>
    <p:sldLayoutId id="2147484170" r:id="rId7"/>
    <p:sldLayoutId id="2147484171" r:id="rId8"/>
    <p:sldLayoutId id="2147484172" r:id="rId9"/>
    <p:sldLayoutId id="2147484173" r:id="rId10"/>
    <p:sldLayoutId id="2147484174" r:id="rId11"/>
    <p:sldLayoutId id="2147484175" r:id="rId12"/>
    <p:sldLayoutId id="2147484176" r:id="rId13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Times" pitchFamily="18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6.bin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370013"/>
            <a:ext cx="8458200" cy="1107996"/>
          </a:xfrm>
        </p:spPr>
        <p:txBody>
          <a:bodyPr/>
          <a:lstStyle/>
          <a:p>
            <a:pPr algn="ctr" eaLnBrk="1" hangingPunct="1"/>
            <a:r>
              <a:rPr lang="en-US" sz="6600" b="1" dirty="0" smtClean="0">
                <a:solidFill>
                  <a:schemeClr val="accent2"/>
                </a:solidFill>
              </a:rPr>
              <a:t>Number Theory</a:t>
            </a:r>
            <a:endParaRPr lang="en-US" sz="5400" b="1" dirty="0" smtClean="0">
              <a:solidFill>
                <a:schemeClr val="accent2"/>
              </a:solidFill>
            </a:endParaRPr>
          </a:p>
        </p:txBody>
      </p:sp>
      <p:sp>
        <p:nvSpPr>
          <p:cNvPr id="8" name="TextBox 5"/>
          <p:cNvSpPr txBox="1">
            <a:spLocks noGrp="1"/>
          </p:cNvSpPr>
          <p:nvPr>
            <p:ph type="subTitle" idx="1"/>
          </p:nvPr>
        </p:nvSpPr>
        <p:spPr>
          <a:xfrm>
            <a:off x="381000" y="4724400"/>
            <a:ext cx="8077200" cy="1295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 smtClean="0"/>
              <a:t>Prepared By</a:t>
            </a:r>
          </a:p>
          <a:p>
            <a:pPr algn="ctr"/>
            <a:r>
              <a:rPr lang="en-US" sz="2400" b="1" dirty="0" smtClean="0"/>
              <a:t>Prof. D. G. Patel,</a:t>
            </a:r>
          </a:p>
          <a:p>
            <a:pPr algn="ctr"/>
            <a:r>
              <a:rPr lang="en-US" sz="2400" b="1" dirty="0" smtClean="0"/>
              <a:t>Mathematics Department,</a:t>
            </a:r>
          </a:p>
          <a:p>
            <a:pPr algn="ctr"/>
            <a:r>
              <a:rPr lang="en-US" sz="2400" b="1" dirty="0" err="1" smtClean="0"/>
              <a:t>Pramukh</a:t>
            </a:r>
            <a:r>
              <a:rPr lang="en-US" sz="2400" b="1" dirty="0" smtClean="0"/>
              <a:t> Swami Science College, </a:t>
            </a:r>
            <a:r>
              <a:rPr lang="en-US" sz="2400" b="1" dirty="0" err="1" smtClean="0"/>
              <a:t>Kadi</a:t>
            </a:r>
            <a:r>
              <a:rPr lang="en-US" sz="2400" b="1" dirty="0" smtClean="0"/>
              <a:t>.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GCD and Multiplication</a:t>
            </a:r>
          </a:p>
        </p:txBody>
      </p:sp>
      <p:sp>
        <p:nvSpPr>
          <p:cNvPr id="24582" name="Rectangle 3"/>
          <p:cNvSpPr>
            <a:spLocks noChangeArrowheads="1"/>
          </p:cNvSpPr>
          <p:nvPr>
            <p:ph type="body" idx="1"/>
          </p:nvPr>
        </p:nvSpPr>
        <p:spPr>
          <a:xfrm>
            <a:off x="914400" y="1447800"/>
            <a:ext cx="7848600" cy="4114800"/>
          </a:xfrm>
          <a:noFill/>
        </p:spPr>
        <p:txBody>
          <a:bodyPr/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b="1" smtClean="0">
                <a:solidFill>
                  <a:srgbClr val="CC0099"/>
                </a:solidFill>
              </a:rPr>
              <a:t>Theorem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mtClean="0">
                <a:solidFill>
                  <a:srgbClr val="000011"/>
                </a:solidFill>
              </a:rPr>
              <a:t>Given integers a, b, m &gt;1. If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mtClean="0">
                <a:solidFill>
                  <a:srgbClr val="000011"/>
                </a:solidFill>
              </a:rPr>
              <a:t>gcd(a, m) = gcd(b, m) = 1, then gcd(ab, m) = 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smtClean="0">
              <a:solidFill>
                <a:srgbClr val="000011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mtClean="0">
                <a:solidFill>
                  <a:srgbClr val="000011"/>
                </a:solidFill>
              </a:rPr>
              <a:t>Proof idea: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mtClean="0">
                <a:solidFill>
                  <a:srgbClr val="000011"/>
                </a:solidFill>
              </a:rPr>
              <a:t>ax + ym = 1 = bz + tm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mtClean="0">
                <a:solidFill>
                  <a:srgbClr val="000011"/>
                </a:solidFill>
              </a:rPr>
              <a:t>Find u and v such that  (ab)u + mv = 1</a:t>
            </a:r>
            <a:endParaRPr lang="en-US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GCD and Division</a:t>
            </a:r>
          </a:p>
        </p:txBody>
      </p:sp>
      <p:sp>
        <p:nvSpPr>
          <p:cNvPr id="25606" name="Rectangle 3"/>
          <p:cNvSpPr>
            <a:spLocks noChangeArrowheads="1"/>
          </p:cNvSpPr>
          <p:nvPr>
            <p:ph type="body" idx="1"/>
          </p:nvPr>
        </p:nvSpPr>
        <p:spPr>
          <a:xfrm>
            <a:off x="990600" y="1219200"/>
            <a:ext cx="7162800" cy="5029200"/>
          </a:xfrm>
          <a:noFill/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b="1" smtClean="0">
                <a:solidFill>
                  <a:srgbClr val="CC0099"/>
                </a:solidFill>
              </a:rPr>
              <a:t>Theorem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smtClean="0">
                <a:solidFill>
                  <a:srgbClr val="000011"/>
                </a:solidFill>
              </a:rPr>
              <a:t>Given integers a&gt;0, b, q, r, such that  b = aq + r,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smtClean="0">
                <a:solidFill>
                  <a:srgbClr val="000011"/>
                </a:solidFill>
              </a:rPr>
              <a:t>then gcd(b, a) = gcd(a, r).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2400" smtClean="0">
              <a:solidFill>
                <a:srgbClr val="000011"/>
              </a:solidFill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i="1" smtClean="0">
                <a:solidFill>
                  <a:srgbClr val="000011"/>
                </a:solidFill>
              </a:rPr>
              <a:t>Proof:</a:t>
            </a:r>
            <a:endParaRPr lang="en-US" sz="2400" smtClean="0">
              <a:solidFill>
                <a:srgbClr val="000011"/>
              </a:solidFill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smtClean="0">
                <a:solidFill>
                  <a:srgbClr val="000011"/>
                </a:solidFill>
              </a:rPr>
              <a:t>Let gcd(b, a) = d and  gcd(a, r) = e, this means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2400" smtClean="0">
              <a:solidFill>
                <a:srgbClr val="000011"/>
              </a:solidFill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smtClean="0">
                <a:solidFill>
                  <a:srgbClr val="000011"/>
                </a:solidFill>
              </a:rPr>
              <a:t>d | b and d | a, so d | b - aq , so d | r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smtClean="0">
                <a:solidFill>
                  <a:srgbClr val="000011"/>
                </a:solidFill>
              </a:rPr>
              <a:t>Since gcd(a, r) = e, we obtain d ≤ e.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2400" smtClean="0">
              <a:solidFill>
                <a:srgbClr val="000011"/>
              </a:solidFill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smtClean="0">
                <a:solidFill>
                  <a:srgbClr val="000011"/>
                </a:solidFill>
              </a:rPr>
              <a:t>e | a and e | r,  so e | aq + r , so e | b, 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smtClean="0">
                <a:solidFill>
                  <a:srgbClr val="000011"/>
                </a:solidFill>
              </a:rPr>
              <a:t>Since gcd(b, a) = d, we obtain e ≤ d.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2400" smtClean="0">
              <a:solidFill>
                <a:srgbClr val="000011"/>
              </a:solidFill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smtClean="0">
                <a:solidFill>
                  <a:srgbClr val="000011"/>
                </a:solidFill>
              </a:rPr>
              <a:t>Therefore d = e</a:t>
            </a:r>
            <a:endParaRPr lang="en-US" sz="2400" b="1" smtClean="0">
              <a:solidFill>
                <a:srgbClr val="CC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Finding GCD</a:t>
            </a:r>
          </a:p>
        </p:txBody>
      </p:sp>
      <p:sp>
        <p:nvSpPr>
          <p:cNvPr id="266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219200"/>
            <a:ext cx="8001000" cy="4953000"/>
          </a:xfrm>
        </p:spPr>
        <p:txBody>
          <a:bodyPr/>
          <a:lstStyle/>
          <a:p>
            <a:pPr>
              <a:buFont typeface="Times" pitchFamily="18" charset="0"/>
              <a:buNone/>
            </a:pPr>
            <a:r>
              <a:rPr lang="en-US" b="1" smtClean="0"/>
              <a:t>Using the Theorem: </a:t>
            </a:r>
            <a:r>
              <a:rPr lang="en-US" smtClean="0">
                <a:solidFill>
                  <a:srgbClr val="000011"/>
                </a:solidFill>
              </a:rPr>
              <a:t>Given integers a&gt;0, b, q, r, such that  b = aq + r, then gcd(b, a) = gcd(a, r).</a:t>
            </a:r>
          </a:p>
          <a:p>
            <a:pPr>
              <a:buFont typeface="Times" pitchFamily="18" charset="0"/>
              <a:buNone/>
            </a:pPr>
            <a:r>
              <a:rPr lang="en-US" smtClean="0">
                <a:solidFill>
                  <a:srgbClr val="CC0099"/>
                </a:solidFill>
              </a:rPr>
              <a:t>Euclidian Algorithm</a:t>
            </a:r>
          </a:p>
          <a:p>
            <a:pPr>
              <a:buFont typeface="Times" pitchFamily="18" charset="0"/>
              <a:buNone/>
            </a:pPr>
            <a:r>
              <a:rPr lang="en-US" smtClean="0"/>
              <a:t>Find gcd (b, a)</a:t>
            </a:r>
          </a:p>
          <a:p>
            <a:pPr>
              <a:buFont typeface="Times" pitchFamily="18" charset="0"/>
              <a:buNone/>
            </a:pPr>
            <a:r>
              <a:rPr lang="en-US" smtClean="0"/>
              <a:t>		</a:t>
            </a:r>
            <a:r>
              <a:rPr lang="en-US" i="1" smtClean="0"/>
              <a:t>while</a:t>
            </a:r>
            <a:r>
              <a:rPr lang="en-US" smtClean="0"/>
              <a:t> a </a:t>
            </a:r>
            <a:r>
              <a:rPr lang="en-US" smtClean="0">
                <a:sym typeface="Symbol" pitchFamily="18" charset="2"/>
              </a:rPr>
              <a:t>0 </a:t>
            </a:r>
            <a:r>
              <a:rPr lang="en-US" i="1" smtClean="0">
                <a:sym typeface="Symbol" pitchFamily="18" charset="2"/>
              </a:rPr>
              <a:t>do</a:t>
            </a:r>
          </a:p>
          <a:p>
            <a:pPr>
              <a:buFont typeface="Times" pitchFamily="18" charset="0"/>
              <a:buNone/>
            </a:pPr>
            <a:r>
              <a:rPr lang="en-US" smtClean="0">
                <a:sym typeface="Symbol" pitchFamily="18" charset="2"/>
              </a:rPr>
              <a:t>			r  b mod a</a:t>
            </a:r>
          </a:p>
          <a:p>
            <a:pPr>
              <a:buFont typeface="Times" pitchFamily="18" charset="0"/>
              <a:buNone/>
            </a:pPr>
            <a:r>
              <a:rPr lang="en-US" smtClean="0">
                <a:sym typeface="Symbol" pitchFamily="18" charset="2"/>
              </a:rPr>
              <a:t>			b  a</a:t>
            </a:r>
          </a:p>
          <a:p>
            <a:pPr>
              <a:buFont typeface="Times" pitchFamily="18" charset="0"/>
              <a:buNone/>
            </a:pPr>
            <a:r>
              <a:rPr lang="en-US" smtClean="0">
                <a:sym typeface="Symbol" pitchFamily="18" charset="2"/>
              </a:rPr>
              <a:t>			a  r</a:t>
            </a:r>
          </a:p>
          <a:p>
            <a:pPr>
              <a:buFont typeface="Times" pitchFamily="18" charset="0"/>
              <a:buNone/>
            </a:pPr>
            <a:r>
              <a:rPr lang="en-US" smtClean="0">
                <a:sym typeface="Symbol" pitchFamily="18" charset="2"/>
              </a:rPr>
              <a:t>		</a:t>
            </a:r>
            <a:r>
              <a:rPr lang="en-US" i="1" smtClean="0">
                <a:sym typeface="Symbol" pitchFamily="18" charset="2"/>
              </a:rPr>
              <a:t>return</a:t>
            </a:r>
            <a:r>
              <a:rPr lang="en-US" smtClean="0">
                <a:sym typeface="Symbol" pitchFamily="18" charset="2"/>
              </a:rPr>
              <a:t> b</a:t>
            </a:r>
          </a:p>
        </p:txBody>
      </p:sp>
      <p:pic>
        <p:nvPicPr>
          <p:cNvPr id="2663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24765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Euclidian Algorithm Example</a:t>
            </a:r>
          </a:p>
        </p:txBody>
      </p:sp>
      <p:sp>
        <p:nvSpPr>
          <p:cNvPr id="27654" name="Text Box 3"/>
          <p:cNvSpPr txBox="1">
            <a:spLocks noChangeArrowheads="1"/>
          </p:cNvSpPr>
          <p:nvPr/>
        </p:nvSpPr>
        <p:spPr bwMode="auto">
          <a:xfrm>
            <a:off x="1524000" y="1614488"/>
            <a:ext cx="2971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/>
              <a:t>Find gcd(143, 110)</a:t>
            </a:r>
          </a:p>
        </p:txBody>
      </p:sp>
      <p:sp>
        <p:nvSpPr>
          <p:cNvPr id="27655" name="Text Box 4"/>
          <p:cNvSpPr txBox="1">
            <a:spLocks noChangeArrowheads="1"/>
          </p:cNvSpPr>
          <p:nvPr/>
        </p:nvSpPr>
        <p:spPr bwMode="auto">
          <a:xfrm>
            <a:off x="1570038" y="4419600"/>
            <a:ext cx="30019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gcd (143, 110) = 11</a:t>
            </a:r>
          </a:p>
        </p:txBody>
      </p:sp>
      <p:sp>
        <p:nvSpPr>
          <p:cNvPr id="27656" name="Text Box 5"/>
          <p:cNvSpPr txBox="1">
            <a:spLocks noChangeArrowheads="1"/>
          </p:cNvSpPr>
          <p:nvPr/>
        </p:nvSpPr>
        <p:spPr bwMode="auto">
          <a:xfrm>
            <a:off x="3359150" y="2749550"/>
            <a:ext cx="3001963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143 = 1 </a:t>
            </a:r>
            <a:r>
              <a:rPr lang="en-US" sz="2800">
                <a:solidFill>
                  <a:srgbClr val="000011"/>
                </a:solidFill>
                <a:latin typeface="Arial" charset="0"/>
                <a:sym typeface="Symbol" pitchFamily="18" charset="2"/>
              </a:rPr>
              <a:t></a:t>
            </a:r>
            <a:r>
              <a:rPr lang="en-US" sz="2800"/>
              <a:t>  110 + 33</a:t>
            </a:r>
          </a:p>
          <a:p>
            <a:r>
              <a:rPr lang="en-US" sz="2800"/>
              <a:t>110 = 3 </a:t>
            </a:r>
            <a:r>
              <a:rPr lang="en-US" sz="2800">
                <a:solidFill>
                  <a:srgbClr val="000011"/>
                </a:solidFill>
                <a:latin typeface="Arial" charset="0"/>
                <a:sym typeface="Symbol" pitchFamily="18" charset="2"/>
              </a:rPr>
              <a:t></a:t>
            </a:r>
            <a:r>
              <a:rPr lang="en-US" sz="2800"/>
              <a:t>  33 + 11</a:t>
            </a:r>
          </a:p>
          <a:p>
            <a:r>
              <a:rPr lang="en-US" sz="2800"/>
              <a:t>33   = 3 </a:t>
            </a:r>
            <a:r>
              <a:rPr lang="en-US" sz="2800">
                <a:solidFill>
                  <a:srgbClr val="000011"/>
                </a:solidFill>
                <a:latin typeface="Arial" charset="0"/>
                <a:sym typeface="Symbol" pitchFamily="18" charset="2"/>
              </a:rPr>
              <a:t></a:t>
            </a:r>
            <a:r>
              <a:rPr lang="en-US" sz="2800"/>
              <a:t>  11 + 0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Modulo Operation</a:t>
            </a:r>
          </a:p>
        </p:txBody>
      </p:sp>
      <p:graphicFrame>
        <p:nvGraphicFramePr>
          <p:cNvPr id="28678" name="Object 4"/>
          <p:cNvGraphicFramePr>
            <a:graphicFrameLocks noChangeAspect="1"/>
          </p:cNvGraphicFramePr>
          <p:nvPr/>
        </p:nvGraphicFramePr>
        <p:xfrm>
          <a:off x="1219200" y="1828800"/>
          <a:ext cx="6324600" cy="609600"/>
        </p:xfrm>
        <a:graphic>
          <a:graphicData uri="http://schemas.openxmlformats.org/presentationml/2006/ole">
            <p:oleObj spid="_x0000_s28678" name="Equation" r:id="rId3" imgW="2184400" imgH="203200" progId="Equation.3">
              <p:embed/>
            </p:oleObj>
          </a:graphicData>
        </a:graphic>
      </p:graphicFrame>
      <p:graphicFrame>
        <p:nvGraphicFramePr>
          <p:cNvPr id="28679" name="Object 5"/>
          <p:cNvGraphicFramePr>
            <a:graphicFrameLocks noChangeAspect="1"/>
          </p:cNvGraphicFramePr>
          <p:nvPr/>
        </p:nvGraphicFramePr>
        <p:xfrm>
          <a:off x="5372100" y="2405063"/>
          <a:ext cx="2667000" cy="325437"/>
        </p:xfrm>
        <a:graphic>
          <a:graphicData uri="http://schemas.openxmlformats.org/presentationml/2006/ole">
            <p:oleObj spid="_x0000_s28679" name="Equation" r:id="rId4" imgW="1155700" imgH="139700" progId="Equation.3">
              <p:embed/>
            </p:oleObj>
          </a:graphicData>
        </a:graphic>
      </p:graphicFrame>
      <p:sp>
        <p:nvSpPr>
          <p:cNvPr id="28680" name="Rectangle 6"/>
          <p:cNvSpPr>
            <a:spLocks noChangeArrowheads="1"/>
          </p:cNvSpPr>
          <p:nvPr/>
        </p:nvSpPr>
        <p:spPr bwMode="auto">
          <a:xfrm>
            <a:off x="914400" y="1219200"/>
            <a:ext cx="1857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6600CC"/>
                </a:solidFill>
                <a:latin typeface="Arial" charset="0"/>
              </a:rPr>
              <a:t>Definition:</a:t>
            </a:r>
            <a:r>
              <a:rPr lang="en-US" b="1">
                <a:solidFill>
                  <a:srgbClr val="006666"/>
                </a:solidFill>
                <a:latin typeface="Arial" charset="0"/>
              </a:rPr>
              <a:t> </a:t>
            </a:r>
            <a:r>
              <a:rPr lang="en-US">
                <a:solidFill>
                  <a:srgbClr val="000011"/>
                </a:solidFill>
                <a:latin typeface="Arial" charset="0"/>
              </a:rPr>
              <a:t> </a:t>
            </a:r>
          </a:p>
        </p:txBody>
      </p:sp>
      <p:sp>
        <p:nvSpPr>
          <p:cNvPr id="28681" name="Rectangle 7"/>
          <p:cNvSpPr>
            <a:spLocks noChangeArrowheads="1"/>
          </p:cNvSpPr>
          <p:nvPr/>
        </p:nvSpPr>
        <p:spPr bwMode="auto">
          <a:xfrm>
            <a:off x="990600" y="2819400"/>
            <a:ext cx="19034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EE0000"/>
                </a:solidFill>
                <a:latin typeface="Arial" charset="0"/>
              </a:rPr>
              <a:t>Example:</a:t>
            </a:r>
          </a:p>
          <a:p>
            <a:r>
              <a:rPr lang="en-US">
                <a:latin typeface="Arial" charset="0"/>
              </a:rPr>
              <a:t>7 mod 3 = 1</a:t>
            </a:r>
          </a:p>
          <a:p>
            <a:r>
              <a:rPr lang="en-US">
                <a:latin typeface="Arial" charset="0"/>
              </a:rPr>
              <a:t>-7 mod 3 =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Congruence Relation</a:t>
            </a:r>
          </a:p>
        </p:txBody>
      </p:sp>
      <p:sp>
        <p:nvSpPr>
          <p:cNvPr id="2970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305800" cy="4343400"/>
          </a:xfrm>
        </p:spPr>
        <p:txBody>
          <a:bodyPr/>
          <a:lstStyle/>
          <a:p>
            <a:pPr>
              <a:lnSpc>
                <a:spcPct val="90000"/>
              </a:lnSpc>
              <a:buFont typeface="Times" pitchFamily="18" charset="0"/>
              <a:buNone/>
            </a:pPr>
            <a:r>
              <a:rPr lang="en-US" b="1" smtClean="0">
                <a:solidFill>
                  <a:srgbClr val="0033CC"/>
                </a:solidFill>
              </a:rPr>
              <a:t>Definition:</a:t>
            </a:r>
            <a:r>
              <a:rPr lang="en-US" smtClean="0"/>
              <a:t> Let a, b, n be integers with n&gt;0, we say that   a </a:t>
            </a:r>
            <a:r>
              <a:rPr lang="en-US" smtClean="0">
                <a:sym typeface="Symbol" pitchFamily="18" charset="2"/>
              </a:rPr>
              <a:t> b (mod n),   </a:t>
            </a:r>
          </a:p>
          <a:p>
            <a:pPr>
              <a:lnSpc>
                <a:spcPct val="90000"/>
              </a:lnSpc>
              <a:buFont typeface="Times" pitchFamily="18" charset="0"/>
              <a:buNone/>
            </a:pPr>
            <a:r>
              <a:rPr lang="en-US" smtClean="0">
                <a:sym typeface="Symbol" pitchFamily="18" charset="2"/>
              </a:rPr>
              <a:t>    if a – b is a multiple of n.</a:t>
            </a:r>
          </a:p>
          <a:p>
            <a:pPr>
              <a:lnSpc>
                <a:spcPct val="90000"/>
              </a:lnSpc>
              <a:buFont typeface="Times" pitchFamily="18" charset="0"/>
              <a:buNone/>
            </a:pPr>
            <a:r>
              <a:rPr lang="en-US" b="1" smtClean="0">
                <a:solidFill>
                  <a:srgbClr val="0033CC"/>
                </a:solidFill>
                <a:sym typeface="Symbol" pitchFamily="18" charset="2"/>
              </a:rPr>
              <a:t>Properties:</a:t>
            </a:r>
            <a:r>
              <a:rPr lang="en-US" smtClean="0">
                <a:sym typeface="Symbol" pitchFamily="18" charset="2"/>
              </a:rPr>
              <a:t>    </a:t>
            </a:r>
            <a:r>
              <a:rPr lang="en-US" smtClean="0"/>
              <a:t>a </a:t>
            </a:r>
            <a:r>
              <a:rPr lang="en-US" smtClean="0">
                <a:sym typeface="Symbol" pitchFamily="18" charset="2"/>
              </a:rPr>
              <a:t> b (mod n)  				if and only if    n | (a – b)				if and only if    n | (b – a)				if and only if    a = b+k</a:t>
            </a:r>
            <a:r>
              <a:rPr lang="en-US" smtClean="0">
                <a:solidFill>
                  <a:srgbClr val="000011"/>
                </a:solidFill>
                <a:cs typeface="Arial" charset="0"/>
                <a:sym typeface="Symbol" pitchFamily="18" charset="2"/>
              </a:rPr>
              <a:t>·</a:t>
            </a:r>
            <a:r>
              <a:rPr lang="en-US" smtClean="0">
                <a:sym typeface="Symbol" pitchFamily="18" charset="2"/>
              </a:rPr>
              <a:t>n  for some integer k	if and only if    b = a+k</a:t>
            </a:r>
            <a:r>
              <a:rPr lang="en-US" smtClean="0">
                <a:solidFill>
                  <a:srgbClr val="000011"/>
                </a:solidFill>
                <a:cs typeface="Arial" charset="0"/>
                <a:sym typeface="Symbol" pitchFamily="18" charset="2"/>
              </a:rPr>
              <a:t>·</a:t>
            </a:r>
            <a:r>
              <a:rPr lang="en-US" smtClean="0">
                <a:sym typeface="Symbol" pitchFamily="18" charset="2"/>
              </a:rPr>
              <a:t>n  for some integer k</a:t>
            </a:r>
          </a:p>
          <a:p>
            <a:pPr>
              <a:lnSpc>
                <a:spcPct val="90000"/>
              </a:lnSpc>
              <a:buFont typeface="Times" pitchFamily="18" charset="0"/>
              <a:buNone/>
            </a:pPr>
            <a:r>
              <a:rPr lang="en-US" b="1" smtClean="0">
                <a:solidFill>
                  <a:srgbClr val="0033CC"/>
                </a:solidFill>
                <a:sym typeface="Symbol" pitchFamily="18" charset="2"/>
              </a:rPr>
              <a:t>E.g.</a:t>
            </a:r>
            <a:r>
              <a:rPr lang="en-US" smtClean="0">
                <a:sym typeface="Symbol" pitchFamily="18" charset="2"/>
              </a:rPr>
              <a:t>, 327 (mod 5),  -1237 (mod 7),  		1717 (mod 13)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Properties of the Congruence Relation</a:t>
            </a:r>
          </a:p>
        </p:txBody>
      </p:sp>
      <p:sp>
        <p:nvSpPr>
          <p:cNvPr id="30726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>
              <a:lnSpc>
                <a:spcPct val="90000"/>
              </a:lnSpc>
              <a:buFont typeface="Times" pitchFamily="18" charset="0"/>
              <a:buNone/>
            </a:pPr>
            <a:r>
              <a:rPr lang="en-US" b="1" smtClean="0">
                <a:solidFill>
                  <a:srgbClr val="CC0099"/>
                </a:solidFill>
              </a:rPr>
              <a:t>Proposition: </a:t>
            </a:r>
            <a:r>
              <a:rPr lang="en-US" smtClean="0"/>
              <a:t>Let a, b, c, n be integers with n&gt;0</a:t>
            </a:r>
          </a:p>
          <a:p>
            <a:pPr marL="533400" indent="-533400">
              <a:lnSpc>
                <a:spcPct val="90000"/>
              </a:lnSpc>
              <a:buFont typeface="Times" pitchFamily="18" charset="0"/>
              <a:buAutoNum type="arabicPeriod"/>
            </a:pPr>
            <a:r>
              <a:rPr lang="en-US" smtClean="0"/>
              <a:t>a </a:t>
            </a:r>
            <a:r>
              <a:rPr lang="en-US" smtClean="0">
                <a:solidFill>
                  <a:srgbClr val="000011"/>
                </a:solidFill>
                <a:sym typeface="Symbol" pitchFamily="18" charset="2"/>
              </a:rPr>
              <a:t> 0 (mod n)  if and only if  n | a</a:t>
            </a:r>
          </a:p>
          <a:p>
            <a:pPr marL="533400" indent="-533400">
              <a:lnSpc>
                <a:spcPct val="90000"/>
              </a:lnSpc>
              <a:buFont typeface="Times" pitchFamily="18" charset="0"/>
              <a:buAutoNum type="arabicPeriod"/>
            </a:pPr>
            <a:r>
              <a:rPr lang="en-US" smtClean="0"/>
              <a:t>a </a:t>
            </a:r>
            <a:r>
              <a:rPr lang="en-US" smtClean="0">
                <a:solidFill>
                  <a:srgbClr val="000011"/>
                </a:solidFill>
                <a:sym typeface="Symbol" pitchFamily="18" charset="2"/>
              </a:rPr>
              <a:t> a (mod n)</a:t>
            </a:r>
          </a:p>
          <a:p>
            <a:pPr marL="533400" indent="-533400">
              <a:lnSpc>
                <a:spcPct val="90000"/>
              </a:lnSpc>
              <a:buFont typeface="Times" pitchFamily="18" charset="0"/>
              <a:buAutoNum type="arabicPeriod"/>
            </a:pPr>
            <a:r>
              <a:rPr lang="en-US" smtClean="0"/>
              <a:t>a </a:t>
            </a:r>
            <a:r>
              <a:rPr lang="en-US" smtClean="0">
                <a:solidFill>
                  <a:srgbClr val="000011"/>
                </a:solidFill>
                <a:sym typeface="Symbol" pitchFamily="18" charset="2"/>
              </a:rPr>
              <a:t> b (mod n)  if and only if  b  a (mod n)</a:t>
            </a:r>
          </a:p>
          <a:p>
            <a:pPr marL="533400" indent="-533400">
              <a:lnSpc>
                <a:spcPct val="90000"/>
              </a:lnSpc>
              <a:buFont typeface="Times" pitchFamily="18" charset="0"/>
              <a:buAutoNum type="arabicPeriod"/>
            </a:pPr>
            <a:r>
              <a:rPr lang="en-US" smtClean="0"/>
              <a:t>if a </a:t>
            </a:r>
            <a:r>
              <a:rPr lang="en-US" smtClean="0">
                <a:solidFill>
                  <a:srgbClr val="000011"/>
                </a:solidFill>
                <a:sym typeface="Symbol" pitchFamily="18" charset="2"/>
              </a:rPr>
              <a:t> b and b  c (mod n), then a  c (mod n)</a:t>
            </a:r>
          </a:p>
          <a:p>
            <a:pPr marL="533400" indent="-533400">
              <a:lnSpc>
                <a:spcPct val="90000"/>
              </a:lnSpc>
              <a:buFont typeface="Times" pitchFamily="18" charset="0"/>
              <a:buNone/>
            </a:pPr>
            <a:r>
              <a:rPr lang="en-US" smtClean="0">
                <a:solidFill>
                  <a:srgbClr val="CC3300"/>
                </a:solidFill>
              </a:rPr>
              <a:t>Corollary</a:t>
            </a:r>
            <a:r>
              <a:rPr lang="en-US" smtClean="0"/>
              <a:t>:  Congruence modulo n is an equivalence relation.</a:t>
            </a:r>
          </a:p>
          <a:p>
            <a:pPr marL="533400" indent="-533400">
              <a:lnSpc>
                <a:spcPct val="90000"/>
              </a:lnSpc>
              <a:buFont typeface="Times" pitchFamily="18" charset="0"/>
              <a:buNone/>
            </a:pPr>
            <a:r>
              <a:rPr lang="en-US" smtClean="0"/>
              <a:t>Every integer is congruent to exactly one number in {0, 1, 2, …, n</a:t>
            </a:r>
            <a:r>
              <a:rPr lang="en-US" smtClean="0">
                <a:sym typeface="Symbol" pitchFamily="18" charset="2"/>
              </a:rPr>
              <a:t>–</a:t>
            </a:r>
            <a:r>
              <a:rPr lang="en-US" smtClean="0"/>
              <a:t>1} modulo 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Equivalence Relation</a:t>
            </a:r>
          </a:p>
        </p:txBody>
      </p:sp>
      <p:sp>
        <p:nvSpPr>
          <p:cNvPr id="31750" name="Rectangle 3"/>
          <p:cNvSpPr>
            <a:spLocks noChangeArrowheads="1"/>
          </p:cNvSpPr>
          <p:nvPr/>
        </p:nvSpPr>
        <p:spPr bwMode="auto">
          <a:xfrm>
            <a:off x="838200" y="1219200"/>
            <a:ext cx="7467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solidFill>
                  <a:srgbClr val="0000FF"/>
                </a:solidFill>
                <a:latin typeface="Arial" charset="0"/>
              </a:rPr>
              <a:t>Definition</a:t>
            </a:r>
            <a:endParaRPr lang="en-US" b="1">
              <a:solidFill>
                <a:srgbClr val="6600CC"/>
              </a:solidFill>
              <a:latin typeface="Arial" charset="0"/>
            </a:endParaRPr>
          </a:p>
          <a:p>
            <a:r>
              <a:rPr lang="en-US">
                <a:solidFill>
                  <a:srgbClr val="000011"/>
                </a:solidFill>
                <a:latin typeface="Arial" charset="0"/>
              </a:rPr>
              <a:t>A </a:t>
            </a:r>
            <a:r>
              <a:rPr lang="en-US">
                <a:solidFill>
                  <a:srgbClr val="CC0099"/>
                </a:solidFill>
                <a:latin typeface="Arial" charset="0"/>
              </a:rPr>
              <a:t>binary relation R over a set Y is a subset of Y </a:t>
            </a:r>
            <a:r>
              <a:rPr lang="en-US">
                <a:solidFill>
                  <a:srgbClr val="CC0099"/>
                </a:solidFill>
                <a:latin typeface="Arial" charset="0"/>
                <a:sym typeface="Symbol" pitchFamily="18" charset="2"/>
              </a:rPr>
              <a:t></a:t>
            </a:r>
            <a:r>
              <a:rPr lang="en-US">
                <a:solidFill>
                  <a:srgbClr val="CC0099"/>
                </a:solidFill>
                <a:latin typeface="Arial" charset="0"/>
              </a:rPr>
              <a:t> Y</a:t>
            </a:r>
            <a:r>
              <a:rPr lang="en-US">
                <a:solidFill>
                  <a:srgbClr val="000011"/>
                </a:solidFill>
                <a:latin typeface="Arial" charset="0"/>
              </a:rPr>
              <a:t>. We denote a relation (a,b) </a:t>
            </a:r>
            <a:r>
              <a:rPr lang="en-US">
                <a:solidFill>
                  <a:srgbClr val="000011"/>
                </a:solidFill>
                <a:latin typeface="Arial" charset="0"/>
                <a:sym typeface="Symbol" pitchFamily="18" charset="2"/>
              </a:rPr>
              <a:t></a:t>
            </a:r>
            <a:r>
              <a:rPr lang="en-US">
                <a:solidFill>
                  <a:srgbClr val="000011"/>
                </a:solidFill>
                <a:latin typeface="Arial" charset="0"/>
              </a:rPr>
              <a:t> R as aRb.</a:t>
            </a:r>
          </a:p>
          <a:p>
            <a:pPr>
              <a:buFontTx/>
              <a:buChar char="•"/>
            </a:pPr>
            <a:r>
              <a:rPr lang="en-US">
                <a:solidFill>
                  <a:srgbClr val="000011"/>
                </a:solidFill>
                <a:latin typeface="Arial" charset="0"/>
              </a:rPr>
              <a:t>example of relations over integers?</a:t>
            </a:r>
          </a:p>
          <a:p>
            <a:pPr lvl="1"/>
            <a:endParaRPr lang="en-US" sz="1200">
              <a:solidFill>
                <a:srgbClr val="000011"/>
              </a:solidFill>
              <a:latin typeface="Arial" charset="0"/>
            </a:endParaRPr>
          </a:p>
          <a:p>
            <a:r>
              <a:rPr lang="en-US" b="1">
                <a:solidFill>
                  <a:srgbClr val="0000FF"/>
                </a:solidFill>
                <a:latin typeface="Arial" charset="0"/>
              </a:rPr>
              <a:t>Definition</a:t>
            </a:r>
            <a:endParaRPr lang="en-US" b="1">
              <a:solidFill>
                <a:srgbClr val="6600CC"/>
              </a:solidFill>
              <a:latin typeface="Arial" charset="0"/>
            </a:endParaRPr>
          </a:p>
          <a:p>
            <a:r>
              <a:rPr lang="en-US">
                <a:solidFill>
                  <a:srgbClr val="000011"/>
                </a:solidFill>
                <a:latin typeface="Arial" charset="0"/>
              </a:rPr>
              <a:t>A relation is an equivalence relation on a set Y, if R is </a:t>
            </a:r>
          </a:p>
          <a:p>
            <a:endParaRPr lang="en-US" sz="800">
              <a:solidFill>
                <a:srgbClr val="000011"/>
              </a:solidFill>
              <a:latin typeface="Arial" charset="0"/>
            </a:endParaRPr>
          </a:p>
          <a:p>
            <a:r>
              <a:rPr lang="en-US" i="1">
                <a:solidFill>
                  <a:srgbClr val="1D4E1A"/>
                </a:solidFill>
                <a:latin typeface="Arial" charset="0"/>
              </a:rPr>
              <a:t>Reflexive</a:t>
            </a:r>
            <a:r>
              <a:rPr lang="en-US">
                <a:solidFill>
                  <a:srgbClr val="000011"/>
                </a:solidFill>
                <a:latin typeface="Arial" charset="0"/>
              </a:rPr>
              <a:t>:    aRa for all a </a:t>
            </a:r>
            <a:r>
              <a:rPr lang="en-US">
                <a:solidFill>
                  <a:srgbClr val="000011"/>
                </a:solidFill>
                <a:latin typeface="Arial" charset="0"/>
                <a:sym typeface="Symbol" pitchFamily="18" charset="2"/>
              </a:rPr>
              <a:t></a:t>
            </a:r>
            <a:r>
              <a:rPr lang="en-US">
                <a:solidFill>
                  <a:srgbClr val="000011"/>
                </a:solidFill>
                <a:latin typeface="Arial" charset="0"/>
              </a:rPr>
              <a:t> R </a:t>
            </a:r>
          </a:p>
          <a:p>
            <a:r>
              <a:rPr lang="en-US" i="1">
                <a:solidFill>
                  <a:srgbClr val="1D4E1A"/>
                </a:solidFill>
                <a:latin typeface="Arial" charset="0"/>
              </a:rPr>
              <a:t>Symmetric</a:t>
            </a:r>
            <a:r>
              <a:rPr lang="en-US">
                <a:solidFill>
                  <a:srgbClr val="000011"/>
                </a:solidFill>
                <a:latin typeface="Arial" charset="0"/>
              </a:rPr>
              <a:t>:  for all a, b </a:t>
            </a:r>
            <a:r>
              <a:rPr lang="en-US">
                <a:solidFill>
                  <a:srgbClr val="000011"/>
                </a:solidFill>
                <a:latin typeface="Arial" charset="0"/>
                <a:sym typeface="Symbol" pitchFamily="18" charset="2"/>
              </a:rPr>
              <a:t></a:t>
            </a:r>
            <a:r>
              <a:rPr lang="en-US">
                <a:solidFill>
                  <a:srgbClr val="000011"/>
                </a:solidFill>
                <a:latin typeface="Arial" charset="0"/>
              </a:rPr>
              <a:t> R, aRb </a:t>
            </a:r>
            <a:r>
              <a:rPr lang="en-US">
                <a:solidFill>
                  <a:srgbClr val="000011"/>
                </a:solidFill>
                <a:latin typeface="Arial" charset="0"/>
                <a:sym typeface="Symbol" pitchFamily="18" charset="2"/>
              </a:rPr>
              <a:t></a:t>
            </a:r>
            <a:r>
              <a:rPr lang="en-US">
                <a:solidFill>
                  <a:srgbClr val="000011"/>
                </a:solidFill>
                <a:latin typeface="Arial" charset="0"/>
              </a:rPr>
              <a:t> bRa  . </a:t>
            </a:r>
            <a:endParaRPr lang="en-US" i="1">
              <a:solidFill>
                <a:srgbClr val="2A6F25"/>
              </a:solidFill>
              <a:latin typeface="Arial" charset="0"/>
            </a:endParaRPr>
          </a:p>
          <a:p>
            <a:r>
              <a:rPr lang="en-US" i="1">
                <a:solidFill>
                  <a:srgbClr val="1D4E1A"/>
                </a:solidFill>
                <a:latin typeface="Arial" charset="0"/>
              </a:rPr>
              <a:t>Transitive</a:t>
            </a:r>
            <a:r>
              <a:rPr lang="en-US">
                <a:solidFill>
                  <a:srgbClr val="000011"/>
                </a:solidFill>
                <a:latin typeface="Arial" charset="0"/>
              </a:rPr>
              <a:t>:   for all a,b,c </a:t>
            </a:r>
            <a:r>
              <a:rPr lang="en-US">
                <a:solidFill>
                  <a:srgbClr val="000011"/>
                </a:solidFill>
                <a:latin typeface="Arial" charset="0"/>
                <a:sym typeface="Symbol" pitchFamily="18" charset="2"/>
              </a:rPr>
              <a:t></a:t>
            </a:r>
            <a:r>
              <a:rPr lang="en-US">
                <a:solidFill>
                  <a:srgbClr val="000011"/>
                </a:solidFill>
                <a:latin typeface="Arial" charset="0"/>
              </a:rPr>
              <a:t> R, aRb and bRc </a:t>
            </a:r>
            <a:r>
              <a:rPr lang="en-US">
                <a:solidFill>
                  <a:srgbClr val="000011"/>
                </a:solidFill>
                <a:latin typeface="Arial" charset="0"/>
                <a:sym typeface="Symbol" pitchFamily="18" charset="2"/>
              </a:rPr>
              <a:t></a:t>
            </a:r>
            <a:r>
              <a:rPr lang="en-US">
                <a:solidFill>
                  <a:srgbClr val="000011"/>
                </a:solidFill>
                <a:latin typeface="Arial" charset="0"/>
              </a:rPr>
              <a:t> aRc</a:t>
            </a:r>
          </a:p>
          <a:p>
            <a:endParaRPr lang="en-US" sz="1200">
              <a:solidFill>
                <a:srgbClr val="000011"/>
              </a:solidFill>
              <a:latin typeface="Arial" charset="0"/>
            </a:endParaRPr>
          </a:p>
          <a:p>
            <a:r>
              <a:rPr lang="en-US" b="1">
                <a:solidFill>
                  <a:srgbClr val="FF0000"/>
                </a:solidFill>
                <a:latin typeface="Arial" charset="0"/>
              </a:rPr>
              <a:t>Example</a:t>
            </a:r>
          </a:p>
          <a:p>
            <a:r>
              <a:rPr lang="en-US">
                <a:solidFill>
                  <a:srgbClr val="000011"/>
                </a:solidFill>
                <a:latin typeface="Arial" charset="0"/>
              </a:rPr>
              <a:t>“=“ is an equivalence relation on the set of integers</a:t>
            </a:r>
            <a:endParaRPr lang="en-US">
              <a:solidFill>
                <a:srgbClr val="6600CC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More Properties of the Congruence Relation</a:t>
            </a:r>
          </a:p>
        </p:txBody>
      </p:sp>
      <p:sp>
        <p:nvSpPr>
          <p:cNvPr id="327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>
              <a:buFont typeface="Times" pitchFamily="18" charset="0"/>
              <a:buNone/>
            </a:pPr>
            <a:r>
              <a:rPr lang="en-US" b="1" smtClean="0">
                <a:solidFill>
                  <a:srgbClr val="CC0099"/>
                </a:solidFill>
              </a:rPr>
              <a:t>Proposition: </a:t>
            </a:r>
            <a:r>
              <a:rPr lang="en-US" smtClean="0"/>
              <a:t>Let a, b, c, n be integers with n&gt;0</a:t>
            </a:r>
            <a:endParaRPr lang="en-US" smtClean="0">
              <a:solidFill>
                <a:srgbClr val="000011"/>
              </a:solidFill>
            </a:endParaRPr>
          </a:p>
          <a:p>
            <a:pPr marL="533400" indent="-533400">
              <a:buFont typeface="Times" pitchFamily="18" charset="0"/>
              <a:buNone/>
            </a:pPr>
            <a:r>
              <a:rPr lang="en-US" smtClean="0">
                <a:solidFill>
                  <a:srgbClr val="000011"/>
                </a:solidFill>
              </a:rPr>
              <a:t>   If a </a:t>
            </a:r>
            <a:r>
              <a:rPr lang="en-US" smtClean="0">
                <a:solidFill>
                  <a:srgbClr val="000011"/>
                </a:solidFill>
                <a:sym typeface="Symbol" pitchFamily="18" charset="2"/>
              </a:rPr>
              <a:t> </a:t>
            </a:r>
            <a:r>
              <a:rPr lang="en-US" smtClean="0">
                <a:solidFill>
                  <a:srgbClr val="000011"/>
                </a:solidFill>
              </a:rPr>
              <a:t>b (mod n) and c </a:t>
            </a:r>
            <a:r>
              <a:rPr lang="en-US" smtClean="0">
                <a:solidFill>
                  <a:srgbClr val="000011"/>
                </a:solidFill>
                <a:sym typeface="Symbol" pitchFamily="18" charset="2"/>
              </a:rPr>
              <a:t></a:t>
            </a:r>
            <a:r>
              <a:rPr lang="en-US" smtClean="0">
                <a:solidFill>
                  <a:srgbClr val="000011"/>
                </a:solidFill>
              </a:rPr>
              <a:t> d (mod n), then:</a:t>
            </a:r>
          </a:p>
          <a:p>
            <a:pPr marL="533400" indent="-533400">
              <a:buFont typeface="Times" pitchFamily="18" charset="0"/>
              <a:buNone/>
            </a:pPr>
            <a:r>
              <a:rPr lang="en-US" smtClean="0">
                <a:solidFill>
                  <a:srgbClr val="000011"/>
                </a:solidFill>
              </a:rPr>
              <a:t>       a </a:t>
            </a:r>
            <a:r>
              <a:rPr lang="en-US" smtClean="0">
                <a:solidFill>
                  <a:srgbClr val="000011"/>
                </a:solidFill>
                <a:sym typeface="Symbol" pitchFamily="18" charset="2"/>
              </a:rPr>
              <a:t>+</a:t>
            </a:r>
            <a:r>
              <a:rPr lang="en-US" smtClean="0">
                <a:solidFill>
                  <a:srgbClr val="000011"/>
                </a:solidFill>
              </a:rPr>
              <a:t> c </a:t>
            </a:r>
            <a:r>
              <a:rPr lang="en-US" smtClean="0">
                <a:solidFill>
                  <a:srgbClr val="000011"/>
                </a:solidFill>
                <a:sym typeface="Symbol" pitchFamily="18" charset="2"/>
              </a:rPr>
              <a:t> b + d (mod n), </a:t>
            </a:r>
          </a:p>
          <a:p>
            <a:pPr marL="533400" indent="-533400">
              <a:buFont typeface="Times" pitchFamily="18" charset="0"/>
              <a:buNone/>
            </a:pPr>
            <a:r>
              <a:rPr lang="en-US" smtClean="0">
                <a:solidFill>
                  <a:srgbClr val="000011"/>
                </a:solidFill>
              </a:rPr>
              <a:t>       a </a:t>
            </a:r>
            <a:r>
              <a:rPr lang="en-US" smtClean="0">
                <a:sym typeface="Symbol" pitchFamily="18" charset="2"/>
              </a:rPr>
              <a:t>–</a:t>
            </a:r>
            <a:r>
              <a:rPr lang="en-US" smtClean="0">
                <a:solidFill>
                  <a:srgbClr val="000011"/>
                </a:solidFill>
              </a:rPr>
              <a:t> c </a:t>
            </a:r>
            <a:r>
              <a:rPr lang="en-US" smtClean="0">
                <a:solidFill>
                  <a:srgbClr val="000011"/>
                </a:solidFill>
                <a:sym typeface="Symbol" pitchFamily="18" charset="2"/>
              </a:rPr>
              <a:t> b </a:t>
            </a:r>
            <a:r>
              <a:rPr lang="en-US" smtClean="0">
                <a:sym typeface="Symbol" pitchFamily="18" charset="2"/>
              </a:rPr>
              <a:t>–</a:t>
            </a:r>
            <a:r>
              <a:rPr lang="en-US" smtClean="0">
                <a:solidFill>
                  <a:srgbClr val="000011"/>
                </a:solidFill>
                <a:sym typeface="Symbol" pitchFamily="18" charset="2"/>
              </a:rPr>
              <a:t> d (mod n),</a:t>
            </a:r>
          </a:p>
          <a:p>
            <a:pPr marL="533400" indent="-533400">
              <a:buFont typeface="Times" pitchFamily="18" charset="0"/>
              <a:buNone/>
            </a:pPr>
            <a:r>
              <a:rPr lang="en-US" smtClean="0">
                <a:solidFill>
                  <a:srgbClr val="000011"/>
                </a:solidFill>
                <a:sym typeface="Symbol" pitchFamily="18" charset="2"/>
              </a:rPr>
              <a:t>       a</a:t>
            </a:r>
            <a:r>
              <a:rPr lang="en-US" smtClean="0">
                <a:solidFill>
                  <a:srgbClr val="000011"/>
                </a:solidFill>
                <a:cs typeface="Arial" charset="0"/>
                <a:sym typeface="Symbol" pitchFamily="18" charset="2"/>
              </a:rPr>
              <a:t>·</a:t>
            </a:r>
            <a:r>
              <a:rPr lang="en-US" smtClean="0">
                <a:solidFill>
                  <a:srgbClr val="000011"/>
                </a:solidFill>
                <a:sym typeface="Symbol" pitchFamily="18" charset="2"/>
              </a:rPr>
              <a:t>c  b</a:t>
            </a:r>
            <a:r>
              <a:rPr lang="en-US" smtClean="0">
                <a:solidFill>
                  <a:srgbClr val="000011"/>
                </a:solidFill>
                <a:cs typeface="Arial" charset="0"/>
                <a:sym typeface="Symbol" pitchFamily="18" charset="2"/>
              </a:rPr>
              <a:t>·</a:t>
            </a:r>
            <a:r>
              <a:rPr lang="en-US" smtClean="0">
                <a:solidFill>
                  <a:srgbClr val="000011"/>
                </a:solidFill>
                <a:sym typeface="Symbol" pitchFamily="18" charset="2"/>
              </a:rPr>
              <a:t>d (mod n) </a:t>
            </a:r>
            <a:endParaRPr lang="en-US" smtClean="0">
              <a:solidFill>
                <a:srgbClr val="000011"/>
              </a:solidFill>
            </a:endParaRPr>
          </a:p>
          <a:p>
            <a:pPr marL="533400" indent="-533400">
              <a:buFont typeface="Times" pitchFamily="18" charset="0"/>
              <a:buNone/>
            </a:pPr>
            <a:r>
              <a:rPr lang="en-US" smtClean="0"/>
              <a:t>E.g., 5 </a:t>
            </a:r>
            <a:r>
              <a:rPr lang="en-US" smtClean="0">
                <a:solidFill>
                  <a:srgbClr val="000011"/>
                </a:solidFill>
                <a:sym typeface="Symbol" pitchFamily="18" charset="2"/>
              </a:rPr>
              <a:t> </a:t>
            </a:r>
            <a:r>
              <a:rPr lang="en-US" smtClean="0">
                <a:solidFill>
                  <a:srgbClr val="000011"/>
                </a:solidFill>
              </a:rPr>
              <a:t>12 (mod 7)  and  3 </a:t>
            </a:r>
            <a:r>
              <a:rPr lang="en-US" smtClean="0">
                <a:solidFill>
                  <a:srgbClr val="000011"/>
                </a:solidFill>
                <a:sym typeface="Symbol" pitchFamily="18" charset="2"/>
              </a:rPr>
              <a:t> </a:t>
            </a:r>
            <a:r>
              <a:rPr lang="en-US" smtClean="0">
                <a:solidFill>
                  <a:srgbClr val="000011"/>
                </a:solidFill>
              </a:rPr>
              <a:t>-4 (mod 7), then, …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Multiplicative Inverse</a:t>
            </a:r>
          </a:p>
        </p:txBody>
      </p:sp>
      <p:sp>
        <p:nvSpPr>
          <p:cNvPr id="337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Times" pitchFamily="18" charset="0"/>
              <a:buNone/>
            </a:pPr>
            <a:r>
              <a:rPr lang="en-US" b="1" smtClean="0">
                <a:solidFill>
                  <a:srgbClr val="0033CC"/>
                </a:solidFill>
              </a:rPr>
              <a:t>Definition</a:t>
            </a:r>
            <a:r>
              <a:rPr lang="en-US" smtClean="0"/>
              <a:t>:  Given integers n&gt;0, a, b, we say that b is a </a:t>
            </a:r>
            <a:r>
              <a:rPr lang="en-US" b="1" smtClean="0"/>
              <a:t>multiplicative inverse of </a:t>
            </a:r>
            <a:r>
              <a:rPr lang="en-US" smtClean="0"/>
              <a:t>a</a:t>
            </a:r>
            <a:r>
              <a:rPr lang="en-US" b="1" smtClean="0"/>
              <a:t> modulo </a:t>
            </a:r>
            <a:r>
              <a:rPr lang="en-US" smtClean="0"/>
              <a:t>n if  	ab </a:t>
            </a:r>
            <a:r>
              <a:rPr lang="en-US" smtClean="0">
                <a:sym typeface="Symbol" pitchFamily="18" charset="2"/>
              </a:rPr>
              <a:t> 1 (mod n).</a:t>
            </a:r>
          </a:p>
          <a:p>
            <a:pPr>
              <a:buFont typeface="Times" pitchFamily="18" charset="0"/>
              <a:buNone/>
            </a:pPr>
            <a:r>
              <a:rPr lang="en-US" smtClean="0">
                <a:solidFill>
                  <a:srgbClr val="CC3300"/>
                </a:solidFill>
              </a:rPr>
              <a:t>Proposition</a:t>
            </a:r>
            <a:r>
              <a:rPr lang="en-US" smtClean="0"/>
              <a:t>: Given integers n&gt;0 and a, then a has a multiplicative inverse modulo n if and if  only if a and n are relatively prime.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Outline and Readings</a:t>
            </a: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5486400" cy="411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Outline</a:t>
            </a:r>
          </a:p>
          <a:p>
            <a:pPr lvl="1"/>
            <a:r>
              <a:rPr lang="en-US" smtClean="0"/>
              <a:t>Divisibility, Prime and composite numbers, The Fundamental theorem of arithmetic, Greatest Common Divisor, Modular operation, Congruence relation</a:t>
            </a:r>
          </a:p>
          <a:p>
            <a:pPr lvl="1"/>
            <a:r>
              <a:rPr lang="en-US" smtClean="0"/>
              <a:t>The Extended Euclidian Algorithm </a:t>
            </a:r>
          </a:p>
          <a:p>
            <a:pPr lvl="1"/>
            <a:r>
              <a:rPr lang="en-US" smtClean="0"/>
              <a:t>Solving Linear Congruence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Readings: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Katz and Lindell: 7.1.1, 7.1.2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endParaRPr lang="en-US" smtClean="0"/>
          </a:p>
        </p:txBody>
      </p:sp>
      <p:pic>
        <p:nvPicPr>
          <p:cNvPr id="16391" name="Picture 4" descr="j021258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70575" y="2133600"/>
            <a:ext cx="2587625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Towards Extended Euclidian Algorithm</a:t>
            </a:r>
          </a:p>
        </p:txBody>
      </p:sp>
      <p:sp>
        <p:nvSpPr>
          <p:cNvPr id="348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  <a:buClrTx/>
              <a:buSzTx/>
              <a:buFontTx/>
              <a:buChar char="•"/>
            </a:pPr>
            <a:r>
              <a:rPr lang="en-US" sz="3200" b="1" smtClean="0">
                <a:solidFill>
                  <a:srgbClr val="CC0099"/>
                </a:solidFill>
              </a:rPr>
              <a:t>Theorem: </a:t>
            </a:r>
            <a:r>
              <a:rPr lang="en-US" smtClean="0">
                <a:solidFill>
                  <a:srgbClr val="000011"/>
                </a:solidFill>
              </a:rPr>
              <a:t>Given integers a, b &gt; 0, then d = </a:t>
            </a:r>
            <a:r>
              <a:rPr lang="en-US" smtClean="0">
                <a:solidFill>
                  <a:srgbClr val="000000"/>
                </a:solidFill>
              </a:rPr>
              <a:t>gcd(a,b) is the least positive integer that can be represented as ax + by, x, y integer numbers.</a:t>
            </a:r>
          </a:p>
          <a:p>
            <a:r>
              <a:rPr lang="en-US" smtClean="0">
                <a:solidFill>
                  <a:srgbClr val="000000"/>
                </a:solidFill>
              </a:rPr>
              <a:t>How to find such x and y?</a:t>
            </a:r>
          </a:p>
          <a:p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Extended Euclidian Algorithm</a:t>
            </a:r>
          </a:p>
        </p:txBody>
      </p:sp>
      <p:sp>
        <p:nvSpPr>
          <p:cNvPr id="3584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524000"/>
            <a:ext cx="2971800" cy="4114800"/>
          </a:xfrm>
        </p:spPr>
        <p:txBody>
          <a:bodyPr/>
          <a:lstStyle/>
          <a:p>
            <a:pPr>
              <a:buFont typeface="Times" pitchFamily="18" charset="0"/>
              <a:buNone/>
            </a:pPr>
            <a:r>
              <a:rPr lang="en-US" smtClean="0"/>
              <a:t>First computes</a:t>
            </a:r>
          </a:p>
          <a:p>
            <a:pPr>
              <a:buFont typeface="Times" pitchFamily="18" charset="0"/>
              <a:buNone/>
            </a:pPr>
            <a:r>
              <a:rPr lang="en-US" smtClean="0"/>
              <a:t>   b = q</a:t>
            </a:r>
            <a:r>
              <a:rPr lang="en-US" baseline="-25000" smtClean="0"/>
              <a:t>1</a:t>
            </a:r>
            <a:r>
              <a:rPr lang="en-US" smtClean="0"/>
              <a:t>a + r</a:t>
            </a:r>
            <a:r>
              <a:rPr lang="en-US" baseline="-25000" smtClean="0"/>
              <a:t>1</a:t>
            </a:r>
          </a:p>
          <a:p>
            <a:pPr>
              <a:buFont typeface="Times" pitchFamily="18" charset="0"/>
              <a:buNone/>
            </a:pPr>
            <a:r>
              <a:rPr lang="en-US" smtClean="0"/>
              <a:t>   a = q</a:t>
            </a:r>
            <a:r>
              <a:rPr lang="en-US" baseline="-25000" smtClean="0"/>
              <a:t>2</a:t>
            </a:r>
            <a:r>
              <a:rPr lang="en-US" smtClean="0"/>
              <a:t>r</a:t>
            </a:r>
            <a:r>
              <a:rPr lang="en-US" baseline="-25000" smtClean="0"/>
              <a:t>1 </a:t>
            </a:r>
            <a:r>
              <a:rPr lang="en-US" smtClean="0"/>
              <a:t>+ r</a:t>
            </a:r>
            <a:r>
              <a:rPr lang="en-US" baseline="-25000" smtClean="0"/>
              <a:t>2</a:t>
            </a:r>
          </a:p>
          <a:p>
            <a:pPr>
              <a:buFont typeface="Times" pitchFamily="18" charset="0"/>
              <a:buNone/>
            </a:pPr>
            <a:r>
              <a:rPr lang="en-US" smtClean="0"/>
              <a:t>   r</a:t>
            </a:r>
            <a:r>
              <a:rPr lang="en-US" baseline="-25000" smtClean="0"/>
              <a:t>1</a:t>
            </a:r>
            <a:r>
              <a:rPr lang="en-US" smtClean="0"/>
              <a:t> = q</a:t>
            </a:r>
            <a:r>
              <a:rPr lang="en-US" baseline="-25000" smtClean="0"/>
              <a:t>3</a:t>
            </a:r>
            <a:r>
              <a:rPr lang="en-US" smtClean="0"/>
              <a:t>r</a:t>
            </a:r>
            <a:r>
              <a:rPr lang="en-US" baseline="-25000" smtClean="0"/>
              <a:t>2 </a:t>
            </a:r>
            <a:r>
              <a:rPr lang="en-US" smtClean="0"/>
              <a:t>+ r</a:t>
            </a:r>
            <a:r>
              <a:rPr lang="en-US" baseline="-25000" smtClean="0"/>
              <a:t>3</a:t>
            </a:r>
          </a:p>
          <a:p>
            <a:pPr>
              <a:buFont typeface="Times" pitchFamily="18" charset="0"/>
              <a:buNone/>
            </a:pPr>
            <a:r>
              <a:rPr lang="en-US" smtClean="0"/>
              <a:t>       </a:t>
            </a:r>
            <a:r>
              <a:rPr lang="en-US" smtClean="0">
                <a:latin typeface="MT Extra" pitchFamily="18" charset="2"/>
                <a:sym typeface="MT Extra" pitchFamily="18" charset="2"/>
              </a:rPr>
              <a:t></a:t>
            </a:r>
          </a:p>
          <a:p>
            <a:pPr>
              <a:buFont typeface="Times" pitchFamily="18" charset="0"/>
              <a:buNone/>
            </a:pPr>
            <a:r>
              <a:rPr lang="en-US" smtClean="0"/>
              <a:t>   r</a:t>
            </a:r>
            <a:r>
              <a:rPr lang="en-US" baseline="-25000" smtClean="0"/>
              <a:t>k-3</a:t>
            </a:r>
            <a:r>
              <a:rPr lang="en-US" smtClean="0"/>
              <a:t> =q</a:t>
            </a:r>
            <a:r>
              <a:rPr lang="en-US" baseline="-25000" smtClean="0"/>
              <a:t>k-1</a:t>
            </a:r>
            <a:r>
              <a:rPr lang="en-US" smtClean="0"/>
              <a:t>r</a:t>
            </a:r>
            <a:r>
              <a:rPr lang="en-US" baseline="-25000" smtClean="0"/>
              <a:t>k-2</a:t>
            </a:r>
            <a:r>
              <a:rPr lang="en-US" smtClean="0"/>
              <a:t>+r</a:t>
            </a:r>
            <a:r>
              <a:rPr lang="en-US" baseline="-25000" smtClean="0"/>
              <a:t>k-1 </a:t>
            </a:r>
            <a:r>
              <a:rPr lang="en-US" smtClean="0">
                <a:latin typeface="MT Extra" pitchFamily="18" charset="2"/>
                <a:sym typeface="MT Extra" pitchFamily="18" charset="2"/>
              </a:rPr>
              <a:t>  </a:t>
            </a:r>
          </a:p>
          <a:p>
            <a:pPr>
              <a:buFont typeface="Times" pitchFamily="18" charset="0"/>
              <a:buNone/>
            </a:pPr>
            <a:r>
              <a:rPr lang="en-US" smtClean="0"/>
              <a:t>   r</a:t>
            </a:r>
            <a:r>
              <a:rPr lang="en-US" baseline="-25000" smtClean="0"/>
              <a:t>k-2</a:t>
            </a:r>
            <a:r>
              <a:rPr lang="en-US" smtClean="0"/>
              <a:t> = q</a:t>
            </a:r>
            <a:r>
              <a:rPr lang="en-US" baseline="-25000" smtClean="0"/>
              <a:t>k</a:t>
            </a:r>
            <a:r>
              <a:rPr lang="en-US" smtClean="0"/>
              <a:t>r</a:t>
            </a:r>
            <a:r>
              <a:rPr lang="en-US" baseline="-25000" smtClean="0"/>
              <a:t>k-1 </a:t>
            </a:r>
            <a:r>
              <a:rPr lang="en-US" smtClean="0"/>
              <a:t>	</a:t>
            </a:r>
            <a:r>
              <a:rPr lang="en-US" sz="2400" smtClean="0"/>
              <a:t>	</a:t>
            </a:r>
          </a:p>
        </p:txBody>
      </p:sp>
      <p:sp>
        <p:nvSpPr>
          <p:cNvPr id="35847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048000" y="1524000"/>
            <a:ext cx="3276600" cy="4114800"/>
          </a:xfrm>
        </p:spPr>
        <p:txBody>
          <a:bodyPr/>
          <a:lstStyle/>
          <a:p>
            <a:pPr>
              <a:buFont typeface="Times" pitchFamily="18" charset="0"/>
              <a:buNone/>
            </a:pPr>
            <a:r>
              <a:rPr lang="en-US" smtClean="0"/>
              <a:t>Then computes</a:t>
            </a:r>
          </a:p>
          <a:p>
            <a:pPr>
              <a:buFont typeface="Times" pitchFamily="18" charset="0"/>
              <a:buNone/>
            </a:pPr>
            <a:r>
              <a:rPr lang="en-US" smtClean="0"/>
              <a:t>  x</a:t>
            </a:r>
            <a:r>
              <a:rPr lang="en-US" baseline="-25000" smtClean="0"/>
              <a:t>0</a:t>
            </a:r>
            <a:r>
              <a:rPr lang="en-US" smtClean="0"/>
              <a:t> = 0</a:t>
            </a:r>
          </a:p>
          <a:p>
            <a:pPr>
              <a:buFont typeface="Times" pitchFamily="18" charset="0"/>
              <a:buNone/>
            </a:pPr>
            <a:r>
              <a:rPr lang="en-US" smtClean="0"/>
              <a:t>  x</a:t>
            </a:r>
            <a:r>
              <a:rPr lang="en-US" baseline="-25000" smtClean="0"/>
              <a:t>1</a:t>
            </a:r>
            <a:r>
              <a:rPr lang="en-US" smtClean="0"/>
              <a:t> = 1</a:t>
            </a:r>
          </a:p>
          <a:p>
            <a:pPr>
              <a:buFont typeface="Times" pitchFamily="18" charset="0"/>
              <a:buNone/>
            </a:pPr>
            <a:r>
              <a:rPr lang="en-US" smtClean="0"/>
              <a:t>  x</a:t>
            </a:r>
            <a:r>
              <a:rPr lang="en-US" baseline="-25000" smtClean="0"/>
              <a:t>2</a:t>
            </a:r>
            <a:r>
              <a:rPr lang="en-US" smtClean="0"/>
              <a:t> = -q</a:t>
            </a:r>
            <a:r>
              <a:rPr lang="en-US" baseline="-25000" smtClean="0"/>
              <a:t>1</a:t>
            </a:r>
            <a:r>
              <a:rPr lang="en-US" smtClean="0"/>
              <a:t>x</a:t>
            </a:r>
            <a:r>
              <a:rPr lang="en-US" baseline="-25000" smtClean="0"/>
              <a:t>1</a:t>
            </a:r>
            <a:r>
              <a:rPr lang="en-US" smtClean="0"/>
              <a:t>+x</a:t>
            </a:r>
            <a:r>
              <a:rPr lang="en-US" baseline="-25000" smtClean="0"/>
              <a:t>0</a:t>
            </a:r>
          </a:p>
          <a:p>
            <a:pPr>
              <a:buFont typeface="Times" pitchFamily="18" charset="0"/>
              <a:buNone/>
            </a:pPr>
            <a:r>
              <a:rPr lang="en-US" smtClean="0"/>
              <a:t>      </a:t>
            </a:r>
            <a:r>
              <a:rPr lang="en-US" smtClean="0">
                <a:latin typeface="MT Extra" pitchFamily="18" charset="2"/>
                <a:sym typeface="MT Extra" pitchFamily="18" charset="2"/>
              </a:rPr>
              <a:t></a:t>
            </a:r>
          </a:p>
          <a:p>
            <a:pPr>
              <a:buFont typeface="Times" pitchFamily="18" charset="0"/>
              <a:buNone/>
            </a:pPr>
            <a:r>
              <a:rPr lang="en-US" smtClean="0"/>
              <a:t>  x</a:t>
            </a:r>
            <a:r>
              <a:rPr lang="en-US" baseline="-25000" smtClean="0"/>
              <a:t>k</a:t>
            </a:r>
            <a:r>
              <a:rPr lang="en-US" smtClean="0"/>
              <a:t> = -q</a:t>
            </a:r>
            <a:r>
              <a:rPr lang="en-US" baseline="-25000" smtClean="0"/>
              <a:t>k-1</a:t>
            </a:r>
            <a:r>
              <a:rPr lang="en-US" smtClean="0"/>
              <a:t>x</a:t>
            </a:r>
            <a:r>
              <a:rPr lang="en-US" baseline="-25000" smtClean="0"/>
              <a:t>k-1</a:t>
            </a:r>
            <a:r>
              <a:rPr lang="en-US" smtClean="0"/>
              <a:t>+x</a:t>
            </a:r>
            <a:r>
              <a:rPr lang="en-US" baseline="-25000" smtClean="0"/>
              <a:t>k-2</a:t>
            </a:r>
            <a:endParaRPr lang="en-US" smtClean="0"/>
          </a:p>
          <a:p>
            <a:pPr>
              <a:buFont typeface="Times" pitchFamily="18" charset="0"/>
              <a:buNone/>
            </a:pPr>
            <a:r>
              <a:rPr lang="en-US" smtClean="0"/>
              <a:t>    </a:t>
            </a:r>
          </a:p>
          <a:p>
            <a:pPr>
              <a:buFont typeface="Times" pitchFamily="18" charset="0"/>
              <a:buNone/>
            </a:pPr>
            <a:r>
              <a:rPr lang="en-US" smtClean="0"/>
              <a:t>    </a:t>
            </a:r>
          </a:p>
        </p:txBody>
      </p:sp>
      <p:sp>
        <p:nvSpPr>
          <p:cNvPr id="35848" name="Rectangle 6"/>
          <p:cNvSpPr>
            <a:spLocks noChangeArrowheads="1"/>
          </p:cNvSpPr>
          <p:nvPr/>
        </p:nvSpPr>
        <p:spPr bwMode="auto">
          <a:xfrm>
            <a:off x="5943600" y="1524000"/>
            <a:ext cx="3276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100000"/>
              <a:buFont typeface="Times" pitchFamily="18" charset="0"/>
              <a:buNone/>
            </a:pPr>
            <a:r>
              <a:rPr lang="en-US" sz="2800">
                <a:latin typeface="Arial" charset="0"/>
              </a:rPr>
              <a:t>And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100000"/>
              <a:buFont typeface="Times" pitchFamily="18" charset="0"/>
              <a:buNone/>
            </a:pPr>
            <a:r>
              <a:rPr lang="en-US" sz="2800">
                <a:latin typeface="Arial" charset="0"/>
              </a:rPr>
              <a:t>  y</a:t>
            </a:r>
            <a:r>
              <a:rPr lang="en-US" sz="2800" baseline="-25000">
                <a:latin typeface="Arial" charset="0"/>
              </a:rPr>
              <a:t>0</a:t>
            </a:r>
            <a:r>
              <a:rPr lang="en-US" sz="2800">
                <a:latin typeface="Arial" charset="0"/>
              </a:rPr>
              <a:t> = 1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100000"/>
              <a:buFont typeface="Times" pitchFamily="18" charset="0"/>
              <a:buNone/>
            </a:pPr>
            <a:r>
              <a:rPr lang="en-US" sz="2800">
                <a:latin typeface="Arial" charset="0"/>
              </a:rPr>
              <a:t>  y</a:t>
            </a:r>
            <a:r>
              <a:rPr lang="en-US" sz="2800" baseline="-25000">
                <a:latin typeface="Arial" charset="0"/>
              </a:rPr>
              <a:t>1</a:t>
            </a:r>
            <a:r>
              <a:rPr lang="en-US" sz="2800">
                <a:latin typeface="Arial" charset="0"/>
              </a:rPr>
              <a:t> = 0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100000"/>
              <a:buFont typeface="Times" pitchFamily="18" charset="0"/>
              <a:buNone/>
            </a:pPr>
            <a:r>
              <a:rPr lang="en-US" sz="2800">
                <a:latin typeface="Arial" charset="0"/>
              </a:rPr>
              <a:t>  y</a:t>
            </a:r>
            <a:r>
              <a:rPr lang="en-US" sz="2800" baseline="-25000">
                <a:latin typeface="Arial" charset="0"/>
              </a:rPr>
              <a:t>2</a:t>
            </a:r>
            <a:r>
              <a:rPr lang="en-US" sz="2800">
                <a:latin typeface="Arial" charset="0"/>
              </a:rPr>
              <a:t> = -q</a:t>
            </a:r>
            <a:r>
              <a:rPr lang="en-US" sz="2800" baseline="-25000">
                <a:latin typeface="Arial" charset="0"/>
              </a:rPr>
              <a:t>1</a:t>
            </a:r>
            <a:r>
              <a:rPr lang="en-US" sz="2800">
                <a:latin typeface="Arial" charset="0"/>
              </a:rPr>
              <a:t>y</a:t>
            </a:r>
            <a:r>
              <a:rPr lang="en-US" sz="2800" baseline="-25000">
                <a:latin typeface="Arial" charset="0"/>
              </a:rPr>
              <a:t>1</a:t>
            </a:r>
            <a:r>
              <a:rPr lang="en-US" sz="2800">
                <a:latin typeface="Arial" charset="0"/>
              </a:rPr>
              <a:t>+y</a:t>
            </a:r>
            <a:r>
              <a:rPr lang="en-US" sz="2800" baseline="-25000">
                <a:latin typeface="Arial" charset="0"/>
              </a:rPr>
              <a:t>0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100000"/>
              <a:buFont typeface="Times" pitchFamily="18" charset="0"/>
              <a:buNone/>
            </a:pPr>
            <a:r>
              <a:rPr lang="en-US" sz="2800">
                <a:latin typeface="Arial" charset="0"/>
              </a:rPr>
              <a:t>      </a:t>
            </a:r>
            <a:r>
              <a:rPr lang="en-US" sz="2800">
                <a:latin typeface="MT Extra" pitchFamily="18" charset="2"/>
                <a:sym typeface="MT Extra" pitchFamily="18" charset="2"/>
              </a:rPr>
              <a:t>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100000"/>
              <a:buFont typeface="Times" pitchFamily="18" charset="0"/>
              <a:buNone/>
            </a:pPr>
            <a:r>
              <a:rPr lang="en-US" sz="2800">
                <a:latin typeface="Arial" charset="0"/>
              </a:rPr>
              <a:t>  y</a:t>
            </a:r>
            <a:r>
              <a:rPr lang="en-US" sz="2800" baseline="-25000">
                <a:latin typeface="Arial" charset="0"/>
              </a:rPr>
              <a:t>k</a:t>
            </a:r>
            <a:r>
              <a:rPr lang="en-US" sz="2800">
                <a:latin typeface="Arial" charset="0"/>
              </a:rPr>
              <a:t> = -q</a:t>
            </a:r>
            <a:r>
              <a:rPr lang="en-US" sz="2800" baseline="-25000">
                <a:latin typeface="Arial" charset="0"/>
              </a:rPr>
              <a:t>k-1</a:t>
            </a:r>
            <a:r>
              <a:rPr lang="en-US" sz="2800">
                <a:latin typeface="Arial" charset="0"/>
              </a:rPr>
              <a:t>y</a:t>
            </a:r>
            <a:r>
              <a:rPr lang="en-US" sz="2800" baseline="-25000">
                <a:latin typeface="Arial" charset="0"/>
              </a:rPr>
              <a:t>k-1</a:t>
            </a:r>
            <a:r>
              <a:rPr lang="en-US" sz="2800">
                <a:latin typeface="Arial" charset="0"/>
              </a:rPr>
              <a:t>+y</a:t>
            </a:r>
            <a:r>
              <a:rPr lang="en-US" sz="2800" baseline="-25000">
                <a:latin typeface="Arial" charset="0"/>
              </a:rPr>
              <a:t>k-2</a:t>
            </a:r>
            <a:endParaRPr lang="en-US" sz="2800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100000"/>
              <a:buFont typeface="Times" pitchFamily="18" charset="0"/>
              <a:buNone/>
            </a:pPr>
            <a:r>
              <a:rPr lang="en-US" sz="2800">
                <a:latin typeface="Arial" charset="0"/>
              </a:rPr>
              <a:t>   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100000"/>
              <a:buFont typeface="Times" pitchFamily="18" charset="0"/>
              <a:buNone/>
            </a:pPr>
            <a:r>
              <a:rPr lang="en-US" sz="2800">
                <a:latin typeface="Arial" charset="0"/>
              </a:rPr>
              <a:t>    </a:t>
            </a:r>
          </a:p>
        </p:txBody>
      </p:sp>
      <p:sp>
        <p:nvSpPr>
          <p:cNvPr id="35849" name="Text Box 7"/>
          <p:cNvSpPr txBox="1">
            <a:spLocks noChangeArrowheads="1"/>
          </p:cNvSpPr>
          <p:nvPr/>
        </p:nvSpPr>
        <p:spPr bwMode="auto">
          <a:xfrm>
            <a:off x="1600200" y="5135563"/>
            <a:ext cx="6172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We have ax</a:t>
            </a:r>
            <a:r>
              <a:rPr lang="en-US" sz="3200" baseline="-25000"/>
              <a:t>k</a:t>
            </a:r>
            <a:r>
              <a:rPr lang="en-US" sz="3200"/>
              <a:t> + by</a:t>
            </a:r>
            <a:r>
              <a:rPr lang="en-US" sz="3200" baseline="-25000"/>
              <a:t>k</a:t>
            </a:r>
            <a:r>
              <a:rPr lang="en-US" sz="3200"/>
              <a:t> = r</a:t>
            </a:r>
            <a:r>
              <a:rPr lang="en-US" sz="3200" baseline="-25000"/>
              <a:t>k-1</a:t>
            </a:r>
            <a:r>
              <a:rPr lang="en-US" sz="3200"/>
              <a:t> = gcd(a,b)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Extended Euclidian Algorithm</a:t>
            </a:r>
          </a:p>
        </p:txBody>
      </p:sp>
      <p:sp>
        <p:nvSpPr>
          <p:cNvPr id="368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5715000" cy="4114800"/>
          </a:xfrm>
        </p:spPr>
        <p:txBody>
          <a:bodyPr/>
          <a:lstStyle/>
          <a:p>
            <a:pPr>
              <a:buFont typeface="Times" pitchFamily="18" charset="0"/>
              <a:buNone/>
            </a:pPr>
            <a:r>
              <a:rPr lang="en-US" sz="2400" smtClean="0"/>
              <a:t>Extended_Euclidian (a,b)</a:t>
            </a:r>
          </a:p>
          <a:p>
            <a:pPr>
              <a:buFont typeface="Times" pitchFamily="18" charset="0"/>
              <a:buNone/>
            </a:pPr>
            <a:r>
              <a:rPr lang="en-US" sz="2400" smtClean="0"/>
              <a:t>	x=1;  y=0;  d=a;  r=0;  s=1;  t=b;</a:t>
            </a:r>
          </a:p>
          <a:p>
            <a:pPr>
              <a:buFont typeface="Times" pitchFamily="18" charset="0"/>
              <a:buNone/>
            </a:pPr>
            <a:r>
              <a:rPr lang="en-US" sz="2400" smtClean="0"/>
              <a:t>	while (t&gt;0) {</a:t>
            </a:r>
          </a:p>
          <a:p>
            <a:pPr>
              <a:buFont typeface="Times" pitchFamily="18" charset="0"/>
              <a:buNone/>
            </a:pPr>
            <a:r>
              <a:rPr lang="en-US" sz="2400" smtClean="0"/>
              <a:t>		                           q = </a:t>
            </a:r>
            <a:r>
              <a:rPr lang="en-US" sz="2400" smtClean="0">
                <a:sym typeface="Symbol" pitchFamily="18" charset="2"/>
              </a:rPr>
              <a:t></a:t>
            </a:r>
            <a:r>
              <a:rPr lang="en-US" sz="2400" smtClean="0"/>
              <a:t>d/t</a:t>
            </a:r>
            <a:r>
              <a:rPr lang="en-US" sz="2400" smtClean="0">
                <a:sym typeface="Symbol" pitchFamily="18" charset="2"/>
              </a:rPr>
              <a:t>;</a:t>
            </a:r>
          </a:p>
          <a:p>
            <a:pPr>
              <a:buFont typeface="Times" pitchFamily="18" charset="0"/>
              <a:buNone/>
            </a:pPr>
            <a:r>
              <a:rPr lang="en-US" sz="2400" smtClean="0">
                <a:sym typeface="Symbol" pitchFamily="18" charset="2"/>
              </a:rPr>
              <a:t>		u=x-qr;  v=y-qs;  w=d-qt;</a:t>
            </a:r>
          </a:p>
          <a:p>
            <a:pPr>
              <a:buFont typeface="Times" pitchFamily="18" charset="0"/>
              <a:buNone/>
            </a:pPr>
            <a:r>
              <a:rPr lang="en-US" sz="2400" smtClean="0">
                <a:sym typeface="Symbol" pitchFamily="18" charset="2"/>
              </a:rPr>
              <a:t>		x=r;       y=s;       d=t;</a:t>
            </a:r>
          </a:p>
          <a:p>
            <a:pPr>
              <a:buFont typeface="Times" pitchFamily="18" charset="0"/>
              <a:buNone/>
            </a:pPr>
            <a:r>
              <a:rPr lang="en-US" sz="2400" smtClean="0">
                <a:sym typeface="Symbol" pitchFamily="18" charset="2"/>
              </a:rPr>
              <a:t>		r=u;       s=v;       t=w;</a:t>
            </a:r>
          </a:p>
          <a:p>
            <a:pPr>
              <a:buFont typeface="Times" pitchFamily="18" charset="0"/>
              <a:buNone/>
            </a:pPr>
            <a:r>
              <a:rPr lang="en-US" sz="2400" smtClean="0">
                <a:sym typeface="Symbol" pitchFamily="18" charset="2"/>
              </a:rPr>
              <a:t>	}</a:t>
            </a:r>
          </a:p>
          <a:p>
            <a:pPr>
              <a:buFont typeface="Times" pitchFamily="18" charset="0"/>
              <a:buNone/>
            </a:pPr>
            <a:r>
              <a:rPr lang="en-US" sz="2400" smtClean="0">
                <a:sym typeface="Symbol" pitchFamily="18" charset="2"/>
              </a:rPr>
              <a:t>	return (d, x, y)</a:t>
            </a:r>
          </a:p>
          <a:p>
            <a:pPr>
              <a:buFont typeface="Times" pitchFamily="18" charset="0"/>
              <a:buNone/>
            </a:pPr>
            <a:r>
              <a:rPr lang="en-US" sz="2400" smtClean="0">
                <a:sym typeface="Symbol" pitchFamily="18" charset="2"/>
              </a:rPr>
              <a:t>end</a:t>
            </a:r>
          </a:p>
        </p:txBody>
      </p:sp>
      <p:sp>
        <p:nvSpPr>
          <p:cNvPr id="36871" name="Text Box 4"/>
          <p:cNvSpPr txBox="1">
            <a:spLocks noChangeArrowheads="1"/>
          </p:cNvSpPr>
          <p:nvPr/>
        </p:nvSpPr>
        <p:spPr bwMode="auto">
          <a:xfrm>
            <a:off x="6781800" y="22860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ax + by = d</a:t>
            </a:r>
          </a:p>
        </p:txBody>
      </p:sp>
      <p:sp>
        <p:nvSpPr>
          <p:cNvPr id="36872" name="Text Box 5"/>
          <p:cNvSpPr txBox="1">
            <a:spLocks noChangeArrowheads="1"/>
          </p:cNvSpPr>
          <p:nvPr/>
        </p:nvSpPr>
        <p:spPr bwMode="auto">
          <a:xfrm>
            <a:off x="6781800" y="27432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ar + bs = t</a:t>
            </a:r>
          </a:p>
        </p:txBody>
      </p:sp>
      <p:sp>
        <p:nvSpPr>
          <p:cNvPr id="36873" name="Text Box 6"/>
          <p:cNvSpPr txBox="1">
            <a:spLocks noChangeArrowheads="1"/>
          </p:cNvSpPr>
          <p:nvPr/>
        </p:nvSpPr>
        <p:spPr bwMode="auto">
          <a:xfrm>
            <a:off x="6553200" y="18288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Invariants: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Another Way</a:t>
            </a:r>
          </a:p>
        </p:txBody>
      </p:sp>
      <p:sp>
        <p:nvSpPr>
          <p:cNvPr id="37894" name="Text Box 3"/>
          <p:cNvSpPr txBox="1">
            <a:spLocks noChangeArrowheads="1"/>
          </p:cNvSpPr>
          <p:nvPr/>
        </p:nvSpPr>
        <p:spPr bwMode="auto">
          <a:xfrm>
            <a:off x="914400" y="1676400"/>
            <a:ext cx="297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/>
              <a:t>Find gcd(143, 111)</a:t>
            </a:r>
          </a:p>
        </p:txBody>
      </p:sp>
      <p:sp>
        <p:nvSpPr>
          <p:cNvPr id="37895" name="Text Box 4"/>
          <p:cNvSpPr txBox="1">
            <a:spLocks noChangeArrowheads="1"/>
          </p:cNvSpPr>
          <p:nvPr/>
        </p:nvSpPr>
        <p:spPr bwMode="auto">
          <a:xfrm>
            <a:off x="1066800" y="4648200"/>
            <a:ext cx="28241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gcd (143, 111) = 1</a:t>
            </a:r>
          </a:p>
        </p:txBody>
      </p:sp>
      <p:sp>
        <p:nvSpPr>
          <p:cNvPr id="37896" name="Text Box 5"/>
          <p:cNvSpPr txBox="1">
            <a:spLocks noChangeArrowheads="1"/>
          </p:cNvSpPr>
          <p:nvPr/>
        </p:nvSpPr>
        <p:spPr bwMode="auto">
          <a:xfrm>
            <a:off x="1066800" y="2286000"/>
            <a:ext cx="300196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/>
            <a:r>
              <a:rPr lang="en-US" sz="2800"/>
              <a:t>143 = 1 </a:t>
            </a:r>
            <a:r>
              <a:rPr lang="en-US" sz="2800">
                <a:solidFill>
                  <a:srgbClr val="000011"/>
                </a:solidFill>
                <a:latin typeface="Arial" charset="0"/>
                <a:sym typeface="Symbol" pitchFamily="18" charset="2"/>
              </a:rPr>
              <a:t></a:t>
            </a:r>
            <a:r>
              <a:rPr lang="en-US" sz="2800"/>
              <a:t>  111 + 32</a:t>
            </a:r>
          </a:p>
          <a:p>
            <a:pPr marL="457200" indent="-457200"/>
            <a:r>
              <a:rPr lang="en-US" sz="2800"/>
              <a:t>111 = 3 </a:t>
            </a:r>
            <a:r>
              <a:rPr lang="en-US" sz="2800">
                <a:solidFill>
                  <a:srgbClr val="000011"/>
                </a:solidFill>
                <a:latin typeface="Arial" charset="0"/>
                <a:sym typeface="Symbol" pitchFamily="18" charset="2"/>
              </a:rPr>
              <a:t></a:t>
            </a:r>
            <a:r>
              <a:rPr lang="en-US" sz="2800"/>
              <a:t>  32 + 15</a:t>
            </a:r>
          </a:p>
          <a:p>
            <a:pPr marL="457200" indent="-457200">
              <a:buFontTx/>
              <a:buAutoNum type="arabicPlain" startAt="32"/>
            </a:pPr>
            <a:r>
              <a:rPr lang="en-US" sz="2800"/>
              <a:t>= 2 </a:t>
            </a:r>
            <a:r>
              <a:rPr lang="en-US" sz="2800">
                <a:solidFill>
                  <a:srgbClr val="000011"/>
                </a:solidFill>
                <a:latin typeface="Arial" charset="0"/>
                <a:sym typeface="Symbol" pitchFamily="18" charset="2"/>
              </a:rPr>
              <a:t></a:t>
            </a:r>
            <a:r>
              <a:rPr lang="en-US" sz="2800"/>
              <a:t> 15 + 2</a:t>
            </a:r>
          </a:p>
          <a:p>
            <a:pPr marL="457200" indent="-457200"/>
            <a:r>
              <a:rPr lang="en-US" sz="2800"/>
              <a:t>15 = 7 </a:t>
            </a:r>
            <a:r>
              <a:rPr lang="en-US" sz="2800">
                <a:solidFill>
                  <a:srgbClr val="000011"/>
                </a:solidFill>
                <a:sym typeface="Symbol" pitchFamily="18" charset="2"/>
              </a:rPr>
              <a:t> 2</a:t>
            </a:r>
            <a:r>
              <a:rPr lang="en-US" sz="2800"/>
              <a:t> + 1</a:t>
            </a:r>
          </a:p>
        </p:txBody>
      </p:sp>
      <p:sp>
        <p:nvSpPr>
          <p:cNvPr id="37897" name="Text Box 6"/>
          <p:cNvSpPr txBox="1">
            <a:spLocks noChangeArrowheads="1"/>
          </p:cNvSpPr>
          <p:nvPr/>
        </p:nvSpPr>
        <p:spPr bwMode="auto">
          <a:xfrm>
            <a:off x="4800600" y="2057400"/>
            <a:ext cx="3756025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32 = 143 </a:t>
            </a:r>
            <a:r>
              <a:rPr lang="en-US" sz="2800">
                <a:sym typeface="Symbol" pitchFamily="18" charset="2"/>
              </a:rPr>
              <a:t></a:t>
            </a:r>
            <a:r>
              <a:rPr lang="en-US" sz="2800"/>
              <a:t> 1 </a:t>
            </a:r>
            <a:r>
              <a:rPr lang="en-US" sz="2800">
                <a:solidFill>
                  <a:srgbClr val="000011"/>
                </a:solidFill>
                <a:latin typeface="Arial" charset="0"/>
                <a:sym typeface="Symbol" pitchFamily="18" charset="2"/>
              </a:rPr>
              <a:t></a:t>
            </a:r>
            <a:r>
              <a:rPr lang="en-US" sz="2800"/>
              <a:t>  111 </a:t>
            </a:r>
          </a:p>
          <a:p>
            <a:r>
              <a:rPr lang="en-US" sz="2800"/>
              <a:t>15 = 111 </a:t>
            </a:r>
            <a:r>
              <a:rPr lang="en-US">
                <a:sym typeface="Symbol" pitchFamily="18" charset="2"/>
              </a:rPr>
              <a:t></a:t>
            </a:r>
            <a:r>
              <a:rPr lang="en-US" sz="2800"/>
              <a:t> 3 </a:t>
            </a:r>
            <a:r>
              <a:rPr lang="en-US" sz="2800">
                <a:solidFill>
                  <a:srgbClr val="000011"/>
                </a:solidFill>
                <a:latin typeface="Arial" charset="0"/>
                <a:sym typeface="Symbol" pitchFamily="18" charset="2"/>
              </a:rPr>
              <a:t></a:t>
            </a:r>
            <a:r>
              <a:rPr lang="en-US" sz="2800"/>
              <a:t>  32</a:t>
            </a:r>
          </a:p>
          <a:p>
            <a:r>
              <a:rPr lang="en-US" sz="2800"/>
              <a:t>     = 4</a:t>
            </a:r>
            <a:r>
              <a:rPr lang="en-US" sz="2800">
                <a:solidFill>
                  <a:srgbClr val="000011"/>
                </a:solidFill>
                <a:sym typeface="Symbol" pitchFamily="18" charset="2"/>
              </a:rPr>
              <a:t></a:t>
            </a:r>
            <a:r>
              <a:rPr lang="en-US" sz="2800"/>
              <a:t>111 </a:t>
            </a:r>
            <a:r>
              <a:rPr lang="en-US" sz="2800">
                <a:sym typeface="Symbol" pitchFamily="18" charset="2"/>
              </a:rPr>
              <a:t> 3 </a:t>
            </a:r>
            <a:r>
              <a:rPr lang="en-US" sz="2800">
                <a:solidFill>
                  <a:srgbClr val="000011"/>
                </a:solidFill>
                <a:sym typeface="Symbol" pitchFamily="18" charset="2"/>
              </a:rPr>
              <a:t>143</a:t>
            </a:r>
          </a:p>
          <a:p>
            <a:r>
              <a:rPr lang="en-US" sz="2800">
                <a:solidFill>
                  <a:srgbClr val="000011"/>
                </a:solidFill>
                <a:sym typeface="Symbol" pitchFamily="18" charset="2"/>
              </a:rPr>
              <a:t>  2 = 32 </a:t>
            </a:r>
            <a:r>
              <a:rPr lang="en-US" sz="2800">
                <a:sym typeface="Symbol" pitchFamily="18" charset="2"/>
              </a:rPr>
              <a:t> </a:t>
            </a:r>
            <a:r>
              <a:rPr lang="en-US" sz="2800"/>
              <a:t>2 </a:t>
            </a:r>
            <a:r>
              <a:rPr lang="en-US" sz="2800">
                <a:solidFill>
                  <a:srgbClr val="000011"/>
                </a:solidFill>
                <a:sym typeface="Symbol" pitchFamily="18" charset="2"/>
              </a:rPr>
              <a:t></a:t>
            </a:r>
            <a:r>
              <a:rPr lang="en-US" sz="2800"/>
              <a:t> 15</a:t>
            </a:r>
          </a:p>
          <a:p>
            <a:r>
              <a:rPr lang="en-US" sz="2800"/>
              <a:t>     = 7 </a:t>
            </a:r>
            <a:r>
              <a:rPr lang="en-US" sz="2800">
                <a:solidFill>
                  <a:srgbClr val="000011"/>
                </a:solidFill>
                <a:sym typeface="Symbol" pitchFamily="18" charset="2"/>
              </a:rPr>
              <a:t>143 </a:t>
            </a:r>
            <a:r>
              <a:rPr lang="en-US" sz="2800">
                <a:sym typeface="Symbol" pitchFamily="18" charset="2"/>
              </a:rPr>
              <a:t> 9 </a:t>
            </a:r>
            <a:r>
              <a:rPr lang="en-US" sz="2800">
                <a:solidFill>
                  <a:srgbClr val="000011"/>
                </a:solidFill>
                <a:sym typeface="Symbol" pitchFamily="18" charset="2"/>
              </a:rPr>
              <a:t></a:t>
            </a:r>
            <a:r>
              <a:rPr lang="en-US" sz="2800"/>
              <a:t> 111</a:t>
            </a:r>
          </a:p>
          <a:p>
            <a:r>
              <a:rPr lang="en-US" sz="2800"/>
              <a:t>  1 = 15 - 7 </a:t>
            </a:r>
            <a:r>
              <a:rPr lang="en-US" sz="2800">
                <a:solidFill>
                  <a:srgbClr val="000011"/>
                </a:solidFill>
                <a:sym typeface="Symbol" pitchFamily="18" charset="2"/>
              </a:rPr>
              <a:t> 2</a:t>
            </a:r>
            <a:r>
              <a:rPr lang="en-US" sz="2800"/>
              <a:t> </a:t>
            </a:r>
          </a:p>
          <a:p>
            <a:r>
              <a:rPr lang="en-US" sz="2800"/>
              <a:t>     = 67 </a:t>
            </a:r>
            <a:r>
              <a:rPr lang="en-US" sz="2800">
                <a:solidFill>
                  <a:srgbClr val="000011"/>
                </a:solidFill>
                <a:sym typeface="Symbol" pitchFamily="18" charset="2"/>
              </a:rPr>
              <a:t></a:t>
            </a:r>
            <a:r>
              <a:rPr lang="en-US" sz="2800"/>
              <a:t> 111 – 52 </a:t>
            </a:r>
            <a:r>
              <a:rPr lang="en-US">
                <a:solidFill>
                  <a:srgbClr val="000011"/>
                </a:solidFill>
                <a:sym typeface="Symbol" pitchFamily="18" charset="2"/>
              </a:rPr>
              <a:t></a:t>
            </a:r>
            <a:r>
              <a:rPr lang="en-US"/>
              <a:t> </a:t>
            </a:r>
            <a:r>
              <a:rPr lang="en-US" sz="2800"/>
              <a:t>143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Linear Equation Modulo n</a:t>
            </a:r>
          </a:p>
        </p:txBody>
      </p:sp>
      <p:sp>
        <p:nvSpPr>
          <p:cNvPr id="38918" name="Rectangle 3"/>
          <p:cNvSpPr>
            <a:spLocks noChangeArrowheads="1"/>
          </p:cNvSpPr>
          <p:nvPr>
            <p:ph type="body" idx="1"/>
          </p:nvPr>
        </p:nvSpPr>
        <p:spPr>
          <a:xfrm>
            <a:off x="609600" y="1371600"/>
            <a:ext cx="7924800" cy="4572000"/>
          </a:xfrm>
          <a:noFill/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mtClean="0"/>
              <a:t>I</a:t>
            </a:r>
            <a:r>
              <a:rPr lang="en-US" smtClean="0">
                <a:solidFill>
                  <a:srgbClr val="000011"/>
                </a:solidFill>
              </a:rPr>
              <a:t>f gcd(a, n) = 1, the equation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mtClean="0">
              <a:solidFill>
                <a:srgbClr val="000011"/>
              </a:solidFill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mtClean="0">
              <a:solidFill>
                <a:srgbClr val="000011"/>
              </a:solidFill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mtClean="0">
                <a:solidFill>
                  <a:srgbClr val="000011"/>
                </a:solidFill>
              </a:rPr>
              <a:t>    has a unique solution, 0&lt; x &lt; n.  This solution is often represented as a</a:t>
            </a:r>
            <a:r>
              <a:rPr lang="en-US" baseline="30000" smtClean="0">
                <a:solidFill>
                  <a:srgbClr val="000011"/>
                </a:solidFill>
              </a:rPr>
              <a:t>-1</a:t>
            </a:r>
            <a:r>
              <a:rPr lang="en-US" smtClean="0">
                <a:solidFill>
                  <a:srgbClr val="000011"/>
                </a:solidFill>
              </a:rPr>
              <a:t> mod n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mtClean="0">
              <a:solidFill>
                <a:srgbClr val="000011"/>
              </a:solidFill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i="1" smtClean="0">
                <a:solidFill>
                  <a:srgbClr val="000011"/>
                </a:solidFill>
              </a:rPr>
              <a:t>Proof:</a:t>
            </a:r>
            <a:r>
              <a:rPr lang="en-US" smtClean="0">
                <a:solidFill>
                  <a:srgbClr val="000011"/>
                </a:solidFill>
              </a:rPr>
              <a:t> if  ax</a:t>
            </a:r>
            <a:r>
              <a:rPr lang="en-US" baseline="-25000" smtClean="0">
                <a:solidFill>
                  <a:srgbClr val="000011"/>
                </a:solidFill>
              </a:rPr>
              <a:t>1</a:t>
            </a:r>
            <a:r>
              <a:rPr lang="en-US" smtClean="0">
                <a:solidFill>
                  <a:srgbClr val="000011"/>
                </a:solidFill>
              </a:rPr>
              <a:t> </a:t>
            </a:r>
            <a:r>
              <a:rPr lang="en-US" smtClean="0">
                <a:solidFill>
                  <a:srgbClr val="000011"/>
                </a:solidFill>
                <a:sym typeface="Symbol" pitchFamily="18" charset="2"/>
              </a:rPr>
              <a:t> 1 (mod n) and ax</a:t>
            </a:r>
            <a:r>
              <a:rPr lang="en-US" baseline="-25000" smtClean="0">
                <a:solidFill>
                  <a:srgbClr val="000011"/>
                </a:solidFill>
                <a:sym typeface="Symbol" pitchFamily="18" charset="2"/>
              </a:rPr>
              <a:t>2</a:t>
            </a:r>
            <a:r>
              <a:rPr lang="en-US" smtClean="0">
                <a:solidFill>
                  <a:srgbClr val="000011"/>
                </a:solidFill>
                <a:sym typeface="Symbol" pitchFamily="18" charset="2"/>
              </a:rPr>
              <a:t>  1 (mod n),   then    a(x</a:t>
            </a:r>
            <a:r>
              <a:rPr lang="en-US" baseline="-25000" smtClean="0">
                <a:solidFill>
                  <a:srgbClr val="000011"/>
                </a:solidFill>
                <a:sym typeface="Symbol" pitchFamily="18" charset="2"/>
              </a:rPr>
              <a:t>1</a:t>
            </a:r>
            <a:r>
              <a:rPr lang="en-US" smtClean="0">
                <a:solidFill>
                  <a:srgbClr val="000011"/>
                </a:solidFill>
                <a:sym typeface="Symbol" pitchFamily="18" charset="2"/>
              </a:rPr>
              <a:t>-x</a:t>
            </a:r>
            <a:r>
              <a:rPr lang="en-US" baseline="-25000" smtClean="0">
                <a:solidFill>
                  <a:srgbClr val="000011"/>
                </a:solidFill>
                <a:sym typeface="Symbol" pitchFamily="18" charset="2"/>
              </a:rPr>
              <a:t>2</a:t>
            </a:r>
            <a:r>
              <a:rPr lang="en-US" smtClean="0">
                <a:solidFill>
                  <a:srgbClr val="000011"/>
                </a:solidFill>
                <a:sym typeface="Symbol" pitchFamily="18" charset="2"/>
              </a:rPr>
              <a:t>)  0 (mod n),  then n | a(x</a:t>
            </a:r>
            <a:r>
              <a:rPr lang="en-US" baseline="-25000" smtClean="0">
                <a:solidFill>
                  <a:srgbClr val="000011"/>
                </a:solidFill>
                <a:sym typeface="Symbol" pitchFamily="18" charset="2"/>
              </a:rPr>
              <a:t>1</a:t>
            </a:r>
            <a:r>
              <a:rPr lang="en-US" smtClean="0">
                <a:solidFill>
                  <a:srgbClr val="000011"/>
                </a:solidFill>
                <a:sym typeface="Symbol" pitchFamily="18" charset="2"/>
              </a:rPr>
              <a:t>-x</a:t>
            </a:r>
            <a:r>
              <a:rPr lang="en-US" baseline="-25000" smtClean="0">
                <a:solidFill>
                  <a:srgbClr val="000011"/>
                </a:solidFill>
                <a:sym typeface="Symbol" pitchFamily="18" charset="2"/>
              </a:rPr>
              <a:t>2</a:t>
            </a:r>
            <a:r>
              <a:rPr lang="en-US" smtClean="0">
                <a:solidFill>
                  <a:srgbClr val="000011"/>
                </a:solidFill>
                <a:sym typeface="Symbol" pitchFamily="18" charset="2"/>
              </a:rPr>
              <a:t>), 	    then n | (x</a:t>
            </a:r>
            <a:r>
              <a:rPr lang="en-US" baseline="-25000" smtClean="0">
                <a:solidFill>
                  <a:srgbClr val="000011"/>
                </a:solidFill>
                <a:sym typeface="Symbol" pitchFamily="18" charset="2"/>
              </a:rPr>
              <a:t>1</a:t>
            </a:r>
            <a:r>
              <a:rPr lang="en-US" smtClean="0">
                <a:solidFill>
                  <a:srgbClr val="000011"/>
                </a:solidFill>
                <a:sym typeface="Symbol" pitchFamily="18" charset="2"/>
              </a:rPr>
              <a:t>-x</a:t>
            </a:r>
            <a:r>
              <a:rPr lang="en-US" baseline="-25000" smtClean="0">
                <a:solidFill>
                  <a:srgbClr val="000011"/>
                </a:solidFill>
                <a:sym typeface="Symbol" pitchFamily="18" charset="2"/>
              </a:rPr>
              <a:t>2</a:t>
            </a:r>
            <a:r>
              <a:rPr lang="en-US" smtClean="0">
                <a:solidFill>
                  <a:srgbClr val="000011"/>
                </a:solidFill>
                <a:sym typeface="Symbol" pitchFamily="18" charset="2"/>
              </a:rPr>
              <a:t>),  then x</a:t>
            </a:r>
            <a:r>
              <a:rPr lang="en-US" baseline="-25000" smtClean="0">
                <a:solidFill>
                  <a:srgbClr val="000011"/>
                </a:solidFill>
                <a:sym typeface="Symbol" pitchFamily="18" charset="2"/>
              </a:rPr>
              <a:t>1</a:t>
            </a:r>
            <a:r>
              <a:rPr lang="en-US" smtClean="0">
                <a:solidFill>
                  <a:srgbClr val="000011"/>
                </a:solidFill>
                <a:sym typeface="Symbol" pitchFamily="18" charset="2"/>
              </a:rPr>
              <a:t>-x</a:t>
            </a:r>
            <a:r>
              <a:rPr lang="en-US" baseline="-25000" smtClean="0">
                <a:solidFill>
                  <a:srgbClr val="000011"/>
                </a:solidFill>
                <a:sym typeface="Symbol" pitchFamily="18" charset="2"/>
              </a:rPr>
              <a:t>2</a:t>
            </a:r>
            <a:r>
              <a:rPr lang="en-US" smtClean="0">
                <a:solidFill>
                  <a:srgbClr val="000011"/>
                </a:solidFill>
                <a:sym typeface="Symbol" pitchFamily="18" charset="2"/>
              </a:rPr>
              <a:t>=0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mtClean="0">
              <a:solidFill>
                <a:srgbClr val="000011"/>
              </a:solidFill>
              <a:sym typeface="Symbol" pitchFamily="18" charset="2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mtClean="0">
                <a:solidFill>
                  <a:schemeClr val="accent2"/>
                </a:solidFill>
                <a:sym typeface="Symbol" pitchFamily="18" charset="2"/>
              </a:rPr>
              <a:t>How to compute </a:t>
            </a:r>
            <a:r>
              <a:rPr lang="en-US" smtClean="0">
                <a:solidFill>
                  <a:schemeClr val="accent2"/>
                </a:solidFill>
              </a:rPr>
              <a:t>a</a:t>
            </a:r>
            <a:r>
              <a:rPr lang="en-US" baseline="30000" smtClean="0">
                <a:solidFill>
                  <a:schemeClr val="accent2"/>
                </a:solidFill>
              </a:rPr>
              <a:t>-1</a:t>
            </a:r>
            <a:r>
              <a:rPr lang="en-US" smtClean="0">
                <a:solidFill>
                  <a:schemeClr val="accent2"/>
                </a:solidFill>
              </a:rPr>
              <a:t> mod n?</a:t>
            </a:r>
          </a:p>
        </p:txBody>
      </p:sp>
      <p:graphicFrame>
        <p:nvGraphicFramePr>
          <p:cNvPr id="38919" name="Object 4"/>
          <p:cNvGraphicFramePr>
            <a:graphicFrameLocks noChangeAspect="1"/>
          </p:cNvGraphicFramePr>
          <p:nvPr/>
        </p:nvGraphicFramePr>
        <p:xfrm>
          <a:off x="3276600" y="1905000"/>
          <a:ext cx="2509838" cy="428625"/>
        </p:xfrm>
        <a:graphic>
          <a:graphicData uri="http://schemas.openxmlformats.org/presentationml/2006/ole">
            <p:oleObj spid="_x0000_s38919" name="Equation" r:id="rId3" imgW="825500" imgH="1397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Examples</a:t>
            </a:r>
          </a:p>
        </p:txBody>
      </p:sp>
      <p:sp>
        <p:nvSpPr>
          <p:cNvPr id="399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305800" cy="4419600"/>
          </a:xfrm>
        </p:spPr>
        <p:txBody>
          <a:bodyPr/>
          <a:lstStyle/>
          <a:p>
            <a:pPr>
              <a:lnSpc>
                <a:spcPct val="80000"/>
              </a:lnSpc>
              <a:buFont typeface="Times" pitchFamily="18" charset="0"/>
              <a:buNone/>
            </a:pPr>
            <a:r>
              <a:rPr lang="en-US" sz="2400" smtClean="0"/>
              <a:t>Example 1: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Observe that 			3</a:t>
            </a:r>
            <a:r>
              <a:rPr lang="en-US" sz="2400" smtClean="0">
                <a:solidFill>
                  <a:srgbClr val="000011"/>
                </a:solidFill>
                <a:cs typeface="Arial" charset="0"/>
                <a:sym typeface="Symbol" pitchFamily="18" charset="2"/>
              </a:rPr>
              <a:t>·5 </a:t>
            </a:r>
            <a:r>
              <a:rPr lang="en-US" sz="2400" smtClean="0">
                <a:solidFill>
                  <a:srgbClr val="000011"/>
                </a:solidFill>
                <a:sym typeface="Symbol" pitchFamily="18" charset="2"/>
              </a:rPr>
              <a:t> 1 (mod 7).  </a:t>
            </a:r>
          </a:p>
          <a:p>
            <a:pPr>
              <a:lnSpc>
                <a:spcPct val="80000"/>
              </a:lnSpc>
            </a:pPr>
            <a:r>
              <a:rPr lang="en-US" sz="2400" smtClean="0">
                <a:solidFill>
                  <a:srgbClr val="000011"/>
                </a:solidFill>
                <a:sym typeface="Symbol" pitchFamily="18" charset="2"/>
              </a:rPr>
              <a:t>Let us try to solve </a:t>
            </a:r>
            <a:r>
              <a:rPr lang="en-US" sz="2400" smtClean="0">
                <a:solidFill>
                  <a:srgbClr val="000011"/>
                </a:solidFill>
                <a:cs typeface="Arial" charset="0"/>
                <a:sym typeface="Symbol" pitchFamily="18" charset="2"/>
              </a:rPr>
              <a:t> 		3·x+4 </a:t>
            </a:r>
            <a:r>
              <a:rPr lang="en-US" sz="2400" smtClean="0">
                <a:solidFill>
                  <a:srgbClr val="000011"/>
                </a:solidFill>
                <a:sym typeface="Symbol" pitchFamily="18" charset="2"/>
              </a:rPr>
              <a:t> 3 (mod 7).  </a:t>
            </a:r>
          </a:p>
          <a:p>
            <a:pPr>
              <a:lnSpc>
                <a:spcPct val="80000"/>
              </a:lnSpc>
            </a:pPr>
            <a:r>
              <a:rPr lang="en-US" sz="2400" smtClean="0">
                <a:solidFill>
                  <a:srgbClr val="000011"/>
                </a:solidFill>
                <a:sym typeface="Symbol" pitchFamily="18" charset="2"/>
              </a:rPr>
              <a:t>Subtracts 4 from both side,  	3</a:t>
            </a:r>
            <a:r>
              <a:rPr lang="en-US" sz="2400" smtClean="0">
                <a:solidFill>
                  <a:srgbClr val="000011"/>
                </a:solidFill>
                <a:cs typeface="Arial" charset="0"/>
                <a:sym typeface="Symbol" pitchFamily="18" charset="2"/>
              </a:rPr>
              <a:t>·</a:t>
            </a:r>
            <a:r>
              <a:rPr lang="en-US" sz="2400" smtClean="0">
                <a:solidFill>
                  <a:srgbClr val="000011"/>
                </a:solidFill>
                <a:sym typeface="Symbol" pitchFamily="18" charset="2"/>
              </a:rPr>
              <a:t>x  -1 (mod 7). </a:t>
            </a:r>
          </a:p>
          <a:p>
            <a:pPr>
              <a:lnSpc>
                <a:spcPct val="80000"/>
              </a:lnSpc>
            </a:pPr>
            <a:r>
              <a:rPr lang="en-US" sz="2400" smtClean="0">
                <a:solidFill>
                  <a:srgbClr val="000011"/>
                </a:solidFill>
                <a:sym typeface="Symbol" pitchFamily="18" charset="2"/>
              </a:rPr>
              <a:t>We know that  			-1  6 (mod 7). </a:t>
            </a:r>
          </a:p>
          <a:p>
            <a:pPr>
              <a:lnSpc>
                <a:spcPct val="80000"/>
              </a:lnSpc>
            </a:pPr>
            <a:r>
              <a:rPr lang="en-US" sz="2400" smtClean="0">
                <a:solidFill>
                  <a:srgbClr val="000011"/>
                </a:solidFill>
                <a:sym typeface="Symbol" pitchFamily="18" charset="2"/>
              </a:rPr>
              <a:t>Thus        			   	3</a:t>
            </a:r>
            <a:r>
              <a:rPr lang="en-US" sz="2400" smtClean="0">
                <a:solidFill>
                  <a:srgbClr val="000011"/>
                </a:solidFill>
                <a:cs typeface="Arial" charset="0"/>
                <a:sym typeface="Symbol" pitchFamily="18" charset="2"/>
              </a:rPr>
              <a:t>·</a:t>
            </a:r>
            <a:r>
              <a:rPr lang="en-US" sz="2400" smtClean="0">
                <a:solidFill>
                  <a:srgbClr val="000011"/>
                </a:solidFill>
                <a:sym typeface="Symbol" pitchFamily="18" charset="2"/>
              </a:rPr>
              <a:t>x  6 (mod 7). </a:t>
            </a:r>
          </a:p>
          <a:p>
            <a:pPr>
              <a:lnSpc>
                <a:spcPct val="80000"/>
              </a:lnSpc>
            </a:pPr>
            <a:r>
              <a:rPr lang="en-US" sz="2400" smtClean="0">
                <a:solidFill>
                  <a:srgbClr val="000011"/>
                </a:solidFill>
                <a:sym typeface="Symbol" pitchFamily="18" charset="2"/>
              </a:rPr>
              <a:t>Multiply both side by 5,         	3</a:t>
            </a:r>
            <a:r>
              <a:rPr lang="en-US" sz="2400" smtClean="0">
                <a:solidFill>
                  <a:srgbClr val="000011"/>
                </a:solidFill>
                <a:cs typeface="Arial" charset="0"/>
                <a:sym typeface="Symbol" pitchFamily="18" charset="2"/>
              </a:rPr>
              <a:t>·</a:t>
            </a:r>
            <a:r>
              <a:rPr lang="en-US" sz="2400" smtClean="0">
                <a:solidFill>
                  <a:srgbClr val="000011"/>
                </a:solidFill>
                <a:sym typeface="Symbol" pitchFamily="18" charset="2"/>
              </a:rPr>
              <a:t>5</a:t>
            </a:r>
            <a:r>
              <a:rPr lang="en-US" sz="2400" smtClean="0">
                <a:solidFill>
                  <a:srgbClr val="000011"/>
                </a:solidFill>
                <a:cs typeface="Arial" charset="0"/>
                <a:sym typeface="Symbol" pitchFamily="18" charset="2"/>
              </a:rPr>
              <a:t>·</a:t>
            </a:r>
            <a:r>
              <a:rPr lang="en-US" sz="2400" smtClean="0">
                <a:solidFill>
                  <a:srgbClr val="000011"/>
                </a:solidFill>
                <a:sym typeface="Symbol" pitchFamily="18" charset="2"/>
              </a:rPr>
              <a:t>x  5</a:t>
            </a:r>
            <a:r>
              <a:rPr lang="en-US" sz="2400" smtClean="0">
                <a:solidFill>
                  <a:srgbClr val="000011"/>
                </a:solidFill>
                <a:cs typeface="Arial" charset="0"/>
                <a:sym typeface="Symbol" pitchFamily="18" charset="2"/>
              </a:rPr>
              <a:t>·</a:t>
            </a:r>
            <a:r>
              <a:rPr lang="en-US" sz="2400" smtClean="0">
                <a:solidFill>
                  <a:srgbClr val="000011"/>
                </a:solidFill>
                <a:sym typeface="Symbol" pitchFamily="18" charset="2"/>
              </a:rPr>
              <a:t>6 (mod 7). </a:t>
            </a:r>
          </a:p>
          <a:p>
            <a:pPr>
              <a:lnSpc>
                <a:spcPct val="80000"/>
              </a:lnSpc>
            </a:pPr>
            <a:r>
              <a:rPr lang="en-US" sz="2400" smtClean="0">
                <a:solidFill>
                  <a:srgbClr val="000011"/>
                </a:solidFill>
                <a:sym typeface="Symbol" pitchFamily="18" charset="2"/>
              </a:rPr>
              <a:t>Thus,  x  1</a:t>
            </a:r>
            <a:r>
              <a:rPr lang="en-US" sz="2400" smtClean="0">
                <a:solidFill>
                  <a:srgbClr val="000011"/>
                </a:solidFill>
                <a:cs typeface="Arial" charset="0"/>
                <a:sym typeface="Symbol" pitchFamily="18" charset="2"/>
              </a:rPr>
              <a:t>·</a:t>
            </a:r>
            <a:r>
              <a:rPr lang="en-US" sz="2400" smtClean="0">
                <a:solidFill>
                  <a:srgbClr val="000011"/>
                </a:solidFill>
                <a:sym typeface="Symbol" pitchFamily="18" charset="2"/>
              </a:rPr>
              <a:t>x  </a:t>
            </a:r>
            <a:r>
              <a:rPr lang="en-US" sz="2400" smtClean="0"/>
              <a:t>3</a:t>
            </a:r>
            <a:r>
              <a:rPr lang="en-US" sz="2400" smtClean="0">
                <a:solidFill>
                  <a:srgbClr val="000011"/>
                </a:solidFill>
                <a:cs typeface="Arial" charset="0"/>
                <a:sym typeface="Symbol" pitchFamily="18" charset="2"/>
              </a:rPr>
              <a:t>·5·</a:t>
            </a:r>
            <a:r>
              <a:rPr lang="en-US" sz="2400" smtClean="0">
                <a:solidFill>
                  <a:srgbClr val="000011"/>
                </a:solidFill>
                <a:sym typeface="Symbol" pitchFamily="18" charset="2"/>
              </a:rPr>
              <a:t>x  5</a:t>
            </a:r>
            <a:r>
              <a:rPr lang="en-US" sz="2400" smtClean="0">
                <a:solidFill>
                  <a:srgbClr val="000011"/>
                </a:solidFill>
                <a:cs typeface="Arial" charset="0"/>
                <a:sym typeface="Symbol" pitchFamily="18" charset="2"/>
              </a:rPr>
              <a:t>·6 </a:t>
            </a:r>
            <a:r>
              <a:rPr lang="en-US" sz="2400" smtClean="0">
                <a:solidFill>
                  <a:srgbClr val="000011"/>
                </a:solidFill>
                <a:sym typeface="Symbol" pitchFamily="18" charset="2"/>
              </a:rPr>
              <a:t> 30  2 </a:t>
            </a:r>
            <a:r>
              <a:rPr lang="en-US" sz="2400" smtClean="0">
                <a:solidFill>
                  <a:srgbClr val="000011"/>
                </a:solidFill>
                <a:cs typeface="Arial" charset="0"/>
                <a:sym typeface="Symbol" pitchFamily="18" charset="2"/>
              </a:rPr>
              <a:t>(mod 7).</a:t>
            </a:r>
          </a:p>
          <a:p>
            <a:pPr>
              <a:lnSpc>
                <a:spcPct val="80000"/>
              </a:lnSpc>
            </a:pPr>
            <a:r>
              <a:rPr lang="en-US" sz="2400" smtClean="0">
                <a:solidFill>
                  <a:srgbClr val="000011"/>
                </a:solidFill>
                <a:cs typeface="Arial" charset="0"/>
                <a:sym typeface="Symbol" pitchFamily="18" charset="2"/>
              </a:rPr>
              <a:t>Thus, any x that satisfies 3·x+4 </a:t>
            </a:r>
            <a:r>
              <a:rPr lang="en-US" sz="2400" smtClean="0">
                <a:solidFill>
                  <a:srgbClr val="000011"/>
                </a:solidFill>
                <a:sym typeface="Symbol" pitchFamily="18" charset="2"/>
              </a:rPr>
              <a:t> 3 (mod 7) must satisfy x  2 (mod 7) and vice versa.</a:t>
            </a:r>
          </a:p>
          <a:p>
            <a:pPr>
              <a:lnSpc>
                <a:spcPct val="80000"/>
              </a:lnSpc>
              <a:buFont typeface="Times" pitchFamily="18" charset="0"/>
              <a:buNone/>
            </a:pPr>
            <a:r>
              <a:rPr lang="en-US" sz="2400" smtClean="0">
                <a:solidFill>
                  <a:srgbClr val="000011"/>
                </a:solidFill>
                <a:cs typeface="Arial" charset="0"/>
                <a:sym typeface="Symbol" pitchFamily="18" charset="2"/>
              </a:rPr>
              <a:t>Question:  To solve that 2x </a:t>
            </a:r>
            <a:r>
              <a:rPr lang="en-US" sz="2400" smtClean="0">
                <a:solidFill>
                  <a:srgbClr val="000011"/>
                </a:solidFill>
                <a:sym typeface="Symbol" pitchFamily="18" charset="2"/>
              </a:rPr>
              <a:t> 2 (mod 4).  			Is the solution x1 (mod 4)?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Linear Equation Modulo (cont.)</a:t>
            </a:r>
          </a:p>
        </p:txBody>
      </p:sp>
      <p:sp>
        <p:nvSpPr>
          <p:cNvPr id="40966" name="Rectangle 3"/>
          <p:cNvSpPr>
            <a:spLocks noChangeArrowheads="1"/>
          </p:cNvSpPr>
          <p:nvPr>
            <p:ph type="body" sz="half" idx="1"/>
          </p:nvPr>
        </p:nvSpPr>
        <p:spPr>
          <a:xfrm>
            <a:off x="457200" y="1524000"/>
            <a:ext cx="8077200" cy="4114800"/>
          </a:xfrm>
          <a:noFill/>
        </p:spPr>
        <p:txBody>
          <a:bodyPr/>
          <a:lstStyle/>
          <a:p>
            <a:pPr marL="533400" indent="-53340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mtClean="0">
                <a:solidFill>
                  <a:srgbClr val="000011"/>
                </a:solidFill>
              </a:rPr>
              <a:t>To solve the equation </a:t>
            </a:r>
          </a:p>
          <a:p>
            <a:pPr marL="533400" indent="-53340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mtClean="0">
              <a:solidFill>
                <a:srgbClr val="000011"/>
              </a:solidFill>
            </a:endParaRPr>
          </a:p>
          <a:p>
            <a:pPr marL="533400" indent="-53340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mtClean="0">
                <a:solidFill>
                  <a:srgbClr val="000011"/>
                </a:solidFill>
              </a:rPr>
              <a:t>    </a:t>
            </a:r>
          </a:p>
          <a:p>
            <a:pPr marL="533400" indent="-53340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mtClean="0">
                <a:solidFill>
                  <a:srgbClr val="000011"/>
                </a:solidFill>
              </a:rPr>
              <a:t>When gcd(a,n)=1, compute x = a</a:t>
            </a:r>
            <a:r>
              <a:rPr lang="en-US" baseline="30000" smtClean="0">
                <a:solidFill>
                  <a:srgbClr val="000011"/>
                </a:solidFill>
              </a:rPr>
              <a:t>-1</a:t>
            </a:r>
            <a:r>
              <a:rPr lang="en-US" smtClean="0">
                <a:solidFill>
                  <a:srgbClr val="000011"/>
                </a:solidFill>
              </a:rPr>
              <a:t> b mod n.</a:t>
            </a:r>
          </a:p>
          <a:p>
            <a:pPr marL="533400" indent="-53340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mtClean="0">
                <a:solidFill>
                  <a:srgbClr val="000011"/>
                </a:solidFill>
              </a:rPr>
              <a:t>When gcd(a,n) = d &gt;1, do the following</a:t>
            </a:r>
          </a:p>
          <a:p>
            <a:pPr marL="914400" lvl="1" indent="-457200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n-US" smtClean="0">
                <a:solidFill>
                  <a:srgbClr val="000011"/>
                </a:solidFill>
              </a:rPr>
              <a:t>If d does not divide b, there is no solution.</a:t>
            </a:r>
          </a:p>
          <a:p>
            <a:pPr marL="914400" lvl="1" indent="-457200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n-US" smtClean="0">
                <a:solidFill>
                  <a:srgbClr val="000011"/>
                </a:solidFill>
              </a:rPr>
              <a:t>Assume d|b.  Solve the new congruence, get x</a:t>
            </a:r>
            <a:r>
              <a:rPr lang="en-US" baseline="-25000" smtClean="0">
                <a:solidFill>
                  <a:srgbClr val="000011"/>
                </a:solidFill>
              </a:rPr>
              <a:t>0</a:t>
            </a:r>
          </a:p>
          <a:p>
            <a:pPr marL="914400" lvl="1" indent="-457200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endParaRPr lang="en-US" smtClean="0">
              <a:solidFill>
                <a:srgbClr val="000011"/>
              </a:solidFill>
            </a:endParaRPr>
          </a:p>
          <a:p>
            <a:pPr marL="914400" lvl="1" indent="-457200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endParaRPr lang="en-US" smtClean="0">
              <a:solidFill>
                <a:srgbClr val="000011"/>
              </a:solidFill>
            </a:endParaRPr>
          </a:p>
          <a:p>
            <a:pPr marL="914400" lvl="1" indent="-457200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en-US" smtClean="0">
                <a:solidFill>
                  <a:srgbClr val="000011"/>
                </a:solidFill>
              </a:rPr>
              <a:t>The solutions of the original congruence are	    x</a:t>
            </a:r>
            <a:r>
              <a:rPr lang="en-US" baseline="-25000" smtClean="0">
                <a:solidFill>
                  <a:srgbClr val="000011"/>
                </a:solidFill>
              </a:rPr>
              <a:t>0</a:t>
            </a:r>
            <a:r>
              <a:rPr lang="en-US" smtClean="0">
                <a:solidFill>
                  <a:srgbClr val="000011"/>
                </a:solidFill>
              </a:rPr>
              <a:t>, x</a:t>
            </a:r>
            <a:r>
              <a:rPr lang="en-US" baseline="-25000" smtClean="0">
                <a:solidFill>
                  <a:srgbClr val="000011"/>
                </a:solidFill>
              </a:rPr>
              <a:t>0</a:t>
            </a:r>
            <a:r>
              <a:rPr lang="en-US" smtClean="0">
                <a:solidFill>
                  <a:srgbClr val="000011"/>
                </a:solidFill>
              </a:rPr>
              <a:t>+(n/d), x</a:t>
            </a:r>
            <a:r>
              <a:rPr lang="en-US" baseline="-25000" smtClean="0">
                <a:solidFill>
                  <a:srgbClr val="000011"/>
                </a:solidFill>
              </a:rPr>
              <a:t>0</a:t>
            </a:r>
            <a:r>
              <a:rPr lang="en-US" smtClean="0">
                <a:solidFill>
                  <a:srgbClr val="000011"/>
                </a:solidFill>
              </a:rPr>
              <a:t>+2(n/d), …, x</a:t>
            </a:r>
            <a:r>
              <a:rPr lang="en-US" baseline="-25000" smtClean="0">
                <a:solidFill>
                  <a:srgbClr val="000011"/>
                </a:solidFill>
              </a:rPr>
              <a:t>0</a:t>
            </a:r>
            <a:r>
              <a:rPr lang="en-US" smtClean="0">
                <a:solidFill>
                  <a:srgbClr val="000011"/>
                </a:solidFill>
              </a:rPr>
              <a:t>+(d-1)(n/d)      (mod n).</a:t>
            </a:r>
          </a:p>
        </p:txBody>
      </p:sp>
      <p:graphicFrame>
        <p:nvGraphicFramePr>
          <p:cNvPr id="40967" name="Object 4"/>
          <p:cNvGraphicFramePr>
            <a:graphicFrameLocks noChangeAspect="1"/>
          </p:cNvGraphicFramePr>
          <p:nvPr/>
        </p:nvGraphicFramePr>
        <p:xfrm>
          <a:off x="3203575" y="2000250"/>
          <a:ext cx="2435225" cy="525463"/>
        </p:xfrm>
        <a:graphic>
          <a:graphicData uri="http://schemas.openxmlformats.org/presentationml/2006/ole">
            <p:oleObj spid="_x0000_s40967" name="Equation" r:id="rId3" imgW="825142" imgH="177723" progId="Equation.3">
              <p:embed/>
            </p:oleObj>
          </a:graphicData>
        </a:graphic>
      </p:graphicFrame>
      <p:graphicFrame>
        <p:nvGraphicFramePr>
          <p:cNvPr id="40968" name="Object 5"/>
          <p:cNvGraphicFramePr>
            <a:graphicFrameLocks noChangeAspect="1"/>
          </p:cNvGraphicFramePr>
          <p:nvPr>
            <p:ph sz="half" idx="2"/>
          </p:nvPr>
        </p:nvGraphicFramePr>
        <p:xfrm>
          <a:off x="2755900" y="4194175"/>
          <a:ext cx="3721100" cy="514350"/>
        </p:xfrm>
        <a:graphic>
          <a:graphicData uri="http://schemas.openxmlformats.org/presentationml/2006/ole">
            <p:oleObj spid="_x0000_s40968" name="Equation" r:id="rId4" imgW="1562100" imgH="2159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Solving Linear Congruences</a:t>
            </a:r>
          </a:p>
        </p:txBody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Times" pitchFamily="18" charset="0"/>
              <a:buNone/>
            </a:pPr>
            <a:r>
              <a:rPr lang="en-US" smtClean="0">
                <a:solidFill>
                  <a:srgbClr val="CC3300"/>
                </a:solidFill>
              </a:rPr>
              <a:t>Theorem</a:t>
            </a:r>
            <a:r>
              <a:rPr lang="en-US" smtClean="0"/>
              <a:t>: </a:t>
            </a:r>
          </a:p>
          <a:p>
            <a:r>
              <a:rPr lang="en-US" smtClean="0"/>
              <a:t>Let a, n, z, z’ be integers with n&gt;0.  If gcd(a,n)=1, then az</a:t>
            </a:r>
            <a:r>
              <a:rPr lang="en-US" smtClean="0">
                <a:sym typeface="Symbol" pitchFamily="18" charset="2"/>
              </a:rPr>
              <a:t>az’ (mod n) if and only if </a:t>
            </a:r>
            <a:r>
              <a:rPr lang="en-US" smtClean="0"/>
              <a:t>z</a:t>
            </a:r>
            <a:r>
              <a:rPr lang="en-US" smtClean="0">
                <a:sym typeface="Symbol" pitchFamily="18" charset="2"/>
              </a:rPr>
              <a:t>z’ (mod n).</a:t>
            </a:r>
          </a:p>
          <a:p>
            <a:r>
              <a:rPr lang="en-US" smtClean="0">
                <a:sym typeface="Symbol" pitchFamily="18" charset="2"/>
              </a:rPr>
              <a:t>More generally, if d:=gcd(a,n), then </a:t>
            </a:r>
            <a:r>
              <a:rPr lang="en-US" smtClean="0"/>
              <a:t>az</a:t>
            </a:r>
            <a:r>
              <a:rPr lang="en-US" smtClean="0">
                <a:sym typeface="Symbol" pitchFamily="18" charset="2"/>
              </a:rPr>
              <a:t>az’ (mod n) if and only if </a:t>
            </a:r>
            <a:r>
              <a:rPr lang="en-US" smtClean="0"/>
              <a:t>z</a:t>
            </a:r>
            <a:r>
              <a:rPr lang="en-US" smtClean="0">
                <a:sym typeface="Symbol" pitchFamily="18" charset="2"/>
              </a:rPr>
              <a:t>z’ (mod n/d).</a:t>
            </a:r>
          </a:p>
          <a:p>
            <a:pPr>
              <a:buFont typeface="Times" pitchFamily="18" charset="0"/>
              <a:buNone/>
            </a:pPr>
            <a:r>
              <a:rPr lang="en-US" smtClean="0">
                <a:sym typeface="Symbol" pitchFamily="18" charset="2"/>
              </a:rPr>
              <a:t>Example:</a:t>
            </a:r>
          </a:p>
          <a:p>
            <a:r>
              <a:rPr lang="en-US" smtClean="0">
                <a:sym typeface="Symbol" pitchFamily="18" charset="2"/>
              </a:rPr>
              <a:t>5</a:t>
            </a:r>
            <a:r>
              <a:rPr lang="en-US" smtClean="0">
                <a:cs typeface="Arial" charset="0"/>
                <a:sym typeface="Symbol" pitchFamily="18" charset="2"/>
              </a:rPr>
              <a:t>·2  5·-4 (mod 6)</a:t>
            </a:r>
          </a:p>
          <a:p>
            <a:r>
              <a:rPr lang="en-US" smtClean="0">
                <a:cs typeface="Arial" charset="0"/>
                <a:sym typeface="Symbol" pitchFamily="18" charset="2"/>
              </a:rPr>
              <a:t>3·5  3·3 (mod 6)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Coming Attractions …</a:t>
            </a:r>
          </a:p>
        </p:txBody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6019800" cy="4114800"/>
          </a:xfrm>
        </p:spPr>
        <p:txBody>
          <a:bodyPr/>
          <a:lstStyle/>
          <a:p>
            <a:pPr eaLnBrk="1" hangingPunct="1"/>
            <a:r>
              <a:rPr lang="en-US" smtClean="0"/>
              <a:t>More on secure encryption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Reading: Katz &amp; Lindell: 3.4, 3.5, 3.6</a:t>
            </a:r>
          </a:p>
          <a:p>
            <a:pPr lvl="2" eaLnBrk="1" hangingPunct="1">
              <a:spcBef>
                <a:spcPct val="0"/>
              </a:spcBef>
            </a:pPr>
            <a:endParaRPr lang="en-US" smtClean="0"/>
          </a:p>
        </p:txBody>
      </p:sp>
      <p:pic>
        <p:nvPicPr>
          <p:cNvPr id="4301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3505200"/>
            <a:ext cx="1770063" cy="2297113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Divisibility</a:t>
            </a:r>
          </a:p>
        </p:txBody>
      </p:sp>
      <p:sp>
        <p:nvSpPr>
          <p:cNvPr id="17414" name="Rectangle 3"/>
          <p:cNvSpPr>
            <a:spLocks noChangeArrowheads="1"/>
          </p:cNvSpPr>
          <p:nvPr/>
        </p:nvSpPr>
        <p:spPr bwMode="auto">
          <a:xfrm>
            <a:off x="1143000" y="1371600"/>
            <a:ext cx="6858000" cy="437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solidFill>
                  <a:srgbClr val="0000FF"/>
                </a:solidFill>
                <a:latin typeface="Arial" charset="0"/>
              </a:rPr>
              <a:t>Definition</a:t>
            </a:r>
            <a:endParaRPr lang="en-US" b="1">
              <a:solidFill>
                <a:srgbClr val="6600CC"/>
              </a:solidFill>
              <a:latin typeface="Arial" charset="0"/>
            </a:endParaRPr>
          </a:p>
          <a:p>
            <a:r>
              <a:rPr lang="en-US">
                <a:solidFill>
                  <a:srgbClr val="000011"/>
                </a:solidFill>
                <a:latin typeface="Arial" charset="0"/>
              </a:rPr>
              <a:t>Given integers a and b, with a </a:t>
            </a:r>
            <a:r>
              <a:rPr lang="en-US">
                <a:solidFill>
                  <a:srgbClr val="000011"/>
                </a:solidFill>
                <a:latin typeface="Arial" charset="0"/>
                <a:sym typeface="Symbol" pitchFamily="18" charset="2"/>
              </a:rPr>
              <a:t> 0, a divides b (denoted a|b) if  integer k, s</a:t>
            </a:r>
            <a:r>
              <a:rPr lang="en-US">
                <a:solidFill>
                  <a:srgbClr val="000011"/>
                </a:solidFill>
                <a:latin typeface="Arial" charset="0"/>
              </a:rPr>
              <a:t>.t.  b = ak</a:t>
            </a:r>
            <a:r>
              <a:rPr lang="en-US" i="1">
                <a:solidFill>
                  <a:srgbClr val="000011"/>
                </a:solidFill>
                <a:latin typeface="Arial" charset="0"/>
              </a:rPr>
              <a:t>. </a:t>
            </a:r>
          </a:p>
          <a:p>
            <a:r>
              <a:rPr lang="en-US" i="1">
                <a:solidFill>
                  <a:srgbClr val="000011"/>
                </a:solidFill>
                <a:latin typeface="Arial" charset="0"/>
              </a:rPr>
              <a:t> </a:t>
            </a:r>
            <a:r>
              <a:rPr lang="en-US">
                <a:solidFill>
                  <a:srgbClr val="000011"/>
                </a:solidFill>
                <a:latin typeface="Arial" charset="0"/>
              </a:rPr>
              <a:t>a is called a </a:t>
            </a:r>
            <a:r>
              <a:rPr lang="en-US" b="1">
                <a:solidFill>
                  <a:srgbClr val="009900"/>
                </a:solidFill>
                <a:latin typeface="Arial" charset="0"/>
              </a:rPr>
              <a:t>divisor</a:t>
            </a:r>
            <a:r>
              <a:rPr lang="en-US">
                <a:solidFill>
                  <a:srgbClr val="000011"/>
                </a:solidFill>
                <a:latin typeface="Arial" charset="0"/>
              </a:rPr>
              <a:t> of b, and b a </a:t>
            </a:r>
            <a:r>
              <a:rPr lang="en-US" b="1">
                <a:solidFill>
                  <a:srgbClr val="006600"/>
                </a:solidFill>
                <a:latin typeface="Arial" charset="0"/>
              </a:rPr>
              <a:t>multiple</a:t>
            </a:r>
            <a:r>
              <a:rPr lang="en-US">
                <a:solidFill>
                  <a:srgbClr val="000011"/>
                </a:solidFill>
                <a:latin typeface="Arial" charset="0"/>
              </a:rPr>
              <a:t> of a.</a:t>
            </a:r>
          </a:p>
          <a:p>
            <a:endParaRPr lang="en-US" sz="1400" i="1">
              <a:solidFill>
                <a:srgbClr val="000011"/>
              </a:solidFill>
              <a:latin typeface="Arial" charset="0"/>
            </a:endParaRPr>
          </a:p>
          <a:p>
            <a:r>
              <a:rPr lang="en-US" b="1">
                <a:solidFill>
                  <a:srgbClr val="CC0099"/>
                </a:solidFill>
                <a:latin typeface="Arial" charset="0"/>
              </a:rPr>
              <a:t>Proposition:</a:t>
            </a:r>
          </a:p>
          <a:p>
            <a:r>
              <a:rPr lang="en-US" b="1">
                <a:solidFill>
                  <a:srgbClr val="CC0099"/>
                </a:solidFill>
                <a:latin typeface="Arial" charset="0"/>
              </a:rPr>
              <a:t>(1) If a </a:t>
            </a:r>
            <a:r>
              <a:rPr lang="en-US" b="1">
                <a:solidFill>
                  <a:srgbClr val="CC0099"/>
                </a:solidFill>
                <a:latin typeface="Arial" charset="0"/>
                <a:sym typeface="Symbol" pitchFamily="18" charset="2"/>
              </a:rPr>
              <a:t></a:t>
            </a:r>
            <a:r>
              <a:rPr lang="en-US" b="1">
                <a:solidFill>
                  <a:srgbClr val="CC0099"/>
                </a:solidFill>
                <a:latin typeface="Arial" charset="0"/>
              </a:rPr>
              <a:t> 0, then a|0 and a|a.  Also, 1|b for every b</a:t>
            </a:r>
            <a:endParaRPr lang="en-US">
              <a:solidFill>
                <a:srgbClr val="CC0099"/>
              </a:solidFill>
              <a:latin typeface="Arial" charset="0"/>
            </a:endParaRPr>
          </a:p>
          <a:p>
            <a:r>
              <a:rPr lang="en-US">
                <a:solidFill>
                  <a:srgbClr val="CC0099"/>
                </a:solidFill>
                <a:latin typeface="Arial" charset="0"/>
              </a:rPr>
              <a:t>(2) If a|b and b|c, then a | c.</a:t>
            </a:r>
          </a:p>
          <a:p>
            <a:r>
              <a:rPr lang="en-US">
                <a:solidFill>
                  <a:srgbClr val="CC0099"/>
                </a:solidFill>
                <a:latin typeface="Arial" charset="0"/>
              </a:rPr>
              <a:t>(3) If a|b and a|c, then a | (sb + tc) for all integers s and t.</a:t>
            </a:r>
          </a:p>
          <a:p>
            <a:endParaRPr lang="en-US">
              <a:solidFill>
                <a:srgbClr val="CC0099"/>
              </a:solidFill>
              <a:latin typeface="Arial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Divisibility (cont.)</a:t>
            </a:r>
          </a:p>
        </p:txBody>
      </p:sp>
      <p:sp>
        <p:nvSpPr>
          <p:cNvPr id="18438" name="Rectangle 3"/>
          <p:cNvSpPr>
            <a:spLocks noChangeArrowheads="1"/>
          </p:cNvSpPr>
          <p:nvPr/>
        </p:nvSpPr>
        <p:spPr bwMode="auto">
          <a:xfrm>
            <a:off x="685800" y="1295400"/>
            <a:ext cx="77724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solidFill>
                  <a:srgbClr val="CC0099"/>
                </a:solidFill>
                <a:latin typeface="Arial" charset="0"/>
              </a:rPr>
              <a:t>Theorem (Division algorithm)</a:t>
            </a:r>
          </a:p>
          <a:p>
            <a:r>
              <a:rPr lang="en-US">
                <a:solidFill>
                  <a:srgbClr val="000011"/>
                </a:solidFill>
                <a:latin typeface="Arial" charset="0"/>
              </a:rPr>
              <a:t>Given integers a, b such that a&gt;0, a&lt;b then there exist two unique integers q and r, 0 </a:t>
            </a:r>
            <a:r>
              <a:rPr lang="en-US">
                <a:solidFill>
                  <a:srgbClr val="000011"/>
                </a:solidFill>
                <a:latin typeface="Arial" charset="0"/>
                <a:sym typeface="Symbol" pitchFamily="18" charset="2"/>
              </a:rPr>
              <a:t> r &lt; a s.t. b = aq + r.</a:t>
            </a:r>
          </a:p>
          <a:p>
            <a:endParaRPr lang="en-US">
              <a:solidFill>
                <a:srgbClr val="000011"/>
              </a:solidFill>
              <a:latin typeface="Arial" charset="0"/>
            </a:endParaRPr>
          </a:p>
          <a:p>
            <a:r>
              <a:rPr lang="en-US" i="1">
                <a:solidFill>
                  <a:srgbClr val="000011"/>
                </a:solidFill>
                <a:latin typeface="Arial" charset="0"/>
              </a:rPr>
              <a:t>Proof:</a:t>
            </a:r>
            <a:endParaRPr lang="en-US">
              <a:solidFill>
                <a:srgbClr val="000011"/>
              </a:solidFill>
              <a:latin typeface="Arial" charset="0"/>
            </a:endParaRPr>
          </a:p>
          <a:p>
            <a:r>
              <a:rPr lang="en-US">
                <a:solidFill>
                  <a:srgbClr val="000011"/>
                </a:solidFill>
                <a:latin typeface="Arial" charset="0"/>
              </a:rPr>
              <a:t>Uniqueness of q and r: </a:t>
            </a:r>
          </a:p>
          <a:p>
            <a:r>
              <a:rPr lang="en-US">
                <a:solidFill>
                  <a:srgbClr val="000011"/>
                </a:solidFill>
                <a:latin typeface="Arial" charset="0"/>
              </a:rPr>
              <a:t>assume </a:t>
            </a:r>
            <a:r>
              <a:rPr lang="en-US">
                <a:solidFill>
                  <a:srgbClr val="000011"/>
                </a:solidFill>
                <a:latin typeface="Arial" charset="0"/>
                <a:sym typeface="Symbol" pitchFamily="18" charset="2"/>
              </a:rPr>
              <a:t> q’ and r’ s.t b = aq’ + r’, </a:t>
            </a:r>
            <a:r>
              <a:rPr lang="en-US">
                <a:solidFill>
                  <a:srgbClr val="000011"/>
                </a:solidFill>
                <a:latin typeface="Arial" charset="0"/>
              </a:rPr>
              <a:t>0 </a:t>
            </a:r>
            <a:r>
              <a:rPr lang="en-US">
                <a:solidFill>
                  <a:srgbClr val="000011"/>
                </a:solidFill>
                <a:latin typeface="Arial" charset="0"/>
                <a:sym typeface="Symbol" pitchFamily="18" charset="2"/>
              </a:rPr>
              <a:t></a:t>
            </a:r>
            <a:r>
              <a:rPr lang="en-US">
                <a:solidFill>
                  <a:srgbClr val="000011"/>
                </a:solidFill>
                <a:latin typeface="Arial" charset="0"/>
              </a:rPr>
              <a:t> r’&lt; a, q’ integer</a:t>
            </a:r>
          </a:p>
          <a:p>
            <a:r>
              <a:rPr lang="en-US">
                <a:solidFill>
                  <a:srgbClr val="000011"/>
                </a:solidFill>
                <a:latin typeface="Arial" charset="0"/>
              </a:rPr>
              <a:t>then </a:t>
            </a:r>
            <a:r>
              <a:rPr lang="en-US">
                <a:solidFill>
                  <a:srgbClr val="000011"/>
                </a:solidFill>
                <a:latin typeface="Arial" charset="0"/>
                <a:sym typeface="Symbol" pitchFamily="18" charset="2"/>
              </a:rPr>
              <a:t>aq + r=aq’ + r’    a(q-q’)=r’-r    </a:t>
            </a:r>
            <a:r>
              <a:rPr lang="en-US">
                <a:solidFill>
                  <a:srgbClr val="000011"/>
                </a:solidFill>
                <a:latin typeface="Arial" charset="0"/>
              </a:rPr>
              <a:t>q-q’ = (r’-r)/a </a:t>
            </a:r>
          </a:p>
          <a:p>
            <a:r>
              <a:rPr lang="en-US">
                <a:solidFill>
                  <a:srgbClr val="000011"/>
                </a:solidFill>
                <a:latin typeface="Arial" charset="0"/>
              </a:rPr>
              <a:t>as </a:t>
            </a:r>
            <a:r>
              <a:rPr lang="en-US">
                <a:solidFill>
                  <a:srgbClr val="000011"/>
                </a:solidFill>
              </a:rPr>
              <a:t>0 </a:t>
            </a:r>
            <a:r>
              <a:rPr lang="en-US">
                <a:solidFill>
                  <a:srgbClr val="000011"/>
                </a:solidFill>
                <a:sym typeface="Symbol" pitchFamily="18" charset="2"/>
              </a:rPr>
              <a:t> r,r’ &lt;a  </a:t>
            </a:r>
            <a:r>
              <a:rPr lang="en-US"/>
              <a:t>  </a:t>
            </a:r>
            <a:r>
              <a:rPr lang="en-US">
                <a:solidFill>
                  <a:srgbClr val="000011"/>
                </a:solidFill>
              </a:rPr>
              <a:t>-a &lt; (r’-r) &lt; a  </a:t>
            </a:r>
            <a:r>
              <a:rPr lang="en-US">
                <a:solidFill>
                  <a:srgbClr val="000011"/>
                </a:solidFill>
                <a:sym typeface="Symbol" pitchFamily="18" charset="2"/>
              </a:rPr>
              <a:t></a:t>
            </a:r>
            <a:r>
              <a:rPr lang="en-US"/>
              <a:t>  </a:t>
            </a:r>
            <a:r>
              <a:rPr lang="en-US">
                <a:solidFill>
                  <a:srgbClr val="000011"/>
                </a:solidFill>
                <a:latin typeface="Arial" charset="0"/>
              </a:rPr>
              <a:t>-1 &lt; (r’-r)/a &lt; 1</a:t>
            </a:r>
          </a:p>
          <a:p>
            <a:r>
              <a:rPr lang="en-US">
                <a:solidFill>
                  <a:srgbClr val="000011"/>
                </a:solidFill>
                <a:latin typeface="Arial" charset="0"/>
              </a:rPr>
              <a:t>So   -1 &lt; q-q’ &lt; 1, but q-q’ is integer, therefore </a:t>
            </a:r>
          </a:p>
          <a:p>
            <a:r>
              <a:rPr lang="en-US">
                <a:solidFill>
                  <a:srgbClr val="000011"/>
                </a:solidFill>
                <a:latin typeface="Arial" charset="0"/>
              </a:rPr>
              <a:t>q = q’ and r = r’</a:t>
            </a:r>
          </a:p>
          <a:p>
            <a:endParaRPr lang="en-US">
              <a:solidFill>
                <a:srgbClr val="00001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Prime and Composite Numbers</a:t>
            </a:r>
          </a:p>
        </p:txBody>
      </p:sp>
      <p:sp>
        <p:nvSpPr>
          <p:cNvPr id="19462" name="Rectangle 3"/>
          <p:cNvSpPr>
            <a:spLocks noChangeArrowheads="1"/>
          </p:cNvSpPr>
          <p:nvPr/>
        </p:nvSpPr>
        <p:spPr bwMode="auto">
          <a:xfrm>
            <a:off x="1066800" y="1558925"/>
            <a:ext cx="71628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solidFill>
                  <a:srgbClr val="0000FF"/>
                </a:solidFill>
                <a:latin typeface="Arial" charset="0"/>
              </a:rPr>
              <a:t>Definition</a:t>
            </a:r>
            <a:endParaRPr lang="en-US" b="1">
              <a:solidFill>
                <a:srgbClr val="6600CC"/>
              </a:solidFill>
              <a:latin typeface="Arial" charset="0"/>
            </a:endParaRPr>
          </a:p>
          <a:p>
            <a:r>
              <a:rPr lang="en-US">
                <a:solidFill>
                  <a:srgbClr val="000011"/>
                </a:solidFill>
                <a:latin typeface="Arial" charset="0"/>
              </a:rPr>
              <a:t>An integer n &gt; 1 is called a </a:t>
            </a:r>
            <a:r>
              <a:rPr lang="en-US">
                <a:solidFill>
                  <a:srgbClr val="FF6600"/>
                </a:solidFill>
                <a:latin typeface="Arial" charset="0"/>
              </a:rPr>
              <a:t>prime number</a:t>
            </a:r>
            <a:r>
              <a:rPr lang="en-US">
                <a:solidFill>
                  <a:srgbClr val="000011"/>
                </a:solidFill>
                <a:latin typeface="Arial" charset="0"/>
              </a:rPr>
              <a:t> if its positive divisors are 1 and </a:t>
            </a:r>
            <a:r>
              <a:rPr lang="en-US">
                <a:solidFill>
                  <a:srgbClr val="000011"/>
                </a:solidFill>
                <a:latin typeface="Arial" charset="0"/>
                <a:sym typeface="Symbol" pitchFamily="18" charset="2"/>
              </a:rPr>
              <a:t>n</a:t>
            </a:r>
            <a:r>
              <a:rPr lang="en-US">
                <a:solidFill>
                  <a:srgbClr val="000011"/>
                </a:solidFill>
                <a:latin typeface="Arial" charset="0"/>
              </a:rPr>
              <a:t>.</a:t>
            </a:r>
          </a:p>
          <a:p>
            <a:endParaRPr lang="en-US">
              <a:solidFill>
                <a:srgbClr val="000011"/>
              </a:solidFill>
              <a:latin typeface="Arial" charset="0"/>
            </a:endParaRPr>
          </a:p>
          <a:p>
            <a:r>
              <a:rPr lang="en-US" b="1">
                <a:solidFill>
                  <a:srgbClr val="0000FF"/>
                </a:solidFill>
                <a:latin typeface="Arial" charset="0"/>
              </a:rPr>
              <a:t>Definition</a:t>
            </a:r>
            <a:endParaRPr lang="en-US" b="1">
              <a:solidFill>
                <a:srgbClr val="6600CC"/>
              </a:solidFill>
              <a:latin typeface="Arial" charset="0"/>
            </a:endParaRPr>
          </a:p>
          <a:p>
            <a:r>
              <a:rPr lang="en-US">
                <a:solidFill>
                  <a:srgbClr val="000011"/>
                </a:solidFill>
                <a:latin typeface="Arial" charset="0"/>
              </a:rPr>
              <a:t>Any integer number n &gt; 1 that is not prime, is called a </a:t>
            </a:r>
            <a:r>
              <a:rPr lang="en-US">
                <a:solidFill>
                  <a:srgbClr val="FF6600"/>
                </a:solidFill>
                <a:latin typeface="Arial" charset="0"/>
              </a:rPr>
              <a:t>composite number</a:t>
            </a:r>
            <a:r>
              <a:rPr lang="en-US">
                <a:solidFill>
                  <a:srgbClr val="000011"/>
                </a:solidFill>
                <a:latin typeface="Arial" charset="0"/>
              </a:rPr>
              <a:t>.</a:t>
            </a:r>
          </a:p>
          <a:p>
            <a:endParaRPr lang="en-US">
              <a:solidFill>
                <a:srgbClr val="000011"/>
              </a:solidFill>
              <a:latin typeface="Arial" charset="0"/>
            </a:endParaRPr>
          </a:p>
          <a:p>
            <a:r>
              <a:rPr lang="en-US" b="1">
                <a:solidFill>
                  <a:srgbClr val="EE0000"/>
                </a:solidFill>
                <a:latin typeface="Arial" charset="0"/>
              </a:rPr>
              <a:t>Example</a:t>
            </a:r>
          </a:p>
          <a:p>
            <a:r>
              <a:rPr lang="en-US">
                <a:solidFill>
                  <a:srgbClr val="000011"/>
                </a:solidFill>
                <a:latin typeface="Arial" charset="0"/>
              </a:rPr>
              <a:t>Prime numbers: 2, 3, 5, 7, 11, 13, 17 …</a:t>
            </a:r>
          </a:p>
          <a:p>
            <a:r>
              <a:rPr lang="en-US">
                <a:solidFill>
                  <a:srgbClr val="000011"/>
                </a:solidFill>
                <a:latin typeface="Arial" charset="0"/>
              </a:rPr>
              <a:t>Composite numbers: 4, 6, 25, 900, 17778,  …</a:t>
            </a:r>
          </a:p>
          <a:p>
            <a:endParaRPr lang="en-US">
              <a:solidFill>
                <a:srgbClr val="000011"/>
              </a:solidFill>
              <a:latin typeface="Arial" charset="0"/>
            </a:endParaRPr>
          </a:p>
          <a:p>
            <a:endParaRPr lang="en-US">
              <a:solidFill>
                <a:srgbClr val="00001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smtClean="0"/>
              <a:t>Decomposition in Product of Primes</a:t>
            </a:r>
          </a:p>
        </p:txBody>
      </p:sp>
      <p:sp>
        <p:nvSpPr>
          <p:cNvPr id="20486" name="Rectangle 3"/>
          <p:cNvSpPr>
            <a:spLocks noChangeArrowheads="1"/>
          </p:cNvSpPr>
          <p:nvPr/>
        </p:nvSpPr>
        <p:spPr bwMode="auto">
          <a:xfrm>
            <a:off x="914400" y="1752600"/>
            <a:ext cx="73914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solidFill>
                  <a:srgbClr val="CC0099"/>
                </a:solidFill>
                <a:latin typeface="Arial" charset="0"/>
              </a:rPr>
              <a:t>Theorem (Fundamental Theorem of Arithmetic)</a:t>
            </a:r>
            <a:endParaRPr lang="en-US">
              <a:solidFill>
                <a:srgbClr val="000011"/>
              </a:solidFill>
              <a:latin typeface="Arial" charset="0"/>
            </a:endParaRPr>
          </a:p>
          <a:p>
            <a:r>
              <a:rPr lang="en-US">
                <a:solidFill>
                  <a:srgbClr val="000011"/>
                </a:solidFill>
                <a:latin typeface="Arial" charset="0"/>
              </a:rPr>
              <a:t>Any integer number n &gt; 1 can be written as a product of prime numbers (&gt;1), and the product is unique if the numbers are written in increasing order.</a:t>
            </a:r>
          </a:p>
          <a:p>
            <a:endParaRPr lang="en-US">
              <a:solidFill>
                <a:srgbClr val="000011"/>
              </a:solidFill>
              <a:latin typeface="Arial" charset="0"/>
            </a:endParaRPr>
          </a:p>
          <a:p>
            <a:endParaRPr lang="en-US">
              <a:solidFill>
                <a:srgbClr val="000011"/>
              </a:solidFill>
              <a:latin typeface="Arial" charset="0"/>
            </a:endParaRPr>
          </a:p>
          <a:p>
            <a:endParaRPr lang="en-US">
              <a:solidFill>
                <a:srgbClr val="000011"/>
              </a:solidFill>
              <a:latin typeface="Arial" charset="0"/>
            </a:endParaRPr>
          </a:p>
          <a:p>
            <a:endParaRPr lang="en-US">
              <a:solidFill>
                <a:srgbClr val="000011"/>
              </a:solidFill>
              <a:latin typeface="Arial" charset="0"/>
            </a:endParaRPr>
          </a:p>
          <a:p>
            <a:r>
              <a:rPr lang="en-US" b="1">
                <a:solidFill>
                  <a:srgbClr val="FF0000"/>
                </a:solidFill>
                <a:latin typeface="Arial" charset="0"/>
              </a:rPr>
              <a:t>Example</a:t>
            </a:r>
            <a:r>
              <a:rPr lang="en-US">
                <a:solidFill>
                  <a:srgbClr val="000011"/>
                </a:solidFill>
                <a:latin typeface="Arial" charset="0"/>
              </a:rPr>
              <a:t>:   84 = 2</a:t>
            </a:r>
            <a:r>
              <a:rPr lang="en-US" baseline="30000">
                <a:solidFill>
                  <a:srgbClr val="000011"/>
                </a:solidFill>
                <a:latin typeface="Arial" charset="0"/>
              </a:rPr>
              <a:t>2</a:t>
            </a:r>
            <a:r>
              <a:rPr lang="en-US">
                <a:solidFill>
                  <a:srgbClr val="000011"/>
                </a:solidFill>
                <a:latin typeface="Arial" charset="0"/>
                <a:sym typeface="Symbol" pitchFamily="18" charset="2"/>
              </a:rPr>
              <a:t></a:t>
            </a:r>
            <a:r>
              <a:rPr lang="en-US">
                <a:solidFill>
                  <a:srgbClr val="000011"/>
                </a:solidFill>
                <a:latin typeface="Arial" charset="0"/>
              </a:rPr>
              <a:t>3</a:t>
            </a:r>
            <a:r>
              <a:rPr lang="en-US">
                <a:solidFill>
                  <a:srgbClr val="000011"/>
                </a:solidFill>
                <a:latin typeface="Arial" charset="0"/>
                <a:sym typeface="Symbol" pitchFamily="18" charset="2"/>
              </a:rPr>
              <a:t></a:t>
            </a:r>
            <a:r>
              <a:rPr lang="en-US">
                <a:solidFill>
                  <a:srgbClr val="000011"/>
                </a:solidFill>
                <a:latin typeface="Arial" charset="0"/>
              </a:rPr>
              <a:t>7 </a:t>
            </a:r>
          </a:p>
        </p:txBody>
      </p:sp>
      <p:graphicFrame>
        <p:nvGraphicFramePr>
          <p:cNvPr id="20487" name="Object 4"/>
          <p:cNvGraphicFramePr>
            <a:graphicFrameLocks noChangeAspect="1"/>
          </p:cNvGraphicFramePr>
          <p:nvPr/>
        </p:nvGraphicFramePr>
        <p:xfrm>
          <a:off x="3048000" y="3554413"/>
          <a:ext cx="3048000" cy="636587"/>
        </p:xfrm>
        <a:graphic>
          <a:graphicData uri="http://schemas.openxmlformats.org/presentationml/2006/ole">
            <p:oleObj spid="_x0000_s20487" name="Equation" r:id="rId3" imgW="1129810" imgH="25389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Classroom Discussion Question     (Not a Quiz)</a:t>
            </a:r>
          </a:p>
        </p:txBody>
      </p:sp>
      <p:sp>
        <p:nvSpPr>
          <p:cNvPr id="215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Are the total number of prime numbers finite or infinite?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Greatest Common Divisor (GCD)</a:t>
            </a:r>
          </a:p>
        </p:txBody>
      </p:sp>
      <p:sp>
        <p:nvSpPr>
          <p:cNvPr id="225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44196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b="1" smtClean="0">
                <a:solidFill>
                  <a:srgbClr val="0000FF"/>
                </a:solidFill>
              </a:rPr>
              <a:t>     Definition</a:t>
            </a:r>
            <a:endParaRPr lang="en-US" sz="2400" b="1" smtClean="0">
              <a:solidFill>
                <a:srgbClr val="6600CC"/>
              </a:solidFill>
            </a:endParaRPr>
          </a:p>
          <a:p>
            <a:pPr marL="609600" indent="-609600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smtClean="0">
                <a:solidFill>
                  <a:srgbClr val="000011"/>
                </a:solidFill>
              </a:rPr>
              <a:t>        Given integers a &gt; 0 and b &gt; 0, we define gcd(a, b) = c, </a:t>
            </a:r>
            <a:r>
              <a:rPr lang="en-US" sz="2400" smtClean="0">
                <a:solidFill>
                  <a:srgbClr val="B80F29"/>
                </a:solidFill>
              </a:rPr>
              <a:t>the greatest common divisor (GCD)</a:t>
            </a:r>
            <a:r>
              <a:rPr lang="en-US" sz="2400" smtClean="0">
                <a:solidFill>
                  <a:srgbClr val="000011"/>
                </a:solidFill>
              </a:rPr>
              <a:t>,  as the greatest number that divides both a and b.</a:t>
            </a:r>
          </a:p>
          <a:p>
            <a:pPr marL="609600" indent="-609600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2400" smtClean="0">
              <a:solidFill>
                <a:srgbClr val="000011"/>
              </a:solidFill>
            </a:endParaRPr>
          </a:p>
          <a:p>
            <a:pPr marL="609600" indent="-609600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b="1" smtClean="0">
                <a:solidFill>
                  <a:srgbClr val="EE0000"/>
                </a:solidFill>
              </a:rPr>
              <a:t>     Example</a:t>
            </a:r>
          </a:p>
          <a:p>
            <a:pPr marL="609600" indent="-609600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smtClean="0">
                <a:solidFill>
                  <a:srgbClr val="000011"/>
                </a:solidFill>
              </a:rPr>
              <a:t>       gcd(256, 100)=4</a:t>
            </a:r>
          </a:p>
          <a:p>
            <a:pPr marL="609600" indent="-609600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smtClean="0">
                <a:solidFill>
                  <a:srgbClr val="000011"/>
                </a:solidFill>
              </a:rPr>
              <a:t>		</a:t>
            </a:r>
          </a:p>
          <a:p>
            <a:pPr marL="609600" indent="-609600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b="1" smtClean="0">
                <a:solidFill>
                  <a:srgbClr val="6600CC"/>
                </a:solidFill>
              </a:rPr>
              <a:t>     </a:t>
            </a:r>
            <a:r>
              <a:rPr lang="en-US" sz="2400" b="1" smtClean="0">
                <a:solidFill>
                  <a:srgbClr val="0000FF"/>
                </a:solidFill>
              </a:rPr>
              <a:t>Definition</a:t>
            </a:r>
            <a:endParaRPr lang="en-US" sz="2400" b="1" smtClean="0">
              <a:solidFill>
                <a:srgbClr val="6600CC"/>
              </a:solidFill>
            </a:endParaRPr>
          </a:p>
          <a:p>
            <a:pPr marL="609600" indent="-609600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smtClean="0">
                <a:solidFill>
                  <a:srgbClr val="000011"/>
                </a:solidFill>
              </a:rPr>
              <a:t>       Two integers a &gt; 0 and b &gt; 0 are relatively prime if </a:t>
            </a:r>
          </a:p>
          <a:p>
            <a:pPr marL="609600" indent="-609600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smtClean="0">
                <a:solidFill>
                  <a:srgbClr val="000011"/>
                </a:solidFill>
              </a:rPr>
              <a:t>       gcd(a, b) = 1.</a:t>
            </a:r>
          </a:p>
          <a:p>
            <a:pPr marL="609600" indent="-609600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2400" b="1" smtClean="0">
              <a:solidFill>
                <a:srgbClr val="EE0000"/>
              </a:solidFill>
            </a:endParaRPr>
          </a:p>
          <a:p>
            <a:pPr marL="609600" indent="-609600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b="1" smtClean="0">
                <a:solidFill>
                  <a:srgbClr val="EE0000"/>
                </a:solidFill>
              </a:rPr>
              <a:t>     Example</a:t>
            </a:r>
          </a:p>
          <a:p>
            <a:pPr marL="609600" indent="-609600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smtClean="0">
                <a:solidFill>
                  <a:srgbClr val="000011"/>
                </a:solidFill>
                <a:sym typeface="Symbol" pitchFamily="18" charset="2"/>
              </a:rPr>
              <a:t>       25 and 128 are relatively prime.</a:t>
            </a:r>
            <a:r>
              <a:rPr lang="en-US" sz="2000" smtClean="0">
                <a:solidFill>
                  <a:srgbClr val="000011"/>
                </a:solidFill>
                <a:sym typeface="Symbol" pitchFamily="18" charset="2"/>
              </a:rPr>
              <a:t>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GCD as a Linear Combination </a:t>
            </a:r>
          </a:p>
        </p:txBody>
      </p:sp>
      <p:sp>
        <p:nvSpPr>
          <p:cNvPr id="23558" name="Rectangle 3"/>
          <p:cNvSpPr>
            <a:spLocks noChangeArrowheads="1"/>
          </p:cNvSpPr>
          <p:nvPr>
            <p:ph type="body" idx="1"/>
          </p:nvPr>
        </p:nvSpPr>
        <p:spPr>
          <a:xfrm>
            <a:off x="914400" y="1219200"/>
            <a:ext cx="8229600" cy="4724400"/>
          </a:xfrm>
          <a:noFill/>
        </p:spPr>
        <p:txBody>
          <a:bodyPr/>
          <a:lstStyle/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b="1" smtClean="0">
                <a:solidFill>
                  <a:srgbClr val="CC0099"/>
                </a:solidFill>
              </a:rPr>
              <a:t>Theorem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smtClean="0">
                <a:solidFill>
                  <a:srgbClr val="000011"/>
                </a:solidFill>
              </a:rPr>
              <a:t>Given integers a, b &gt; 0 and a &gt; b, then d = </a:t>
            </a:r>
            <a:r>
              <a:rPr lang="en-US" sz="2400" smtClean="0">
                <a:solidFill>
                  <a:srgbClr val="000000"/>
                </a:solidFill>
              </a:rPr>
              <a:t>gcd(a,b) is the 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smtClean="0">
                <a:solidFill>
                  <a:srgbClr val="000000"/>
                </a:solidFill>
              </a:rPr>
              <a:t>least positive integer that can be represented as ax + by, 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smtClean="0">
                <a:solidFill>
                  <a:srgbClr val="000000"/>
                </a:solidFill>
              </a:rPr>
              <a:t>x, y integer numbers.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2400" i="1" smtClean="0"/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i="1" smtClean="0"/>
              <a:t>Proof:  </a:t>
            </a:r>
            <a:r>
              <a:rPr lang="en-US" sz="2400" smtClean="0"/>
              <a:t>Let t be the smallest positive integer s.t.  t = ax + by.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smtClean="0"/>
              <a:t>We have d | a and d | b </a:t>
            </a:r>
            <a:r>
              <a:rPr lang="en-US" sz="2400" smtClean="0">
                <a:sym typeface="Symbol" pitchFamily="18" charset="2"/>
              </a:rPr>
              <a:t></a:t>
            </a:r>
            <a:r>
              <a:rPr lang="en-US" sz="2400" smtClean="0"/>
              <a:t> d | ax + by, so d | t, so d </a:t>
            </a:r>
            <a:r>
              <a:rPr lang="en-US" sz="2400" smtClean="0">
                <a:sym typeface="Symbol" pitchFamily="18" charset="2"/>
              </a:rPr>
              <a:t> t</a:t>
            </a:r>
            <a:r>
              <a:rPr lang="en-US" sz="2400" smtClean="0"/>
              <a:t>.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smtClean="0"/>
              <a:t>We now show t ≤ d.  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smtClean="0"/>
              <a:t>First </a:t>
            </a:r>
            <a:r>
              <a:rPr lang="en-US" sz="2400" smtClean="0">
                <a:solidFill>
                  <a:srgbClr val="000000"/>
                </a:solidFill>
              </a:rPr>
              <a:t>t | a; otherwise, a = tu + r, 0 &lt; r &lt; t; 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smtClean="0">
                <a:solidFill>
                  <a:srgbClr val="000000"/>
                </a:solidFill>
              </a:rPr>
              <a:t>r = a - ut = a - u(ax+by) = a(1-ux) + b(-uy), so we found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smtClean="0">
                <a:solidFill>
                  <a:srgbClr val="000000"/>
                </a:solidFill>
              </a:rPr>
              <a:t>another linear combination and r &lt; t. Contradiction.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smtClean="0">
                <a:solidFill>
                  <a:srgbClr val="000000"/>
                </a:solidFill>
              </a:rPr>
              <a:t>Similarly t | b, so t is a common divisor of a and b, thus 	t</a:t>
            </a:r>
            <a:r>
              <a:rPr lang="en-US" sz="2400" smtClean="0"/>
              <a:t> ≤  gcd (a, b) = d.   So t = d.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b="1" smtClean="0">
                <a:solidFill>
                  <a:srgbClr val="FF0000"/>
                </a:solidFill>
              </a:rPr>
              <a:t>Example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2000" smtClean="0">
              <a:solidFill>
                <a:srgbClr val="000011"/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000" smtClean="0">
                <a:solidFill>
                  <a:srgbClr val="000011"/>
                </a:solidFill>
              </a:rPr>
              <a:t>gcd(100, 36) = 4</a:t>
            </a:r>
            <a:r>
              <a:rPr lang="en-US" sz="2000" b="1" smtClean="0"/>
              <a:t> = </a:t>
            </a:r>
            <a:r>
              <a:rPr lang="en-US" sz="2000" smtClean="0"/>
              <a:t>4 </a:t>
            </a:r>
            <a:r>
              <a:rPr lang="en-US" sz="2000" smtClean="0">
                <a:solidFill>
                  <a:srgbClr val="000011"/>
                </a:solidFill>
                <a:sym typeface="Symbol" pitchFamily="18" charset="2"/>
              </a:rPr>
              <a:t></a:t>
            </a:r>
            <a:r>
              <a:rPr lang="en-US" sz="2000" smtClean="0"/>
              <a:t> 100 – 11 </a:t>
            </a:r>
            <a:r>
              <a:rPr lang="en-US" sz="2000" smtClean="0">
                <a:solidFill>
                  <a:srgbClr val="000011"/>
                </a:solidFill>
                <a:sym typeface="Symbol" pitchFamily="18" charset="2"/>
              </a:rPr>
              <a:t></a:t>
            </a:r>
            <a:r>
              <a:rPr lang="en-US" sz="2000" smtClean="0"/>
              <a:t> 36 = 400 - 396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ad`s Tie">
  <a:themeElements>
    <a:clrScheme name="Dad`s Tie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Dad`s Ti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ad`s Tie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d`s Tie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`s Ti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`s Tie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`s Tie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`s Tie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HD:Users:crisn:Desktop:Microsoft Office X:Templates:Presentations:Designs:Balloons</Template>
  <TotalTime>11482</TotalTime>
  <Words>1919</Words>
  <Application>Microsoft Office PowerPoint</Application>
  <PresentationFormat>On-screen Show (4:3)</PresentationFormat>
  <Paragraphs>272</Paragraphs>
  <Slides>28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Times New Roman</vt:lpstr>
      <vt:lpstr>Arial</vt:lpstr>
      <vt:lpstr>Times</vt:lpstr>
      <vt:lpstr>Symbol</vt:lpstr>
      <vt:lpstr>MT Extra</vt:lpstr>
      <vt:lpstr>Dad`s Tie</vt:lpstr>
      <vt:lpstr>Microsoft Equation</vt:lpstr>
      <vt:lpstr>Microsoft Equation 3.0</vt:lpstr>
      <vt:lpstr>Number Theory</vt:lpstr>
      <vt:lpstr>Outline and Readings</vt:lpstr>
      <vt:lpstr>Divisibility</vt:lpstr>
      <vt:lpstr>Divisibility (cont.)</vt:lpstr>
      <vt:lpstr>Prime and Composite Numbers</vt:lpstr>
      <vt:lpstr>Decomposition in Product of Primes</vt:lpstr>
      <vt:lpstr>Classroom Discussion Question     (Not a Quiz)</vt:lpstr>
      <vt:lpstr>Greatest Common Divisor (GCD)</vt:lpstr>
      <vt:lpstr>GCD as a Linear Combination </vt:lpstr>
      <vt:lpstr>GCD and Multiplication</vt:lpstr>
      <vt:lpstr>GCD and Division</vt:lpstr>
      <vt:lpstr>Finding GCD</vt:lpstr>
      <vt:lpstr>Euclidian Algorithm Example</vt:lpstr>
      <vt:lpstr> Modulo Operation</vt:lpstr>
      <vt:lpstr>Congruence Relation</vt:lpstr>
      <vt:lpstr>Properties of the Congruence Relation</vt:lpstr>
      <vt:lpstr>Equivalence Relation</vt:lpstr>
      <vt:lpstr>More Properties of the Congruence Relation</vt:lpstr>
      <vt:lpstr>Multiplicative Inverse</vt:lpstr>
      <vt:lpstr>Towards Extended Euclidian Algorithm</vt:lpstr>
      <vt:lpstr>The Extended Euclidian Algorithm</vt:lpstr>
      <vt:lpstr>Extended Euclidian Algorithm</vt:lpstr>
      <vt:lpstr>Another Way</vt:lpstr>
      <vt:lpstr>Linear Equation Modulo n</vt:lpstr>
      <vt:lpstr>Examples</vt:lpstr>
      <vt:lpstr>Linear Equation Modulo (cont.)</vt:lpstr>
      <vt:lpstr>Solving Linear Congruences</vt:lpstr>
      <vt:lpstr>Coming Attractions …</vt:lpstr>
    </vt:vector>
  </TitlesOfParts>
  <Company>CNDS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Ninghui Li</dc:creator>
  <cp:lastModifiedBy>Student</cp:lastModifiedBy>
  <cp:revision>1142</cp:revision>
  <cp:lastPrinted>2003-08-26T19:30:50Z</cp:lastPrinted>
  <dcterms:created xsi:type="dcterms:W3CDTF">2003-06-16T20:07:26Z</dcterms:created>
  <dcterms:modified xsi:type="dcterms:W3CDTF">2019-05-11T06:32:01Z</dcterms:modified>
</cp:coreProperties>
</file>