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4" r:id="rId3"/>
    <p:sldId id="262" r:id="rId4"/>
    <p:sldId id="266" r:id="rId5"/>
    <p:sldId id="267" r:id="rId6"/>
    <p:sldId id="268"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DD19A1-553D-4A82-B088-7365E3B412F0}" type="datetimeFigureOut">
              <a:rPr lang="en-US" smtClean="0"/>
              <a:pPr/>
              <a:t>5/17/2019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DF04BE-B149-481B-B81C-8047776C2EC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a-IN" dirty="0" smtClean="0"/>
              <a:t> </a:t>
            </a:r>
            <a:endParaRPr lang="en-US" dirty="0"/>
          </a:p>
        </p:txBody>
      </p:sp>
      <p:sp>
        <p:nvSpPr>
          <p:cNvPr id="4" name="Slide Number Placeholder 3"/>
          <p:cNvSpPr>
            <a:spLocks noGrp="1"/>
          </p:cNvSpPr>
          <p:nvPr>
            <p:ph type="sldNum" sz="quarter" idx="10"/>
          </p:nvPr>
        </p:nvSpPr>
        <p:spPr/>
        <p:txBody>
          <a:bodyPr/>
          <a:lstStyle/>
          <a:p>
            <a:fld id="{A2DF04BE-B149-481B-B81C-8047776C2EC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B73ECD-4492-484B-8989-821E2C8DDC7B}" type="datetimeFigureOut">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73ECD-4492-484B-8989-821E2C8DDC7B}" type="datetimeFigureOut">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73ECD-4492-484B-8989-821E2C8DDC7B}" type="datetimeFigureOut">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B73ECD-4492-484B-8989-821E2C8DDC7B}" type="datetimeFigureOut">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B73ECD-4492-484B-8989-821E2C8DDC7B}" type="datetimeFigureOut">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B73ECD-4492-484B-8989-821E2C8DDC7B}" type="datetimeFigureOut">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B73ECD-4492-484B-8989-821E2C8DDC7B}" type="datetimeFigureOut">
              <a:rPr lang="en-US" smtClean="0"/>
              <a:pPr/>
              <a:t>5/17/2019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B73ECD-4492-484B-8989-821E2C8DDC7B}" type="datetimeFigureOut">
              <a:rPr lang="en-US" smtClean="0"/>
              <a:pPr/>
              <a:t>5/17/2019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B73ECD-4492-484B-8989-821E2C8DDC7B}" type="datetimeFigureOut">
              <a:rPr lang="en-US" smtClean="0"/>
              <a:pPr/>
              <a:t>5/17/2019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73ECD-4492-484B-8989-821E2C8DDC7B}" type="datetimeFigureOut">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B73ECD-4492-484B-8989-821E2C8DDC7B}" type="datetimeFigureOut">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834860-1700-4C92-B0F3-696A9BB1D7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B73ECD-4492-484B-8989-821E2C8DDC7B}" type="datetimeFigureOut">
              <a:rPr lang="en-US" smtClean="0"/>
              <a:pPr/>
              <a:t>5/17/2019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4860-1700-4C92-B0F3-696A9BB1D7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609600"/>
            <a:ext cx="6400800" cy="5029200"/>
          </a:xfrm>
        </p:spPr>
        <p:txBody>
          <a:bodyPr/>
          <a:lstStyle/>
          <a:p>
            <a:endParaRPr lang="gu-IN" sz="2800" b="1" dirty="0" smtClean="0"/>
          </a:p>
          <a:p>
            <a:r>
              <a:rPr lang="gu-IN" sz="2800" b="1" dirty="0" smtClean="0"/>
              <a:t>મહાભારતના </a:t>
            </a:r>
            <a:r>
              <a:rPr lang="gu-IN" sz="2800" b="1" dirty="0" smtClean="0"/>
              <a:t>ત્રણ સંસ્કરણો  </a:t>
            </a:r>
            <a:endParaRPr lang="gu-IN" sz="2800" b="1" dirty="0" smtClean="0"/>
          </a:p>
          <a:p>
            <a:endParaRPr lang="gu-IN" sz="1800" b="1" dirty="0"/>
          </a:p>
          <a:p>
            <a:r>
              <a:rPr lang="gu-IN" sz="1800" b="1" dirty="0" smtClean="0"/>
              <a:t>પ્રસ્તુતકર્તા</a:t>
            </a:r>
          </a:p>
          <a:p>
            <a:r>
              <a:rPr lang="gu-IN" sz="1800" b="1" dirty="0" smtClean="0"/>
              <a:t>ડૉ. નિલ્પાબેન કે પટેલ</a:t>
            </a:r>
          </a:p>
          <a:p>
            <a:r>
              <a:rPr lang="gu-IN" sz="1800" b="1" dirty="0" smtClean="0"/>
              <a:t>એસો. પ્રોફેસર – સંસ્કૃત</a:t>
            </a:r>
          </a:p>
          <a:p>
            <a:r>
              <a:rPr lang="gu-IN" sz="1800" b="1" dirty="0" smtClean="0"/>
              <a:t>પી.એસ.સાયન્સ એન્ડ એચ ડી પટેલ આર્ટસ કોલેજ કડી</a:t>
            </a:r>
          </a:p>
          <a:p>
            <a:endParaRPr lang="gu-IN" sz="1800" b="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marL="457200" indent="-457200"/>
            <a:r>
              <a:rPr lang="gu-IN" sz="2400" dirty="0" smtClean="0"/>
              <a:t>ભગવાન વ્યાસે મહાભારતની રચના કરી ને પછી પોતાના પાંચ શિષ્યોને મહાભારત શીખવ્યું.</a:t>
            </a:r>
          </a:p>
          <a:p>
            <a:pPr marL="457200" indent="-457200"/>
            <a:r>
              <a:rPr lang="gu-IN" sz="2400" dirty="0" smtClean="0"/>
              <a:t>પાંચ </a:t>
            </a:r>
            <a:r>
              <a:rPr lang="gu-IN" sz="2400" dirty="0" smtClean="0"/>
              <a:t>શિષ્યો </a:t>
            </a:r>
          </a:p>
          <a:p>
            <a:pPr marL="457200" indent="-457200">
              <a:buFont typeface="+mj-lt"/>
              <a:buAutoNum type="arabicPeriod"/>
            </a:pPr>
            <a:r>
              <a:rPr lang="gu-IN" sz="2400" dirty="0" smtClean="0"/>
              <a:t>વૈશમ્પાયન </a:t>
            </a:r>
            <a:endParaRPr lang="gu-IN" sz="2400" dirty="0" smtClean="0"/>
          </a:p>
          <a:p>
            <a:pPr marL="457200" indent="-457200">
              <a:buFont typeface="+mj-lt"/>
              <a:buAutoNum type="arabicPeriod"/>
            </a:pPr>
            <a:r>
              <a:rPr lang="gu-IN" sz="2400" dirty="0" smtClean="0"/>
              <a:t>પૈલ</a:t>
            </a:r>
          </a:p>
          <a:p>
            <a:pPr marL="457200" indent="-457200">
              <a:buFont typeface="+mj-lt"/>
              <a:buAutoNum type="arabicPeriod"/>
            </a:pPr>
            <a:r>
              <a:rPr lang="gu-IN" sz="2400" dirty="0" smtClean="0"/>
              <a:t>જૈમિની </a:t>
            </a:r>
            <a:endParaRPr lang="gu-IN" sz="2400" dirty="0" smtClean="0"/>
          </a:p>
          <a:p>
            <a:pPr marL="457200" indent="-457200">
              <a:buFont typeface="+mj-lt"/>
              <a:buAutoNum type="arabicPeriod"/>
            </a:pPr>
            <a:r>
              <a:rPr lang="gu-IN" sz="2400" dirty="0" smtClean="0"/>
              <a:t>સુમંતુ</a:t>
            </a:r>
          </a:p>
          <a:p>
            <a:pPr marL="457200" indent="-457200">
              <a:buFont typeface="+mj-lt"/>
              <a:buAutoNum type="arabicPeriod"/>
            </a:pPr>
            <a:r>
              <a:rPr lang="gu-IN" sz="2400" dirty="0" smtClean="0"/>
              <a:t>શુકદેવ </a:t>
            </a:r>
          </a:p>
          <a:p>
            <a:pPr marL="457200" indent="-457200">
              <a:buFont typeface="+mj-lt"/>
              <a:buAutoNum type="arabicPeriod"/>
            </a:pPr>
            <a:endParaRPr lang="gu-IN" sz="2400" dirty="0" smtClean="0"/>
          </a:p>
          <a:p>
            <a:pPr marL="457200" indent="-457200"/>
            <a:r>
              <a:rPr lang="gu-IN" sz="2400" dirty="0" smtClean="0"/>
              <a:t>વૈશમ્પાયને પરીક્ષિત રાજાના પુત્ર જનમેજયે કરેલા સર્પસત્ર પ્રસંગે મહાભારત જનમેજયને કહ્યું </a:t>
            </a:r>
          </a:p>
          <a:p>
            <a:pPr marL="457200" indent="-457200"/>
            <a:r>
              <a:rPr lang="gu-IN" sz="2400" dirty="0" smtClean="0"/>
              <a:t>જનમેજયના </a:t>
            </a:r>
            <a:r>
              <a:rPr lang="gu-IN" sz="2400" dirty="0" smtClean="0"/>
              <a:t>સત્રમાં લોમહર્ષણનાં પુત્ર ઉગ્રશ્રવા હાજર હતા તેમણે વૈશમ્પયાને કહેલું મહાભારત સાંભળ્યું ત્યારબાદ </a:t>
            </a:r>
            <a:endParaRPr lang="sa-IN" sz="2400" dirty="0" smtClean="0"/>
          </a:p>
          <a:p>
            <a:pPr marL="457200" indent="-457200">
              <a:buAutoNum type="hindiAlpha1Period" startAt="6"/>
            </a:pPr>
            <a:endParaRPr lang="sa-IN" sz="2400" dirty="0" smtClean="0"/>
          </a:p>
          <a:p>
            <a:pPr>
              <a:buNone/>
            </a:pPr>
            <a:endParaRPr lang="gu-IN" sz="2400" dirty="0" smtClean="0"/>
          </a:p>
          <a:p>
            <a:pPr>
              <a:buNone/>
            </a:pP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a:buNone/>
            </a:pPr>
            <a:r>
              <a:rPr lang="gu-IN" sz="2400" dirty="0" smtClean="0"/>
              <a:t>   નૈમિષારણ્યમાં  શૌનકાદિ મુનિઓને એ મહાભારત પોતાની રીતે સંભળાવ્યું.</a:t>
            </a:r>
          </a:p>
          <a:p>
            <a:r>
              <a:rPr lang="gu-IN" sz="2400" dirty="0" smtClean="0"/>
              <a:t>સુત </a:t>
            </a:r>
            <a:r>
              <a:rPr lang="gu-IN" sz="2400" dirty="0" smtClean="0"/>
              <a:t>લોમહર્ષણના પુત્ર હોવાથી ઉગ્રશ્રવાને (સુતપુત્ર =) સૌતિ</a:t>
            </a:r>
          </a:p>
          <a:p>
            <a:pPr>
              <a:buNone/>
            </a:pPr>
            <a:r>
              <a:rPr lang="gu-IN" sz="2400" dirty="0" smtClean="0"/>
              <a:t> </a:t>
            </a:r>
            <a:r>
              <a:rPr lang="gu-IN" sz="2400" dirty="0" smtClean="0"/>
              <a:t>  પણ કહેવામાં આવે છે.</a:t>
            </a:r>
          </a:p>
          <a:p>
            <a:r>
              <a:rPr lang="gu-IN" sz="2400" dirty="0" smtClean="0"/>
              <a:t>બ્રાહ્મણ સ્ત્રી અને ક્ષત્રિય પિતાના પુત્રને સુત પુત્ર કહેવામાં આવતા  હતા.</a:t>
            </a:r>
          </a:p>
          <a:p>
            <a:r>
              <a:rPr lang="gu-IN" sz="2400" dirty="0" smtClean="0"/>
              <a:t>આમ </a:t>
            </a:r>
            <a:r>
              <a:rPr lang="gu-IN" sz="2400" dirty="0" smtClean="0"/>
              <a:t>મહાભારતના રચયિતાઓ કુલ ત્રણ થયા.</a:t>
            </a:r>
          </a:p>
          <a:p>
            <a:pPr marL="457200" indent="-457200">
              <a:buFont typeface="+mj-lt"/>
              <a:buAutoNum type="arabicPeriod"/>
            </a:pPr>
            <a:r>
              <a:rPr lang="gu-IN" sz="2400" dirty="0" smtClean="0"/>
              <a:t>વ્યાસ</a:t>
            </a:r>
          </a:p>
          <a:p>
            <a:pPr marL="457200" indent="-457200">
              <a:buFont typeface="+mj-lt"/>
              <a:buAutoNum type="arabicPeriod"/>
            </a:pPr>
            <a:r>
              <a:rPr lang="gu-IN" sz="2400" dirty="0" smtClean="0"/>
              <a:t>વૈશમ્પાયન </a:t>
            </a:r>
            <a:endParaRPr lang="gu-IN" sz="2400" dirty="0" smtClean="0"/>
          </a:p>
          <a:p>
            <a:pPr marL="457200" indent="-457200">
              <a:buFont typeface="+mj-lt"/>
              <a:buAutoNum type="arabicPeriod"/>
            </a:pPr>
            <a:r>
              <a:rPr lang="gu-IN" sz="2400" dirty="0" smtClean="0"/>
              <a:t>સૌતિ </a:t>
            </a:r>
          </a:p>
          <a:p>
            <a:pPr marL="457200" indent="-457200"/>
            <a:r>
              <a:rPr lang="gu-IN" sz="2400" dirty="0" smtClean="0"/>
              <a:t>આ </a:t>
            </a:r>
            <a:r>
              <a:rPr lang="gu-IN" sz="2400" dirty="0" smtClean="0"/>
              <a:t>ત્રણે રચયિતાઓએ પોત પોતાની રીતે મહાભારતની કથા કરી છે.</a:t>
            </a:r>
          </a:p>
          <a:p>
            <a:pPr marL="457200" indent="-457200">
              <a:buNone/>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marL="457200" indent="-457200">
              <a:buNone/>
            </a:pPr>
            <a:r>
              <a:rPr lang="gu-IN" sz="2400" dirty="0" smtClean="0"/>
              <a:t>મહાભારતના એક શ્લોકમાં કહ્યું છે કે -</a:t>
            </a:r>
            <a:endParaRPr lang="gu-IN" sz="2400" dirty="0" smtClean="0"/>
          </a:p>
          <a:p>
            <a:pPr marL="457200" indent="-457200" algn="ctr">
              <a:buNone/>
            </a:pPr>
            <a:r>
              <a:rPr lang="sa-IN" sz="2400" dirty="0" smtClean="0"/>
              <a:t>मन्वादि भारतं केचिदास्तिकादि तथापरे |</a:t>
            </a:r>
          </a:p>
          <a:p>
            <a:pPr marL="457200" indent="-457200" algn="ctr">
              <a:buNone/>
            </a:pPr>
            <a:r>
              <a:rPr lang="sa-IN" sz="2400" dirty="0" smtClean="0"/>
              <a:t>ततोऽपरिचराद्न्ये विप्राः सम्यगधीयते ||</a:t>
            </a:r>
            <a:endParaRPr lang="gu-IN" sz="2400" dirty="0" smtClean="0"/>
          </a:p>
          <a:p>
            <a:pPr marL="457200" indent="-457200" algn="ctr">
              <a:buNone/>
            </a:pPr>
            <a:endParaRPr lang="gu-IN" sz="2400" dirty="0" smtClean="0"/>
          </a:p>
          <a:p>
            <a:pPr marL="457200" indent="-457200">
              <a:buFont typeface="+mj-lt"/>
              <a:buAutoNum type="arabicPeriod"/>
            </a:pPr>
            <a:r>
              <a:rPr lang="gu-IN" sz="2400" dirty="0" smtClean="0"/>
              <a:t>વ્યાસ- જય- ૮૮૦૦ – </a:t>
            </a:r>
            <a:r>
              <a:rPr lang="sa-IN" sz="2400" dirty="0" smtClean="0"/>
              <a:t>रजोपरिचरो नाम</a:t>
            </a:r>
          </a:p>
          <a:p>
            <a:pPr marL="457200" indent="-457200">
              <a:buFont typeface="+mj-lt"/>
              <a:buAutoNum type="arabicPeriod"/>
            </a:pPr>
            <a:r>
              <a:rPr lang="gu-IN" sz="2400" dirty="0" smtClean="0"/>
              <a:t>વૈશમ્પાયન </a:t>
            </a:r>
            <a:r>
              <a:rPr lang="gu-IN" sz="2400" dirty="0" smtClean="0"/>
              <a:t>– ભારત- ૨૪૦૦૦-</a:t>
            </a:r>
            <a:r>
              <a:rPr lang="sa-IN" sz="2400" dirty="0" smtClean="0"/>
              <a:t> आस्तिकाख्यान</a:t>
            </a:r>
          </a:p>
          <a:p>
            <a:pPr marL="457200" indent="-457200">
              <a:buFont typeface="+mj-lt"/>
              <a:buAutoNum type="arabicPeriod"/>
            </a:pPr>
            <a:r>
              <a:rPr lang="gu-IN" sz="2400" dirty="0" smtClean="0"/>
              <a:t>સૌતી </a:t>
            </a:r>
            <a:r>
              <a:rPr lang="gu-IN" sz="2400" dirty="0" smtClean="0"/>
              <a:t>– મહાભારત – ૧૦૦૦૦૦ (હાલ ૯૬૮૨૬) – </a:t>
            </a:r>
            <a:r>
              <a:rPr lang="sa-IN" sz="2400" dirty="0" smtClean="0"/>
              <a:t>मनु  </a:t>
            </a:r>
            <a:r>
              <a:rPr lang="gu-IN" sz="2400" dirty="0" smtClean="0"/>
              <a:t>અથવા </a:t>
            </a:r>
            <a:r>
              <a:rPr lang="sa-IN" sz="2400" dirty="0" smtClean="0"/>
              <a:t>वैवस्वत </a:t>
            </a:r>
          </a:p>
          <a:p>
            <a:pPr marL="457200" indent="-457200">
              <a:buFont typeface="+mj-lt"/>
              <a:buAutoNum type="arabicPeriod"/>
            </a:pPr>
            <a:endParaRPr lang="gu-IN" sz="2400" dirty="0" smtClean="0"/>
          </a:p>
          <a:p>
            <a:pPr marL="457200" indent="-457200">
              <a:buNone/>
            </a:pPr>
            <a:r>
              <a:rPr lang="gu-IN" sz="2400" dirty="0" smtClean="0"/>
              <a:t> જય </a:t>
            </a:r>
            <a:r>
              <a:rPr lang="gu-IN" sz="2400" dirty="0" smtClean="0"/>
              <a:t>: મહાભારત ઉત્તરીય વાચનાના પ્રારંભનો મંગલશ્લોક</a:t>
            </a:r>
          </a:p>
          <a:p>
            <a:pPr marL="457200" indent="-457200" algn="ctr">
              <a:buNone/>
            </a:pPr>
            <a:r>
              <a:rPr lang="sa-IN" sz="2400" dirty="0" smtClean="0"/>
              <a:t>नारायणं </a:t>
            </a:r>
            <a:r>
              <a:rPr lang="sa-IN" sz="2400" dirty="0" smtClean="0"/>
              <a:t>नमस्कृत्य नरं चैव नरोत्तमम् |</a:t>
            </a:r>
          </a:p>
          <a:p>
            <a:pPr marL="457200" indent="-457200" algn="ctr">
              <a:buNone/>
            </a:pPr>
            <a:r>
              <a:rPr lang="sa-IN" sz="2400" dirty="0" smtClean="0"/>
              <a:t>देवी </a:t>
            </a:r>
            <a:r>
              <a:rPr lang="sa-IN" sz="2400" dirty="0" smtClean="0"/>
              <a:t>सरस्वती चैव ततो जयमुदीरयेत् ||</a:t>
            </a:r>
            <a:endParaRPr lang="gu-IN" sz="2400" dirty="0" smtClean="0"/>
          </a:p>
          <a:p>
            <a:pPr marL="457200" indent="-457200">
              <a:buFont typeface="+mj-lt"/>
              <a:buAutoNum type="arabicPeriod"/>
            </a:pPr>
            <a:endParaRPr lang="sa-IN" sz="2400" dirty="0" smtClean="0"/>
          </a:p>
          <a:p>
            <a:pPr marL="457200" indent="-457200" algn="ctr">
              <a:buNone/>
            </a:pPr>
            <a:endParaRPr lang="sa-IN" sz="2400" dirty="0" smtClean="0"/>
          </a:p>
          <a:p>
            <a:pPr marL="457200" indent="-457200">
              <a:buNone/>
            </a:pPr>
            <a:endParaRPr lang="sa-IN" sz="2400" dirty="0" smtClean="0"/>
          </a:p>
          <a:p>
            <a:pPr>
              <a:buNone/>
            </a:pP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pPr marL="457200" indent="-457200"/>
            <a:r>
              <a:rPr lang="gu-IN" sz="2400" dirty="0" smtClean="0"/>
              <a:t>અહીં આવતા જય શબ્દ પરથી વિદ્વાનોએ મહાભારતની પ્રથમ આવૃત્તિને જય નામ આપ્યું.</a:t>
            </a:r>
          </a:p>
          <a:p>
            <a:pPr marL="457200" indent="-457200"/>
            <a:r>
              <a:rPr lang="gu-IN" sz="2400" dirty="0" smtClean="0"/>
              <a:t>આ </a:t>
            </a:r>
            <a:r>
              <a:rPr lang="gu-IN" sz="2400" dirty="0" smtClean="0"/>
              <a:t>ગ્રંથ આદિપર્વના ૬૨ જેટલા અધ્યાયો પછી </a:t>
            </a:r>
            <a:r>
              <a:rPr lang="sa-IN" sz="2400" dirty="0" smtClean="0"/>
              <a:t>राजोपरिचरो नाम </a:t>
            </a:r>
            <a:r>
              <a:rPr lang="gu-IN" sz="2400" dirty="0" smtClean="0"/>
              <a:t>થી  શરૂ થતો હશે.</a:t>
            </a:r>
            <a:endParaRPr lang="sa-IN" sz="2400" dirty="0" smtClean="0"/>
          </a:p>
          <a:p>
            <a:pPr marL="457200" indent="-457200"/>
            <a:r>
              <a:rPr lang="gu-IN" sz="2400" dirty="0" smtClean="0"/>
              <a:t>આ </a:t>
            </a:r>
            <a:r>
              <a:rPr lang="gu-IN" sz="2400" dirty="0" smtClean="0"/>
              <a:t>જય ગ્રંથમાં ૮૮૦૦ શ્લોકો આવતા હશે.</a:t>
            </a:r>
            <a:endParaRPr lang="sa-IN" sz="2400" dirty="0" smtClean="0"/>
          </a:p>
          <a:p>
            <a:pPr marL="457200" indent="-457200">
              <a:buNone/>
            </a:pPr>
            <a:endParaRPr lang="gu-IN" sz="2400" dirty="0" smtClean="0"/>
          </a:p>
          <a:p>
            <a:pPr marL="457200" indent="-457200" algn="ctr">
              <a:buNone/>
            </a:pPr>
            <a:r>
              <a:rPr lang="sa-IN" sz="2400" dirty="0" smtClean="0"/>
              <a:t>अष्टौ </a:t>
            </a:r>
            <a:r>
              <a:rPr lang="sa-IN" sz="2400" dirty="0" smtClean="0"/>
              <a:t>श्लोकसहस्त्राणि अष्टौ श्लोकशतानि च |</a:t>
            </a:r>
          </a:p>
          <a:p>
            <a:pPr marL="457200" indent="-457200" algn="ctr">
              <a:buNone/>
            </a:pPr>
            <a:r>
              <a:rPr lang="sa-IN" sz="2400" dirty="0" smtClean="0"/>
              <a:t>अहं वेत्ति शुको वेत्ति संजयो वेत्ति वा नव ||</a:t>
            </a:r>
            <a:endParaRPr lang="gu-IN" sz="2400" dirty="0" smtClean="0"/>
          </a:p>
          <a:p>
            <a:pPr marL="457200" indent="-457200" algn="ctr">
              <a:buNone/>
            </a:pPr>
            <a:endParaRPr lang="sa-IN" sz="2400" dirty="0" smtClean="0"/>
          </a:p>
          <a:p>
            <a:pPr marL="457200" indent="-457200"/>
            <a:r>
              <a:rPr lang="gu-IN" sz="2400" dirty="0" smtClean="0"/>
              <a:t>એક </a:t>
            </a:r>
            <a:r>
              <a:rPr lang="gu-IN" sz="2400" dirty="0" smtClean="0"/>
              <a:t>કલ્પના મુજબ ‘જ’ અને ‘ય’ અનુક્રમે ૧ અને ૮ નાં સુચક છે. આમ જય = ૧૮ ઉપરથી મહાભારતના ૧૮ પર્વ, ૧૮  અક્ષૌહિણી સેના, યુદ્ધનો સમય ૧૮ દિવસ, યુધિષ્ઠિરનું રાજ્ય તથા ધુતરાષ્ટ્રનું યુદ્ધોત્તર આયુષ્ય ૧૮ વર્ષ, ગીતાના અધ્યાય ૧૮, એ બધામાં આવતા ૧૮ આંકડાનું સુચન થાય છે.</a:t>
            </a:r>
          </a:p>
          <a:p>
            <a:pPr marL="457200" indent="-457200">
              <a:buNone/>
            </a:pPr>
            <a:r>
              <a:rPr lang="gu-IN" sz="2400" dirty="0" smtClean="0"/>
              <a:t> </a:t>
            </a:r>
            <a:endParaRPr lang="sa-IN" sz="2400" dirty="0" smtClean="0"/>
          </a:p>
          <a:p>
            <a:pPr marL="457200" indent="-457200" algn="ctr">
              <a:buNone/>
            </a:pPr>
            <a:endParaRPr lang="sa-IN" sz="2400" dirty="0" smtClean="0"/>
          </a:p>
          <a:p>
            <a:pPr marL="457200" indent="-457200">
              <a:buNone/>
            </a:pPr>
            <a:endParaRPr lang="sa-IN" sz="2400" dirty="0" smtClean="0"/>
          </a:p>
          <a:p>
            <a:pPr>
              <a:buNone/>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buNone/>
            </a:pPr>
            <a:r>
              <a:rPr lang="gu-IN" sz="2400" dirty="0" smtClean="0"/>
              <a:t>ભારત : વૈશામ્પયાને જનમેજયનાં સર્પસત્રમાં મૂળ ગ્રંથને   </a:t>
            </a:r>
          </a:p>
          <a:p>
            <a:pPr>
              <a:buNone/>
            </a:pPr>
            <a:r>
              <a:rPr lang="gu-IN" sz="2400" dirty="0" smtClean="0"/>
              <a:t> </a:t>
            </a:r>
            <a:r>
              <a:rPr lang="gu-IN" sz="2400" dirty="0" smtClean="0"/>
              <a:t>        વિસ્તારીને રજૂ કર્યો તે ભારત કહેવાયો. અત્યારે </a:t>
            </a:r>
          </a:p>
          <a:p>
            <a:pPr>
              <a:buNone/>
            </a:pPr>
            <a:r>
              <a:rPr lang="gu-IN" sz="2400" dirty="0" smtClean="0"/>
              <a:t> </a:t>
            </a:r>
            <a:r>
              <a:rPr lang="gu-IN" sz="2400" dirty="0" smtClean="0"/>
              <a:t>        વૈશામ્પયાનનું જ ભારત ઉપલબ્ધ છે.</a:t>
            </a:r>
          </a:p>
          <a:p>
            <a:pPr>
              <a:buNone/>
            </a:pPr>
            <a:endParaRPr lang="gu-IN" sz="2400" dirty="0" smtClean="0"/>
          </a:p>
          <a:p>
            <a:r>
              <a:rPr lang="gu-IN" sz="2400" dirty="0" smtClean="0"/>
              <a:t>સ્વાભાવિક </a:t>
            </a:r>
            <a:r>
              <a:rPr lang="gu-IN" sz="2400" dirty="0" smtClean="0"/>
              <a:t>રીતેજ ભારત </a:t>
            </a:r>
            <a:r>
              <a:rPr lang="sa-IN" sz="2400" dirty="0" smtClean="0"/>
              <a:t>आस्तिकाख्यान</a:t>
            </a:r>
            <a:r>
              <a:rPr lang="gu-IN" sz="2400" dirty="0" smtClean="0"/>
              <a:t>  શરૂ થાય છે. ભારતના ૨૪૦૦૦ શ્લોકો હતા, અહીં વ્યાસ રચિત કથાનક વિસ્તાર પામ્યું છે</a:t>
            </a:r>
            <a:r>
              <a:rPr lang="sa-IN" sz="2400" dirty="0" smtClean="0"/>
              <a:t>,</a:t>
            </a:r>
            <a:r>
              <a:rPr lang="gu-IN" sz="2400" dirty="0" smtClean="0"/>
              <a:t> છતાં</a:t>
            </a:r>
            <a:r>
              <a:rPr lang="sa-IN" sz="2400" dirty="0" smtClean="0"/>
              <a:t> उपाख्यान विना तावद् भारतं प्रोच्यते बुधैः </a:t>
            </a:r>
            <a:r>
              <a:rPr lang="gu-IN" sz="2400" dirty="0" smtClean="0"/>
              <a:t>એ વાક્ય બતાવે છે તેમ ભારતમાં હજુ ઉપાખ્યાનો દાખલ થયા ન હતા</a:t>
            </a:r>
            <a:r>
              <a:rPr lang="sa-IN" sz="2400" dirty="0" smtClean="0"/>
              <a:t>.</a:t>
            </a:r>
            <a:endParaRPr lang="gu-IN" sz="2400" dirty="0" smtClean="0"/>
          </a:p>
          <a:p>
            <a:endParaRPr lang="sa-IN" sz="2400" dirty="0" smtClean="0"/>
          </a:p>
          <a:p>
            <a:pPr>
              <a:buNone/>
            </a:pPr>
            <a:r>
              <a:rPr lang="gu-IN" sz="2400" dirty="0" smtClean="0"/>
              <a:t>મહાભારત </a:t>
            </a:r>
            <a:r>
              <a:rPr lang="gu-IN" sz="2400" dirty="0" smtClean="0"/>
              <a:t>: વૈશમ્પાયને કહેલ ભારત સહિતા સાંભળીને સૌતીએ શૌનકાદિક મુનિઓને જે કથા વિસ્તારીને કહી સંભળાવી તે મહાભારત કહેવાયું. </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lnSpcReduction="10000"/>
          </a:bodyPr>
          <a:lstStyle/>
          <a:p>
            <a:r>
              <a:rPr lang="gu-IN" sz="2400" dirty="0" smtClean="0"/>
              <a:t>મહાભારતની શરૂઆત </a:t>
            </a:r>
            <a:r>
              <a:rPr lang="sa-IN" sz="2400" dirty="0" smtClean="0"/>
              <a:t>मनु </a:t>
            </a:r>
            <a:r>
              <a:rPr lang="gu-IN" sz="2400" dirty="0" smtClean="0"/>
              <a:t>અથવા</a:t>
            </a:r>
            <a:r>
              <a:rPr lang="sa-IN" sz="2400" dirty="0" smtClean="0"/>
              <a:t> वैवस्वत</a:t>
            </a:r>
            <a:r>
              <a:rPr lang="gu-IN" sz="2400" dirty="0" smtClean="0"/>
              <a:t> શબ્દથી થાય છે </a:t>
            </a:r>
            <a:r>
              <a:rPr lang="sa-IN" sz="2400" dirty="0" smtClean="0"/>
              <a:t>भरतानां महज्ज्न्म महाभारतमुच्यते  </a:t>
            </a:r>
            <a:r>
              <a:rPr lang="gu-IN" sz="2400" dirty="0" smtClean="0"/>
              <a:t>– એ વાક્ય પરથી સૂચવાય છે કે મહાભારત ભારતનો મોટો અવતાર છે, એક બીજી પંક્તિ કહે છે- મોટું અને ભારે હોવાથી તેને મહાભારત કહે છે. એક બીજો શ્લોક કહે છે કે-</a:t>
            </a:r>
          </a:p>
          <a:p>
            <a:pPr algn="ctr">
              <a:buNone/>
            </a:pPr>
            <a:r>
              <a:rPr lang="sa-IN" sz="2400" dirty="0" smtClean="0"/>
              <a:t>धर्मे चार्थे </a:t>
            </a:r>
            <a:r>
              <a:rPr lang="sa-IN" sz="2400" dirty="0" smtClean="0"/>
              <a:t>च कामे च मोक्षे च भरतषर्भ |</a:t>
            </a:r>
          </a:p>
          <a:p>
            <a:pPr algn="ctr">
              <a:buNone/>
            </a:pPr>
            <a:r>
              <a:rPr lang="sa-IN" sz="2400" dirty="0" smtClean="0"/>
              <a:t>यदिहास्ति </a:t>
            </a:r>
            <a:r>
              <a:rPr lang="sa-IN" sz="2400" dirty="0" smtClean="0"/>
              <a:t>तदन्यत्र यन्नेहास्ति न कुत्र चित् ||</a:t>
            </a:r>
            <a:endParaRPr lang="gu-IN" sz="2400" dirty="0" smtClean="0"/>
          </a:p>
          <a:p>
            <a:pPr algn="ctr">
              <a:buNone/>
            </a:pPr>
            <a:endParaRPr lang="sa-IN" sz="2400" dirty="0" smtClean="0"/>
          </a:p>
          <a:p>
            <a:r>
              <a:rPr lang="gu-IN" sz="2400" dirty="0" smtClean="0"/>
              <a:t>મહાભારત </a:t>
            </a:r>
            <a:r>
              <a:rPr lang="gu-IN" sz="2400" dirty="0" smtClean="0"/>
              <a:t>પ્રજાનું કાવ્ય રહ્યું છે, એટલે જ્યાં જ્યાં  પહોચ્યું ત્યાં ત્યાં ભાવકો અને વિદ્વાનોએ તેને સત્કાર્યું અને ક્યારેક પોતાના તરફ થી ઉમેરો કરીને તેનું બહુમાન કર્યું આથી મહાભારતનું કદ ખુબ વધી ગયું.</a:t>
            </a:r>
          </a:p>
          <a:p>
            <a:r>
              <a:rPr lang="gu-IN" sz="2400" dirty="0" smtClean="0"/>
              <a:t>મહાભારતનાં એકલાખ શ્લોકો છે પરંતું આત્યારે ૯૬૮૨૬ શ્લોક સંખ્યા મળી આવે છે, પુનાની ભંડારકર ઓરિએન્ટલ રીસર્ચ ઇન્સ્ટીટ્યુટે મહાભારતની સમીક્ષિત આવૃત્તિ પ્રગટ કરીને ટે કામ કરવા પ્રયત્ન કર્યો છે.</a:t>
            </a:r>
            <a:endParaRPr lang="sa-IN" sz="2400" dirty="0" smtClean="0"/>
          </a:p>
          <a:p>
            <a:pPr algn="ctr">
              <a:buNone/>
            </a:pPr>
            <a:endParaRPr lang="gu-IN" sz="2400" dirty="0" smtClean="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TotalTime>
  <Words>502</Words>
  <Application>Microsoft Office PowerPoint</Application>
  <PresentationFormat>On-screen Show (4:3)</PresentationFormat>
  <Paragraphs>65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welcome</dc:creator>
  <cp:lastModifiedBy>welcome</cp:lastModifiedBy>
  <cp:revision>86</cp:revision>
  <dcterms:created xsi:type="dcterms:W3CDTF">2019-05-12T16:26:57Z</dcterms:created>
  <dcterms:modified xsi:type="dcterms:W3CDTF">2019-05-17T15:43:46Z</dcterms:modified>
</cp:coreProperties>
</file>