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7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40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133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.wmf"/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070A328-1BA5-44A7-889D-A0DE63FF4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675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FB68C-9640-4767-B01A-879A305A9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4687F-F310-47C0-A24D-FCA9CC80A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1625"/>
            <a:ext cx="2019300" cy="6556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1625"/>
            <a:ext cx="5905500" cy="6556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42913-77DF-4A93-A4C4-24D72DA60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6118D-6B35-4961-B425-C3537FC50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B7A3B-1140-4726-9CFD-50AB7BE1F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962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752600"/>
            <a:ext cx="3962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6669D-09E8-4B14-B517-D4F3EB5B4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A08C7-F982-4C32-AE71-D7970BA95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5EB2D-49E4-4F63-89A1-C41FC19BC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66B8B-BC38-4BB8-B4D2-B57A69FED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03492-A65E-47A3-8266-0BC03480C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B6E9E-46D5-4A76-846B-0C91C95F4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A7A7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6656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656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656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195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8077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5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1331870-9480-4268-816F-C6ECD52F5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DeMoivre's Theorem</a:t>
            </a:r>
          </a:p>
        </p:txBody>
      </p:sp>
      <p:sp>
        <p:nvSpPr>
          <p:cNvPr id="4" name="TextBox 5"/>
          <p:cNvSpPr txBox="1"/>
          <p:nvPr/>
        </p:nvSpPr>
        <p:spPr>
          <a:xfrm>
            <a:off x="1329213" y="4655872"/>
            <a:ext cx="6537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/>
              <a:t>Prepared By</a:t>
            </a:r>
          </a:p>
          <a:p>
            <a:pPr algn="ctr"/>
            <a:r>
              <a:rPr lang="en-US" sz="2400" b="1" dirty="0" smtClean="0"/>
              <a:t>Prof. D. G. Patel,</a:t>
            </a:r>
          </a:p>
          <a:p>
            <a:pPr algn="ctr"/>
            <a:r>
              <a:rPr lang="en-US" sz="2400" b="1" dirty="0" smtClean="0"/>
              <a:t>Mathematics Department,</a:t>
            </a:r>
          </a:p>
          <a:p>
            <a:pPr algn="ctr"/>
            <a:r>
              <a:rPr lang="en-US" sz="2400" b="1" dirty="0" err="1" smtClean="0"/>
              <a:t>Pramukh</a:t>
            </a:r>
            <a:r>
              <a:rPr lang="en-US" sz="2400" b="1" dirty="0" smtClean="0"/>
              <a:t> Swami Science College, </a:t>
            </a:r>
            <a:r>
              <a:rPr lang="en-US" sz="2400" b="1" dirty="0" err="1" smtClean="0"/>
              <a:t>Kadi</a:t>
            </a:r>
            <a:r>
              <a:rPr lang="en-US" sz="2400" b="1" dirty="0" smtClean="0"/>
              <a:t>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D91C09-BCDD-4E62-915A-B06400CAD40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Trig Representation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Recall that a complex number can be represented as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Then it follows that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What about z</a:t>
            </a:r>
            <a:r>
              <a:rPr lang="en-US" baseline="30000" smtClean="0"/>
              <a:t>3</a:t>
            </a:r>
            <a:r>
              <a:rPr lang="en-US" smtClean="0"/>
              <a:t> ? 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2555875" y="2592388"/>
          <a:ext cx="3927475" cy="720725"/>
        </p:xfrm>
        <a:graphic>
          <a:graphicData uri="http://schemas.openxmlformats.org/presentationml/2006/ole">
            <p:oleObj spid="_x0000_s1026" name="Equation" r:id="rId3" imgW="1384200" imgH="253800" progId="Equation.DSMT4">
              <p:embed/>
            </p:oleObj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1516063" y="4119563"/>
          <a:ext cx="6419850" cy="1296987"/>
        </p:xfrm>
        <a:graphic>
          <a:graphicData uri="http://schemas.openxmlformats.org/presentationml/2006/ole">
            <p:oleObj spid="_x0000_s1027" name="Equation" r:id="rId4" imgW="2514600" imgH="5079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F78756-CDD2-40DC-BC77-52D626B7CF1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DeMoivre's Theorem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general (a + b</a:t>
            </a:r>
            <a:r>
              <a:rPr lang="en-US" b="1" i="1" smtClean="0"/>
              <a:t>i</a:t>
            </a:r>
            <a:r>
              <a:rPr lang="en-US" smtClean="0"/>
              <a:t>)</a:t>
            </a:r>
            <a:r>
              <a:rPr lang="en-US" baseline="30000" smtClean="0"/>
              <a:t>n </a:t>
            </a:r>
            <a:r>
              <a:rPr lang="en-US" smtClean="0"/>
              <a:t> is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Apply to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Try 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868488" y="2520950"/>
          <a:ext cx="5718175" cy="709613"/>
        </p:xfrm>
        <a:graphic>
          <a:graphicData uri="http://schemas.openxmlformats.org/presentationml/2006/ole">
            <p:oleObj spid="_x0000_s2050" name="Equation" r:id="rId3" imgW="2044440" imgH="253800" progId="Equation.DSMT4">
              <p:embed/>
            </p:oleObj>
          </a:graphicData>
        </a:graphic>
      </p:graphicFrame>
      <p:graphicFrame>
        <p:nvGraphicFramePr>
          <p:cNvPr id="95237" name="Object 5"/>
          <p:cNvGraphicFramePr>
            <a:graphicFrameLocks noChangeAspect="1"/>
          </p:cNvGraphicFramePr>
          <p:nvPr/>
        </p:nvGraphicFramePr>
        <p:xfrm>
          <a:off x="2413000" y="3933825"/>
          <a:ext cx="4594225" cy="925513"/>
        </p:xfrm>
        <a:graphic>
          <a:graphicData uri="http://schemas.openxmlformats.org/presentationml/2006/ole">
            <p:oleObj spid="_x0000_s2051" name="Equation" r:id="rId4" imgW="1638000" imgH="330120" progId="Equation.DSMT4">
              <p:embed/>
            </p:oleObj>
          </a:graphicData>
        </a:graphic>
      </p:graphicFrame>
      <p:graphicFrame>
        <p:nvGraphicFramePr>
          <p:cNvPr id="95238" name="Object 6"/>
          <p:cNvGraphicFramePr>
            <a:graphicFrameLocks noChangeAspect="1"/>
          </p:cNvGraphicFramePr>
          <p:nvPr/>
        </p:nvGraphicFramePr>
        <p:xfrm>
          <a:off x="2667000" y="5303838"/>
          <a:ext cx="2384425" cy="1192212"/>
        </p:xfrm>
        <a:graphic>
          <a:graphicData uri="http://schemas.openxmlformats.org/presentationml/2006/ole">
            <p:oleObj spid="_x0000_s2052" name="Equation" r:id="rId5" imgW="1066680" imgH="5331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702305-26CB-416D-B9E2-F529C87126EE}" type="slidenum">
              <a:rPr lang="en-US" smtClean="0"/>
              <a:pPr/>
              <a:t>4</a:t>
            </a:fld>
            <a:endParaRPr lang="en-US" smtClean="0"/>
          </a:p>
        </p:txBody>
      </p:sp>
      <p:pic>
        <p:nvPicPr>
          <p:cNvPr id="3078" name="Picture 4" descr="j01933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3738" y="0"/>
            <a:ext cx="1820862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>
          <a:xfrm>
            <a:off x="658813" y="0"/>
            <a:ext cx="7932737" cy="1143000"/>
          </a:xfrm>
        </p:spPr>
        <p:txBody>
          <a:bodyPr/>
          <a:lstStyle/>
          <a:p>
            <a:pPr eaLnBrk="1" hangingPunct="1"/>
            <a:r>
              <a:rPr lang="en-US" smtClean="0"/>
              <a:t>Using DeMoivre to Find Roots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Again, starting with </a:t>
            </a:r>
            <a:br>
              <a:rPr lang="en-US" smtClean="0"/>
            </a:br>
            <a:r>
              <a:rPr lang="en-US" smtClean="0"/>
              <a:t>a + b</a:t>
            </a:r>
            <a:r>
              <a:rPr lang="en-US" b="1" i="1" smtClean="0"/>
              <a:t>i</a:t>
            </a:r>
            <a:r>
              <a:rPr lang="en-US" smtClean="0"/>
              <a:t> =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                                                also 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works when </a:t>
            </a:r>
            <a:r>
              <a:rPr lang="en-US" i="1" smtClean="0"/>
              <a:t>n</a:t>
            </a:r>
            <a:r>
              <a:rPr lang="en-US" smtClean="0"/>
              <a:t> is a fraction</a:t>
            </a:r>
          </a:p>
          <a:p>
            <a:pPr lvl="1" eaLnBrk="1" hangingPunct="1"/>
            <a:r>
              <a:rPr lang="en-US" smtClean="0"/>
              <a:t>Thus we can take a root of a complex number</a:t>
            </a:r>
          </a:p>
        </p:txBody>
      </p:sp>
      <p:pic>
        <p:nvPicPr>
          <p:cNvPr id="96261" name="Picture 5" descr="j028278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238970">
            <a:off x="6411913" y="930275"/>
            <a:ext cx="12763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3159125" y="2098675"/>
          <a:ext cx="3927475" cy="720725"/>
        </p:xfrm>
        <a:graphic>
          <a:graphicData uri="http://schemas.openxmlformats.org/presentationml/2006/ole">
            <p:oleObj spid="_x0000_s3074" name="Equation" r:id="rId5" imgW="1384200" imgH="253800" progId="Equation.DSMT4">
              <p:embed/>
            </p:oleObj>
          </a:graphicData>
        </a:graphic>
      </p:graphicFrame>
      <p:graphicFrame>
        <p:nvGraphicFramePr>
          <p:cNvPr id="3075" name="Object 7"/>
          <p:cNvGraphicFramePr>
            <a:graphicFrameLocks noChangeAspect="1"/>
          </p:cNvGraphicFramePr>
          <p:nvPr/>
        </p:nvGraphicFramePr>
        <p:xfrm>
          <a:off x="1651000" y="3173413"/>
          <a:ext cx="5718175" cy="709612"/>
        </p:xfrm>
        <a:graphic>
          <a:graphicData uri="http://schemas.openxmlformats.org/presentationml/2006/ole">
            <p:oleObj spid="_x0000_s3075" name="Equation" r:id="rId6" imgW="2044440" imgH="253800" progId="Equation.DSMT4">
              <p:embed/>
            </p:oleObj>
          </a:graphicData>
        </a:graphic>
      </p:graphicFrame>
      <p:graphicFrame>
        <p:nvGraphicFramePr>
          <p:cNvPr id="96264" name="Object 8"/>
          <p:cNvGraphicFramePr>
            <a:graphicFrameLocks noChangeAspect="1"/>
          </p:cNvGraphicFramePr>
          <p:nvPr/>
        </p:nvGraphicFramePr>
        <p:xfrm>
          <a:off x="460375" y="5459413"/>
          <a:ext cx="7989888" cy="1187450"/>
        </p:xfrm>
        <a:graphic>
          <a:graphicData uri="http://schemas.openxmlformats.org/presentationml/2006/ole">
            <p:oleObj spid="_x0000_s3076" name="Equation" r:id="rId7" imgW="307332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3E8BAE-2FB9-4FF9-82E1-AA854B38B21E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DeMoivre to Find Roots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Note that there will be </a:t>
            </a:r>
            <a:r>
              <a:rPr lang="en-US" i="1" smtClean="0"/>
              <a:t>n</a:t>
            </a:r>
            <a:r>
              <a:rPr lang="en-US" smtClean="0"/>
              <a:t> such roots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One each for k = 0, k = 1, … k = n – 1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Find the two square roots of</a:t>
            </a:r>
          </a:p>
          <a:p>
            <a:pPr lvl="1" eaLnBrk="1" hangingPunct="1"/>
            <a:r>
              <a:rPr lang="en-US" smtClean="0"/>
              <a:t>Represent as z = r cis </a:t>
            </a:r>
            <a:r>
              <a:rPr lang="el-GR" smtClean="0"/>
              <a:t>θ</a:t>
            </a:r>
            <a:endParaRPr lang="en-US" smtClean="0"/>
          </a:p>
          <a:p>
            <a:pPr lvl="1" eaLnBrk="1" hangingPunct="1"/>
            <a:r>
              <a:rPr lang="en-US" smtClean="0"/>
              <a:t>What is r?</a:t>
            </a:r>
          </a:p>
          <a:p>
            <a:pPr lvl="1" eaLnBrk="1" hangingPunct="1"/>
            <a:r>
              <a:rPr lang="en-US" smtClean="0"/>
              <a:t>What is </a:t>
            </a:r>
            <a:r>
              <a:rPr lang="el-GR" smtClean="0"/>
              <a:t>θ</a:t>
            </a:r>
            <a:r>
              <a:rPr lang="en-US" smtClean="0"/>
              <a:t>?</a:t>
            </a:r>
            <a:endParaRPr lang="el-GR" smtClean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160463" y="2468563"/>
          <a:ext cx="7277100" cy="1081087"/>
        </p:xfrm>
        <a:graphic>
          <a:graphicData uri="http://schemas.openxmlformats.org/presentationml/2006/ole">
            <p:oleObj spid="_x0000_s4098" name="Equation" r:id="rId3" imgW="3073320" imgH="457200" progId="Equation.DSMT4">
              <p:embed/>
            </p:oleObj>
          </a:graphicData>
        </a:graphic>
      </p:graphicFrame>
      <p:graphicFrame>
        <p:nvGraphicFramePr>
          <p:cNvPr id="4099" name="Object 5"/>
          <p:cNvGraphicFramePr>
            <a:graphicFrameLocks noChangeAspect="1"/>
          </p:cNvGraphicFramePr>
          <p:nvPr/>
        </p:nvGraphicFramePr>
        <p:xfrm>
          <a:off x="7019925" y="4743450"/>
          <a:ext cx="1858963" cy="669925"/>
        </p:xfrm>
        <a:graphic>
          <a:graphicData uri="http://schemas.openxmlformats.org/presentationml/2006/ole">
            <p:oleObj spid="_x0000_s4099" name="Equation" r:id="rId4" imgW="63468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575305-B809-4C71-B192-8F5035D3A99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Graphical Interpretation of Roots</a:t>
            </a:r>
          </a:p>
        </p:txBody>
      </p:sp>
      <p:sp>
        <p:nvSpPr>
          <p:cNvPr id="51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Solutions are: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588963" y="2422525"/>
          <a:ext cx="5246687" cy="2924175"/>
        </p:xfrm>
        <a:graphic>
          <a:graphicData uri="http://schemas.openxmlformats.org/presentationml/2006/ole">
            <p:oleObj spid="_x0000_s5122" name="Equation" r:id="rId3" imgW="2692080" imgH="1498320" progId="Equation.DSMT4">
              <p:embed/>
            </p:oleObj>
          </a:graphicData>
        </a:graphic>
      </p:graphicFrame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364163" y="1725613"/>
            <a:ext cx="3322637" cy="3186112"/>
            <a:chOff x="3379" y="1087"/>
            <a:chExt cx="2093" cy="2007"/>
          </a:xfrm>
        </p:grpSpPr>
        <p:sp>
          <p:nvSpPr>
            <p:cNvPr id="5131" name="Line 5"/>
            <p:cNvSpPr>
              <a:spLocks noChangeShapeType="1"/>
            </p:cNvSpPr>
            <p:nvPr/>
          </p:nvSpPr>
          <p:spPr bwMode="auto">
            <a:xfrm>
              <a:off x="4468" y="1448"/>
              <a:ext cx="0" cy="16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Line 6"/>
            <p:cNvSpPr>
              <a:spLocks noChangeShapeType="1"/>
            </p:cNvSpPr>
            <p:nvPr/>
          </p:nvSpPr>
          <p:spPr bwMode="auto">
            <a:xfrm>
              <a:off x="3472" y="2271"/>
              <a:ext cx="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Line 7"/>
            <p:cNvSpPr>
              <a:spLocks noChangeShapeType="1"/>
            </p:cNvSpPr>
            <p:nvPr/>
          </p:nvSpPr>
          <p:spPr bwMode="auto">
            <a:xfrm flipV="1">
              <a:off x="4122" y="1489"/>
              <a:ext cx="725" cy="14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5124" name="Object 8"/>
            <p:cNvGraphicFramePr>
              <a:graphicFrameLocks noChangeAspect="1"/>
            </p:cNvGraphicFramePr>
            <p:nvPr/>
          </p:nvGraphicFramePr>
          <p:xfrm>
            <a:off x="4651" y="1087"/>
            <a:ext cx="635" cy="379"/>
          </p:xfrm>
          <a:graphic>
            <a:graphicData uri="http://schemas.openxmlformats.org/presentationml/2006/ole">
              <p:oleObj spid="_x0000_s5124" name="Equation" r:id="rId4" imgW="723600" imgH="431640" progId="Equation.DSMT4">
                <p:embed/>
              </p:oleObj>
            </a:graphicData>
          </a:graphic>
        </p:graphicFrame>
        <p:graphicFrame>
          <p:nvGraphicFramePr>
            <p:cNvPr id="5125" name="Object 10"/>
            <p:cNvGraphicFramePr>
              <a:graphicFrameLocks noChangeAspect="1"/>
            </p:cNvGraphicFramePr>
            <p:nvPr/>
          </p:nvGraphicFramePr>
          <p:xfrm>
            <a:off x="3379" y="2434"/>
            <a:ext cx="724" cy="379"/>
          </p:xfrm>
          <a:graphic>
            <a:graphicData uri="http://schemas.openxmlformats.org/presentationml/2006/ole">
              <p:oleObj spid="_x0000_s5125" name="Equation" r:id="rId5" imgW="825480" imgH="431640" progId="Equation.DSMT4">
                <p:embed/>
              </p:oleObj>
            </a:graphicData>
          </a:graphic>
        </p:graphicFrame>
      </p:grpSp>
      <p:sp>
        <p:nvSpPr>
          <p:cNvPr id="98316" name="Text Box 12"/>
          <p:cNvSpPr txBox="1">
            <a:spLocks noChangeArrowheads="1"/>
          </p:cNvSpPr>
          <p:nvPr/>
        </p:nvSpPr>
        <p:spPr bwMode="auto">
          <a:xfrm>
            <a:off x="4557713" y="5459413"/>
            <a:ext cx="3889375" cy="6508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/>
              <a:t>Roots will be equally spaced around a circle with radius </a:t>
            </a:r>
            <a:r>
              <a:rPr lang="en-US" i="1"/>
              <a:t>r</a:t>
            </a:r>
            <a:r>
              <a:rPr lang="en-US" i="1" baseline="30000"/>
              <a:t>1/2</a:t>
            </a:r>
            <a:endParaRPr lang="en-US"/>
          </a:p>
        </p:txBody>
      </p:sp>
      <p:graphicFrame>
        <p:nvGraphicFramePr>
          <p:cNvPr id="5123" name="Object 14"/>
          <p:cNvGraphicFramePr>
            <a:graphicFrameLocks noChangeAspect="1"/>
          </p:cNvGraphicFramePr>
          <p:nvPr/>
        </p:nvGraphicFramePr>
        <p:xfrm>
          <a:off x="7354888" y="2954338"/>
          <a:ext cx="331787" cy="296862"/>
        </p:xfrm>
        <a:graphic>
          <a:graphicData uri="http://schemas.openxmlformats.org/presentationml/2006/ole">
            <p:oleObj spid="_x0000_s5123" name="Equation" r:id="rId6" imgW="241200" imgH="215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5B5C0F-B4AC-4193-B418-A8BD393B3EA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1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Graphical Interpretation of Roots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Consider cube root of 27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Using DeMoivre's Theorem</a:t>
            </a:r>
          </a:p>
          <a:p>
            <a:pPr eaLnBrk="1" hangingPunct="1"/>
            <a:endParaRPr lang="en-US" smtClean="0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3290888" y="2263775"/>
          <a:ext cx="2357437" cy="596900"/>
        </p:xfrm>
        <a:graphic>
          <a:graphicData uri="http://schemas.openxmlformats.org/presentationml/2006/ole">
            <p:oleObj spid="_x0000_s6146" name="Equation" r:id="rId3" imgW="901440" imgH="228600" progId="Equation.DSMT4">
              <p:embed/>
            </p:oleObj>
          </a:graphicData>
        </a:graphic>
      </p:graphicFrame>
      <p:graphicFrame>
        <p:nvGraphicFramePr>
          <p:cNvPr id="99333" name="Object 5"/>
          <p:cNvGraphicFramePr>
            <a:graphicFrameLocks noChangeAspect="1"/>
          </p:cNvGraphicFramePr>
          <p:nvPr/>
        </p:nvGraphicFramePr>
        <p:xfrm>
          <a:off x="811213" y="3468688"/>
          <a:ext cx="4710112" cy="1338262"/>
        </p:xfrm>
        <a:graphic>
          <a:graphicData uri="http://schemas.openxmlformats.org/presentationml/2006/ole">
            <p:oleObj spid="_x0000_s6147" name="Equation" r:id="rId4" imgW="2501640" imgH="711000" progId="Equation.DSMT4">
              <p:embed/>
            </p:oleObj>
          </a:graphicData>
        </a:graphic>
      </p:graphicFrame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599113" y="3441700"/>
            <a:ext cx="3340100" cy="2770188"/>
            <a:chOff x="3527" y="2168"/>
            <a:chExt cx="2104" cy="1745"/>
          </a:xfrm>
        </p:grpSpPr>
        <p:sp>
          <p:nvSpPr>
            <p:cNvPr id="6156" name="Line 7"/>
            <p:cNvSpPr>
              <a:spLocks noChangeShapeType="1"/>
            </p:cNvSpPr>
            <p:nvPr/>
          </p:nvSpPr>
          <p:spPr bwMode="auto">
            <a:xfrm>
              <a:off x="4523" y="2168"/>
              <a:ext cx="0" cy="16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8"/>
            <p:cNvSpPr>
              <a:spLocks noChangeShapeType="1"/>
            </p:cNvSpPr>
            <p:nvPr/>
          </p:nvSpPr>
          <p:spPr bwMode="auto">
            <a:xfrm>
              <a:off x="3527" y="2991"/>
              <a:ext cx="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6148" name="Object 10"/>
            <p:cNvGraphicFramePr>
              <a:graphicFrameLocks noChangeAspect="1"/>
            </p:cNvGraphicFramePr>
            <p:nvPr/>
          </p:nvGraphicFramePr>
          <p:xfrm>
            <a:off x="5241" y="2769"/>
            <a:ext cx="390" cy="156"/>
          </p:xfrm>
          <a:graphic>
            <a:graphicData uri="http://schemas.openxmlformats.org/presentationml/2006/ole">
              <p:oleObj spid="_x0000_s6148" name="Equation" r:id="rId5" imgW="444240" imgH="177480" progId="Equation.DSMT4">
                <p:embed/>
              </p:oleObj>
            </a:graphicData>
          </a:graphic>
        </p:graphicFrame>
        <p:sp>
          <p:nvSpPr>
            <p:cNvPr id="6158" name="Text Box 13"/>
            <p:cNvSpPr txBox="1">
              <a:spLocks noChangeArrowheads="1"/>
            </p:cNvSpPr>
            <p:nvPr/>
          </p:nvSpPr>
          <p:spPr bwMode="auto">
            <a:xfrm>
              <a:off x="5095" y="2863"/>
              <a:ext cx="43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•</a:t>
              </a:r>
            </a:p>
          </p:txBody>
        </p:sp>
        <p:sp>
          <p:nvSpPr>
            <p:cNvPr id="6159" name="Line 14"/>
            <p:cNvSpPr>
              <a:spLocks noChangeShapeType="1"/>
            </p:cNvSpPr>
            <p:nvPr/>
          </p:nvSpPr>
          <p:spPr bwMode="auto">
            <a:xfrm flipH="1" flipV="1">
              <a:off x="4170" y="2458"/>
              <a:ext cx="349" cy="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5"/>
            <p:cNvSpPr>
              <a:spLocks noChangeShapeType="1"/>
            </p:cNvSpPr>
            <p:nvPr/>
          </p:nvSpPr>
          <p:spPr bwMode="auto">
            <a:xfrm flipH="1">
              <a:off x="4170" y="2994"/>
              <a:ext cx="349" cy="5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Oval 16"/>
            <p:cNvSpPr>
              <a:spLocks noChangeArrowheads="1"/>
            </p:cNvSpPr>
            <p:nvPr/>
          </p:nvSpPr>
          <p:spPr bwMode="auto">
            <a:xfrm>
              <a:off x="3871" y="2355"/>
              <a:ext cx="1314" cy="12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6149" name="Object 17"/>
            <p:cNvGraphicFramePr>
              <a:graphicFrameLocks noChangeAspect="1"/>
            </p:cNvGraphicFramePr>
            <p:nvPr/>
          </p:nvGraphicFramePr>
          <p:xfrm>
            <a:off x="3706" y="2215"/>
            <a:ext cx="416" cy="272"/>
          </p:xfrm>
          <a:graphic>
            <a:graphicData uri="http://schemas.openxmlformats.org/presentationml/2006/ole">
              <p:oleObj spid="_x0000_s6149" name="Equation" r:id="rId6" imgW="660240" imgH="431640" progId="Equation.DSMT4">
                <p:embed/>
              </p:oleObj>
            </a:graphicData>
          </a:graphic>
        </p:graphicFrame>
        <p:graphicFrame>
          <p:nvGraphicFramePr>
            <p:cNvPr id="6150" name="Object 18"/>
            <p:cNvGraphicFramePr>
              <a:graphicFrameLocks noChangeAspect="1"/>
            </p:cNvGraphicFramePr>
            <p:nvPr/>
          </p:nvGraphicFramePr>
          <p:xfrm>
            <a:off x="3673" y="3641"/>
            <a:ext cx="416" cy="272"/>
          </p:xfrm>
          <a:graphic>
            <a:graphicData uri="http://schemas.openxmlformats.org/presentationml/2006/ole">
              <p:oleObj spid="_x0000_s6150" name="Equation" r:id="rId7" imgW="660240" imgH="431640" progId="Equation.DSMT4">
                <p:embed/>
              </p:oleObj>
            </a:graphicData>
          </a:graphic>
        </p:graphicFrame>
      </p:grpSp>
      <p:sp>
        <p:nvSpPr>
          <p:cNvPr id="99347" name="Text Box 19"/>
          <p:cNvSpPr txBox="1">
            <a:spLocks noChangeArrowheads="1"/>
          </p:cNvSpPr>
          <p:nvPr/>
        </p:nvSpPr>
        <p:spPr bwMode="auto">
          <a:xfrm>
            <a:off x="1196975" y="5318125"/>
            <a:ext cx="3889375" cy="6508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/>
              <a:t>Roots will be equally spaced around a circle with radius </a:t>
            </a:r>
            <a:r>
              <a:rPr lang="en-US" i="1"/>
              <a:t>r</a:t>
            </a:r>
            <a:r>
              <a:rPr lang="en-US" i="1" baseline="30000"/>
              <a:t>1/3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4FAE34-EED5-4CE0-9BD6-C81308F240D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Roots of Equations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Recall that one method of solving polynomials involves taking roots of both sides</a:t>
            </a:r>
          </a:p>
          <a:p>
            <a:pPr lvl="1" eaLnBrk="1" hangingPunct="1"/>
            <a:r>
              <a:rPr lang="en-US" smtClean="0"/>
              <a:t>x</a:t>
            </a:r>
            <a:r>
              <a:rPr lang="en-US" baseline="30000" smtClean="0"/>
              <a:t>4</a:t>
            </a:r>
            <a:r>
              <a:rPr lang="en-US" smtClean="0"/>
              <a:t> + 16 = 0</a:t>
            </a:r>
            <a:br>
              <a:rPr lang="en-US" smtClean="0"/>
            </a:br>
            <a:r>
              <a:rPr lang="en-US" smtClean="0"/>
              <a:t>x</a:t>
            </a:r>
            <a:r>
              <a:rPr lang="en-US" baseline="30000" smtClean="0"/>
              <a:t>4</a:t>
            </a:r>
            <a:r>
              <a:rPr lang="en-US" smtClean="0"/>
              <a:t> = - 64</a:t>
            </a:r>
          </a:p>
          <a:p>
            <a:pPr eaLnBrk="1" hangingPunct="1"/>
            <a:r>
              <a:rPr lang="en-US" smtClean="0"/>
              <a:t>Now we can determine the roots</a:t>
            </a:r>
            <a:br>
              <a:rPr lang="en-US" smtClean="0"/>
            </a:br>
            <a:r>
              <a:rPr lang="en-US" smtClean="0"/>
              <a:t>(they are all complex)</a:t>
            </a:r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1736725" y="5135563"/>
          <a:ext cx="2279650" cy="928687"/>
        </p:xfrm>
        <a:graphic>
          <a:graphicData uri="http://schemas.openxmlformats.org/presentationml/2006/ole">
            <p:oleObj spid="_x0000_s7170" name="Equation" r:id="rId3" imgW="685800" imgH="279360" progId="Equation.DSMT4">
              <p:embed/>
            </p:oleObj>
          </a:graphicData>
        </a:graphic>
      </p:graphicFrame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5421313" y="5408613"/>
            <a:ext cx="2163762" cy="92551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/>
              <a:t>Try out spreadsheet for complex roots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888B7E-DF92-4B5B-A9CC-E5853F285CF3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Assignment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84388" y="2125663"/>
            <a:ext cx="7059612" cy="4732337"/>
          </a:xfrm>
        </p:spPr>
        <p:txBody>
          <a:bodyPr/>
          <a:lstStyle/>
          <a:p>
            <a:pPr eaLnBrk="1" hangingPunct="1"/>
            <a:r>
              <a:rPr lang="en-US" smtClean="0"/>
              <a:t>Lesson 5.3</a:t>
            </a:r>
          </a:p>
          <a:p>
            <a:pPr eaLnBrk="1" hangingPunct="1"/>
            <a:r>
              <a:rPr lang="en-US" smtClean="0"/>
              <a:t>Page 354</a:t>
            </a:r>
          </a:p>
          <a:p>
            <a:pPr eaLnBrk="1" hangingPunct="1"/>
            <a:r>
              <a:rPr lang="en-US" smtClean="0"/>
              <a:t>Exercises 1 – 41 EOO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ig3">
  <a:themeElements>
    <a:clrScheme name="Trig3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Trig3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Trig3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g3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g3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g3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g3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g3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g3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g3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g3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g3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Trig3</Template>
  <TotalTime>138</TotalTime>
  <Words>201</Words>
  <Application>Microsoft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Verdana</vt:lpstr>
      <vt:lpstr>Arial</vt:lpstr>
      <vt:lpstr>Wingdings</vt:lpstr>
      <vt:lpstr>Times New Roman</vt:lpstr>
      <vt:lpstr>Trig3</vt:lpstr>
      <vt:lpstr>MathType 5.0 Equation</vt:lpstr>
      <vt:lpstr>DeMoivre's Theorem</vt:lpstr>
      <vt:lpstr>Using Trig Representation</vt:lpstr>
      <vt:lpstr>DeMoivre's Theorem</vt:lpstr>
      <vt:lpstr>Using DeMoivre to Find Roots</vt:lpstr>
      <vt:lpstr>Using DeMoivre to Find Roots</vt:lpstr>
      <vt:lpstr>Graphical Interpretation of Roots</vt:lpstr>
      <vt:lpstr>Graphical Interpretation of Roots</vt:lpstr>
      <vt:lpstr>Roots of Equations</vt:lpstr>
      <vt:lpstr>Assignment</vt:lpstr>
    </vt:vector>
  </TitlesOfParts>
  <Company>East Texas Data Service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DeMoivre's Theorem</dc:title>
  <dc:creator>Steve Armstrong</dc:creator>
  <cp:lastModifiedBy>Student</cp:lastModifiedBy>
  <cp:revision>17</cp:revision>
  <cp:lastPrinted>1601-01-01T00:00:00Z</cp:lastPrinted>
  <dcterms:created xsi:type="dcterms:W3CDTF">2003-05-16T18:30:48Z</dcterms:created>
  <dcterms:modified xsi:type="dcterms:W3CDTF">2019-05-11T06:21:32Z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