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7"/>
  </p:notesMasterIdLst>
  <p:sldIdLst>
    <p:sldId id="314" r:id="rId2"/>
    <p:sldId id="259" r:id="rId3"/>
    <p:sldId id="300" r:id="rId4"/>
    <p:sldId id="301" r:id="rId5"/>
    <p:sldId id="261" r:id="rId6"/>
    <p:sldId id="315" r:id="rId7"/>
    <p:sldId id="260" r:id="rId8"/>
    <p:sldId id="316" r:id="rId9"/>
    <p:sldId id="262" r:id="rId10"/>
    <p:sldId id="263" r:id="rId11"/>
    <p:sldId id="302" r:id="rId12"/>
    <p:sldId id="264" r:id="rId13"/>
    <p:sldId id="265" r:id="rId14"/>
    <p:sldId id="317" r:id="rId15"/>
    <p:sldId id="266" r:id="rId16"/>
    <p:sldId id="318" r:id="rId17"/>
    <p:sldId id="267" r:id="rId18"/>
    <p:sldId id="268" r:id="rId19"/>
    <p:sldId id="269" r:id="rId20"/>
    <p:sldId id="270" r:id="rId21"/>
    <p:sldId id="271" r:id="rId22"/>
    <p:sldId id="303" r:id="rId23"/>
    <p:sldId id="272" r:id="rId24"/>
    <p:sldId id="273" r:id="rId25"/>
    <p:sldId id="274" r:id="rId26"/>
    <p:sldId id="304" r:id="rId27"/>
    <p:sldId id="319" r:id="rId28"/>
    <p:sldId id="275" r:id="rId29"/>
    <p:sldId id="276" r:id="rId30"/>
    <p:sldId id="277" r:id="rId31"/>
    <p:sldId id="305" r:id="rId32"/>
    <p:sldId id="278" r:id="rId33"/>
    <p:sldId id="320" r:id="rId34"/>
    <p:sldId id="279" r:id="rId35"/>
    <p:sldId id="280" r:id="rId36"/>
    <p:sldId id="281" r:id="rId37"/>
    <p:sldId id="321" r:id="rId38"/>
    <p:sldId id="282" r:id="rId39"/>
    <p:sldId id="322" r:id="rId40"/>
    <p:sldId id="283" r:id="rId41"/>
    <p:sldId id="284" r:id="rId42"/>
    <p:sldId id="307" r:id="rId43"/>
    <p:sldId id="323" r:id="rId44"/>
    <p:sldId id="308" r:id="rId45"/>
    <p:sldId id="309" r:id="rId46"/>
    <p:sldId id="285" r:id="rId47"/>
    <p:sldId id="306" r:id="rId48"/>
    <p:sldId id="286" r:id="rId49"/>
    <p:sldId id="287" r:id="rId50"/>
    <p:sldId id="288" r:id="rId51"/>
    <p:sldId id="289" r:id="rId52"/>
    <p:sldId id="310" r:id="rId53"/>
    <p:sldId id="311" r:id="rId54"/>
    <p:sldId id="291" r:id="rId55"/>
    <p:sldId id="324" r:id="rId56"/>
    <p:sldId id="292" r:id="rId57"/>
    <p:sldId id="293" r:id="rId58"/>
    <p:sldId id="294" r:id="rId59"/>
    <p:sldId id="295" r:id="rId60"/>
    <p:sldId id="296" r:id="rId61"/>
    <p:sldId id="325" r:id="rId62"/>
    <p:sldId id="298" r:id="rId63"/>
    <p:sldId id="299" r:id="rId64"/>
    <p:sldId id="312" r:id="rId65"/>
    <p:sldId id="313" r:id="rId6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5C00"/>
    <a:srgbClr val="AC4600"/>
    <a:srgbClr val="800000"/>
    <a:srgbClr val="CC6600"/>
    <a:srgbClr val="CC00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preferSingleView="1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20" y="-96"/>
      </p:cViewPr>
      <p:guideLst>
        <p:guide orient="horz" pos="498"/>
        <p:guide pos="3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70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58D6B5-DF72-4F12-B1BD-7267776DF5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2561F0-938B-4EE6-9A71-36D1DD5B81DF}" type="slidenum">
              <a:rPr lang="en-US"/>
              <a:pPr/>
              <a:t>1</a:t>
            </a:fld>
            <a:endParaRPr lang="en-US"/>
          </a:p>
        </p:txBody>
      </p:sp>
      <p:sp>
        <p:nvSpPr>
          <p:cNvPr id="149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7CAA6F-79FF-4F8F-BA07-127AC74EEAFE}" type="slidenum">
              <a:rPr lang="en-US"/>
              <a:pPr/>
              <a:t>10</a:t>
            </a:fld>
            <a:endParaRPr lang="en-US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F9A1C-DDB7-4EA2-AD5C-AFA7839AD073}" type="slidenum">
              <a:rPr lang="en-US"/>
              <a:pPr/>
              <a:t>11</a:t>
            </a:fld>
            <a:endParaRPr lang="en-US"/>
          </a:p>
        </p:txBody>
      </p:sp>
      <p:sp>
        <p:nvSpPr>
          <p:cNvPr id="130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8D1AA0-E81A-495B-BBCA-0BF79DE29D63}" type="slidenum">
              <a:rPr lang="en-US"/>
              <a:pPr/>
              <a:t>12</a:t>
            </a:fld>
            <a:endParaRPr lang="en-US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01621A-F80E-4D4C-AB59-E4E955004A0C}" type="slidenum">
              <a:rPr lang="en-US"/>
              <a:pPr/>
              <a:t>13</a:t>
            </a:fld>
            <a:endParaRPr lang="en-US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3A9C79-3D71-484D-A7E8-285A683D025C}" type="slidenum">
              <a:rPr lang="en-US"/>
              <a:pPr/>
              <a:t>14</a:t>
            </a:fld>
            <a:endParaRPr lang="en-US"/>
          </a:p>
        </p:txBody>
      </p:sp>
      <p:sp>
        <p:nvSpPr>
          <p:cNvPr id="163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A67C2E-0FAA-40D2-8F37-7AEF0DD1B232}" type="slidenum">
              <a:rPr lang="en-US"/>
              <a:pPr/>
              <a:t>15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55628D-A9F0-49B1-846F-C750D1D4F2DA}" type="slidenum">
              <a:rPr lang="en-US"/>
              <a:pPr/>
              <a:t>16</a:t>
            </a:fld>
            <a:endParaRPr lang="en-US"/>
          </a:p>
        </p:txBody>
      </p:sp>
      <p:sp>
        <p:nvSpPr>
          <p:cNvPr id="164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7D2D40-498D-450B-9C09-EBB0FF9CFDCB}" type="slidenum">
              <a:rPr lang="en-US"/>
              <a:pPr/>
              <a:t>17</a:t>
            </a:fld>
            <a:endParaRPr lang="en-U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B45B1B-AC15-40B7-9EDA-BB93D52D86E8}" type="slidenum">
              <a:rPr lang="en-US"/>
              <a:pPr/>
              <a:t>18</a:t>
            </a:fld>
            <a:endParaRPr lang="en-US"/>
          </a:p>
        </p:txBody>
      </p:sp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A6F356-F740-40CF-9E5D-17C4C26C28A3}" type="slidenum">
              <a:rPr lang="en-US"/>
              <a:pPr/>
              <a:t>19</a:t>
            </a:fld>
            <a:endParaRPr lang="en-US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1671D2-2616-4D4A-B973-C65089564219}" type="slidenum">
              <a:rPr lang="en-US"/>
              <a:pPr/>
              <a:t>2</a:t>
            </a:fld>
            <a:endParaRPr lang="en-US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CA1423-8029-42E6-831A-6B67D7D365E1}" type="slidenum">
              <a:rPr lang="en-US"/>
              <a:pPr/>
              <a:t>20</a:t>
            </a:fld>
            <a:endParaRPr lang="en-US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3807C5-45ED-4981-9728-3AB2F5325742}" type="slidenum">
              <a:rPr lang="en-US"/>
              <a:pPr/>
              <a:t>21</a:t>
            </a:fld>
            <a:endParaRPr lang="en-US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20D03-5034-46E1-8D35-3997F756D615}" type="slidenum">
              <a:rPr lang="en-US"/>
              <a:pPr/>
              <a:t>22</a:t>
            </a:fld>
            <a:endParaRPr lang="en-US"/>
          </a:p>
        </p:txBody>
      </p:sp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4F1DE0-F68E-4666-BFAA-C29DA8FBF1AB}" type="slidenum">
              <a:rPr lang="en-US"/>
              <a:pPr/>
              <a:t>23</a:t>
            </a:fld>
            <a:endParaRPr lang="en-US"/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F5C23B-8181-47D3-93EB-36679D8C257B}" type="slidenum">
              <a:rPr lang="en-US"/>
              <a:pPr/>
              <a:t>24</a:t>
            </a:fld>
            <a:endParaRPr lang="en-US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3601EA-A154-42C0-B981-B36445F33DA4}" type="slidenum">
              <a:rPr lang="en-US"/>
              <a:pPr/>
              <a:t>25</a:t>
            </a:fld>
            <a:endParaRPr lang="en-US"/>
          </a:p>
        </p:txBody>
      </p:sp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565E20-989A-4BF7-937A-3719C692623B}" type="slidenum">
              <a:rPr lang="en-US"/>
              <a:pPr/>
              <a:t>26</a:t>
            </a:fld>
            <a:endParaRPr lang="en-US"/>
          </a:p>
        </p:txBody>
      </p:sp>
      <p:sp>
        <p:nvSpPr>
          <p:cNvPr id="13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11FE75-7B31-4844-9FA3-081A6F8CF416}" type="slidenum">
              <a:rPr lang="en-US"/>
              <a:pPr/>
              <a:t>27</a:t>
            </a:fld>
            <a:endParaRPr lang="en-US"/>
          </a:p>
        </p:txBody>
      </p:sp>
      <p:sp>
        <p:nvSpPr>
          <p:cNvPr id="165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6C7AF-196C-4744-8DE6-F1CE108A50F2}" type="slidenum">
              <a:rPr lang="en-US"/>
              <a:pPr/>
              <a:t>28</a:t>
            </a:fld>
            <a:endParaRPr lang="en-US"/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E218EE-7647-47AE-9413-E12A35ACAC9D}" type="slidenum">
              <a:rPr lang="en-US"/>
              <a:pPr/>
              <a:t>29</a:t>
            </a:fld>
            <a:endParaRPr lang="en-US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C20E3E-511F-48E9-B476-3AC24870BDEB}" type="slidenum">
              <a:rPr lang="en-US"/>
              <a:pPr/>
              <a:t>3</a:t>
            </a:fld>
            <a:endParaRPr lang="en-US"/>
          </a:p>
        </p:txBody>
      </p:sp>
      <p:sp>
        <p:nvSpPr>
          <p:cNvPr id="12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56CE40-F9B3-4862-854E-263AAE95DC1C}" type="slidenum">
              <a:rPr lang="en-US"/>
              <a:pPr/>
              <a:t>30</a:t>
            </a:fld>
            <a:endParaRPr lang="en-US"/>
          </a:p>
        </p:txBody>
      </p:sp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5602FD-3145-4370-A5A1-EA71430ADF20}" type="slidenum">
              <a:rPr lang="en-US"/>
              <a:pPr/>
              <a:t>31</a:t>
            </a:fld>
            <a:endParaRPr lang="en-US"/>
          </a:p>
        </p:txBody>
      </p:sp>
      <p:sp>
        <p:nvSpPr>
          <p:cNvPr id="136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C03D87-FBC6-4196-A96F-A531616CEA67}" type="slidenum">
              <a:rPr lang="en-US"/>
              <a:pPr/>
              <a:t>32</a:t>
            </a:fld>
            <a:endParaRPr lang="en-US"/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859507-1535-41BC-B97C-2EB90EBC4CD9}" type="slidenum">
              <a:rPr lang="en-US"/>
              <a:pPr/>
              <a:t>33</a:t>
            </a:fld>
            <a:endParaRPr lang="en-US"/>
          </a:p>
        </p:txBody>
      </p:sp>
      <p:sp>
        <p:nvSpPr>
          <p:cNvPr id="166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541B76-D7D1-4153-91AC-2DDDF946AEF9}" type="slidenum">
              <a:rPr lang="en-US"/>
              <a:pPr/>
              <a:t>34</a:t>
            </a:fld>
            <a:endParaRPr lang="en-US"/>
          </a:p>
        </p:txBody>
      </p:sp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231682-DA0E-45E8-B38A-EE3B24606340}" type="slidenum">
              <a:rPr lang="en-US"/>
              <a:pPr/>
              <a:t>35</a:t>
            </a:fld>
            <a:endParaRPr lang="en-US"/>
          </a:p>
        </p:txBody>
      </p:sp>
      <p:sp>
        <p:nvSpPr>
          <p:cNvPr id="7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6224A7-96EC-429B-BA67-1D7457DD94FF}" type="slidenum">
              <a:rPr lang="en-US"/>
              <a:pPr/>
              <a:t>36</a:t>
            </a:fld>
            <a:endParaRPr lang="en-US"/>
          </a:p>
        </p:txBody>
      </p:sp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1F9F1C-9D3C-4967-9F26-93536B301FFA}" type="slidenum">
              <a:rPr lang="en-US"/>
              <a:pPr/>
              <a:t>37</a:t>
            </a:fld>
            <a:endParaRPr lang="en-US"/>
          </a:p>
        </p:txBody>
      </p:sp>
      <p:sp>
        <p:nvSpPr>
          <p:cNvPr id="167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162D2F-F021-4041-B062-62BBF2601E78}" type="slidenum">
              <a:rPr lang="en-US"/>
              <a:pPr/>
              <a:t>38</a:t>
            </a:fld>
            <a:endParaRPr lang="en-US"/>
          </a:p>
        </p:txBody>
      </p:sp>
      <p:sp>
        <p:nvSpPr>
          <p:cNvPr id="7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0AFF89-7957-4E2B-B03B-CF50133B058E}" type="slidenum">
              <a:rPr lang="en-US"/>
              <a:pPr/>
              <a:t>39</a:t>
            </a:fld>
            <a:endParaRPr lang="en-US"/>
          </a:p>
        </p:txBody>
      </p:sp>
      <p:sp>
        <p:nvSpPr>
          <p:cNvPr id="168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7CDDE0-AC28-495A-8482-23C78CD873A3}" type="slidenum">
              <a:rPr lang="en-US"/>
              <a:pPr/>
              <a:t>4</a:t>
            </a:fld>
            <a:endParaRPr lang="en-US"/>
          </a:p>
        </p:txBody>
      </p:sp>
      <p:sp>
        <p:nvSpPr>
          <p:cNvPr id="12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C27A77-0630-47A7-8397-EE97F4454CF4}" type="slidenum">
              <a:rPr lang="en-US"/>
              <a:pPr/>
              <a:t>40</a:t>
            </a:fld>
            <a:endParaRPr lang="en-US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1BEEBA-CF33-4E66-A02B-A8E5C4192C1F}" type="slidenum">
              <a:rPr lang="en-US"/>
              <a:pPr/>
              <a:t>41</a:t>
            </a:fld>
            <a:endParaRPr lang="en-US"/>
          </a:p>
        </p:txBody>
      </p:sp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20C908-4BA8-4CDF-8710-6D46AC488596}" type="slidenum">
              <a:rPr lang="en-US"/>
              <a:pPr/>
              <a:t>42</a:t>
            </a:fld>
            <a:endParaRPr lang="en-US"/>
          </a:p>
        </p:txBody>
      </p:sp>
      <p:sp>
        <p:nvSpPr>
          <p:cNvPr id="169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C53F6-F735-4B2C-9A53-2A44D8DE6CCE}" type="slidenum">
              <a:rPr lang="en-US"/>
              <a:pPr/>
              <a:t>43</a:t>
            </a:fld>
            <a:endParaRPr lang="en-US"/>
          </a:p>
        </p:txBody>
      </p:sp>
      <p:sp>
        <p:nvSpPr>
          <p:cNvPr id="171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C58752-F7B5-41DC-8D2D-D3CBF82047E5}" type="slidenum">
              <a:rPr lang="en-US"/>
              <a:pPr/>
              <a:t>44</a:t>
            </a:fld>
            <a:endParaRPr lang="en-US"/>
          </a:p>
        </p:txBody>
      </p:sp>
      <p:sp>
        <p:nvSpPr>
          <p:cNvPr id="172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D286E0-5A8F-4656-B9F1-C9682146865F}" type="slidenum">
              <a:rPr lang="en-US"/>
              <a:pPr/>
              <a:t>45</a:t>
            </a:fld>
            <a:endParaRPr lang="en-US"/>
          </a:p>
        </p:txBody>
      </p:sp>
      <p:sp>
        <p:nvSpPr>
          <p:cNvPr id="173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AF7718-5829-40DD-82D6-F8A6198C2FA1}" type="slidenum">
              <a:rPr lang="en-US"/>
              <a:pPr/>
              <a:t>46</a:t>
            </a:fld>
            <a:endParaRPr lang="en-US"/>
          </a:p>
        </p:txBody>
      </p:sp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BDB75E-C803-416E-B5AA-F1DE08F7D9BF}" type="slidenum">
              <a:rPr lang="en-US"/>
              <a:pPr/>
              <a:t>47</a:t>
            </a:fld>
            <a:endParaRPr lang="en-US"/>
          </a:p>
        </p:txBody>
      </p:sp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DB317B-A186-4BA3-9C27-622925FB9081}" type="slidenum">
              <a:rPr lang="en-US"/>
              <a:pPr/>
              <a:t>48</a:t>
            </a:fld>
            <a:endParaRPr lang="en-US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ECAAE-F49A-42C1-AC57-C4F93054BFD2}" type="slidenum">
              <a:rPr lang="en-US"/>
              <a:pPr/>
              <a:t>49</a:t>
            </a:fld>
            <a:endParaRPr lang="en-US"/>
          </a:p>
        </p:txBody>
      </p:sp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0CA43A-3CE0-431D-A915-023F6C1C63E0}" type="slidenum">
              <a:rPr lang="en-US"/>
              <a:pPr/>
              <a:t>5</a:t>
            </a:fld>
            <a:endParaRPr lang="en-US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CF4D7E-1E7C-4A08-AD81-8C2FAAD13F1F}" type="slidenum">
              <a:rPr lang="en-US"/>
              <a:pPr/>
              <a:t>50</a:t>
            </a:fld>
            <a:endParaRPr lang="en-US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47064F-104D-43A9-BF28-BD857C3101AA}" type="slidenum">
              <a:rPr lang="en-US"/>
              <a:pPr/>
              <a:t>51</a:t>
            </a:fld>
            <a:endParaRPr lang="en-US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0FA5B0-1C0C-44B6-8FCB-E254F984ADB0}" type="slidenum">
              <a:rPr lang="en-US"/>
              <a:pPr/>
              <a:t>52</a:t>
            </a:fld>
            <a:endParaRPr lang="en-US"/>
          </a:p>
        </p:txBody>
      </p:sp>
      <p:sp>
        <p:nvSpPr>
          <p:cNvPr id="143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4BFB5E-EA27-44B7-A3F4-838918B85182}" type="slidenum">
              <a:rPr lang="en-US"/>
              <a:pPr/>
              <a:t>53</a:t>
            </a:fld>
            <a:endParaRPr lang="en-US"/>
          </a:p>
        </p:txBody>
      </p:sp>
      <p:sp>
        <p:nvSpPr>
          <p:cNvPr id="145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918E42-3F69-430B-82D6-AD56A72A748E}" type="slidenum">
              <a:rPr lang="en-US"/>
              <a:pPr/>
              <a:t>54</a:t>
            </a:fld>
            <a:endParaRPr lang="en-US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A22382-9C12-49C7-B7E8-8C84DB76C1CE}" type="slidenum">
              <a:rPr lang="en-US"/>
              <a:pPr/>
              <a:t>55</a:t>
            </a:fld>
            <a:endParaRPr lang="en-US"/>
          </a:p>
        </p:txBody>
      </p:sp>
      <p:sp>
        <p:nvSpPr>
          <p:cNvPr id="174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C7F0A2-FA74-4AAE-AC25-C72BB5050BF7}" type="slidenum">
              <a:rPr lang="en-US"/>
              <a:pPr/>
              <a:t>56</a:t>
            </a:fld>
            <a:endParaRPr lang="en-US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C286C0-BA04-459A-BB2A-995580F06CB6}" type="slidenum">
              <a:rPr lang="en-US"/>
              <a:pPr/>
              <a:t>57</a:t>
            </a:fld>
            <a:endParaRPr lang="en-US"/>
          </a:p>
        </p:txBody>
      </p:sp>
      <p:sp>
        <p:nvSpPr>
          <p:cNvPr id="10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0A1939-8384-441C-B542-12CB3C01A18E}" type="slidenum">
              <a:rPr lang="en-US"/>
              <a:pPr/>
              <a:t>58</a:t>
            </a:fld>
            <a:endParaRPr lang="en-US"/>
          </a:p>
        </p:txBody>
      </p:sp>
      <p:sp>
        <p:nvSpPr>
          <p:cNvPr id="10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054A04-2576-4127-97A0-3DC5566D2F0B}" type="slidenum">
              <a:rPr lang="en-US"/>
              <a:pPr/>
              <a:t>59</a:t>
            </a:fld>
            <a:endParaRPr lang="en-US"/>
          </a:p>
        </p:txBody>
      </p:sp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B85211-4176-4336-B0B1-A61C4A01D059}" type="slidenum">
              <a:rPr lang="en-US"/>
              <a:pPr/>
              <a:t>6</a:t>
            </a:fld>
            <a:endParaRPr lang="en-US"/>
          </a:p>
        </p:txBody>
      </p:sp>
      <p:sp>
        <p:nvSpPr>
          <p:cNvPr id="161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096B73-5946-4860-A3DF-6438B91CF610}" type="slidenum">
              <a:rPr lang="en-US"/>
              <a:pPr/>
              <a:t>60</a:t>
            </a:fld>
            <a:endParaRPr lang="en-US"/>
          </a:p>
        </p:txBody>
      </p:sp>
      <p:sp>
        <p:nvSpPr>
          <p:cNvPr id="109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691DB-C008-4F88-B002-4ED0BCEEB9DA}" type="slidenum">
              <a:rPr lang="en-US"/>
              <a:pPr/>
              <a:t>61</a:t>
            </a:fld>
            <a:endParaRPr lang="en-US"/>
          </a:p>
        </p:txBody>
      </p:sp>
      <p:sp>
        <p:nvSpPr>
          <p:cNvPr id="175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BA6E2C-48F8-4AC7-9433-3B8B3D042FF6}" type="slidenum">
              <a:rPr lang="en-US"/>
              <a:pPr/>
              <a:t>62</a:t>
            </a:fld>
            <a:endParaRPr lang="en-US"/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E2F9B8-CB19-40FF-978C-11D6AD1B833B}" type="slidenum">
              <a:rPr lang="en-US"/>
              <a:pPr/>
              <a:t>63</a:t>
            </a:fld>
            <a:endParaRPr lang="en-US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CCB71C-C944-4B6A-85E8-9DBD646A5487}" type="slidenum">
              <a:rPr lang="en-US"/>
              <a:pPr/>
              <a:t>64</a:t>
            </a:fld>
            <a:endParaRPr lang="en-US"/>
          </a:p>
        </p:txBody>
      </p:sp>
      <p:sp>
        <p:nvSpPr>
          <p:cNvPr id="176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CE25F-4B6B-4DE3-8569-2C7871A492FA}" type="slidenum">
              <a:rPr lang="en-US"/>
              <a:pPr/>
              <a:t>65</a:t>
            </a:fld>
            <a:endParaRPr lang="en-US"/>
          </a:p>
        </p:txBody>
      </p:sp>
      <p:sp>
        <p:nvSpPr>
          <p:cNvPr id="177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68E8C-0383-4E5B-B429-F03805954709}" type="slidenum">
              <a:rPr lang="en-US"/>
              <a:pPr/>
              <a:t>7</a:t>
            </a:fld>
            <a:endParaRPr lang="en-US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1C2C5C-0B4A-4E81-B548-478A13F05575}" type="slidenum">
              <a:rPr lang="en-US"/>
              <a:pPr/>
              <a:t>8</a:t>
            </a:fld>
            <a:endParaRPr lang="en-US"/>
          </a:p>
        </p:txBody>
      </p:sp>
      <p:sp>
        <p:nvSpPr>
          <p:cNvPr id="162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106A0D-4A7F-49D4-8A3C-CD020889CD3B}" type="slidenum">
              <a:rPr lang="en-US"/>
              <a:pPr/>
              <a:t>9</a:t>
            </a:fld>
            <a:endParaRPr 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371475"/>
            <a:ext cx="2143125" cy="6372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71475"/>
            <a:ext cx="6276975" cy="6372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71500" y="371475"/>
            <a:ext cx="8572500" cy="6372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77888"/>
            <a:ext cx="4210050" cy="5865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877888"/>
            <a:ext cx="4210050" cy="5865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l1a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71475"/>
            <a:ext cx="53340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77888"/>
            <a:ext cx="8572500" cy="5865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charset="0"/>
        </a:defRPr>
      </a:lvl9pPr>
    </p:titleStyle>
    <p:bodyStyle>
      <a:lvl1pPr indent="3175" algn="l" rtl="0" fontAlgn="base">
        <a:lnSpc>
          <a:spcPct val="130000"/>
        </a:lnSpc>
        <a:spcBef>
          <a:spcPct val="20000"/>
        </a:spcBef>
        <a:spcAft>
          <a:spcPct val="0"/>
        </a:spcAft>
        <a:defRPr sz="3200">
          <a:solidFill>
            <a:srgbClr val="800000"/>
          </a:solidFill>
          <a:latin typeface="+mn-lt"/>
          <a:ea typeface="+mn-ea"/>
          <a:cs typeface="+mn-cs"/>
        </a:defRPr>
      </a:lvl1pPr>
      <a:lvl2pPr marL="741363" indent="-284163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AC4600"/>
          </a:solidFill>
          <a:latin typeface="+mn-lt"/>
        </a:defRPr>
      </a:lvl2pPr>
      <a:lvl3pPr marL="1431925" indent="-228600" algn="l" rtl="0" fontAlgn="base">
        <a:spcBef>
          <a:spcPct val="20000"/>
        </a:spcBef>
        <a:spcAft>
          <a:spcPct val="0"/>
        </a:spcAft>
        <a:defRPr sz="2800">
          <a:solidFill>
            <a:srgbClr val="AC4600"/>
          </a:solidFill>
          <a:latin typeface="+mn-lt"/>
        </a:defRPr>
      </a:lvl3pPr>
      <a:lvl4pPr marL="1774825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177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9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7.jpeg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3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4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5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6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17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8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9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7.jpeg"/><Relationship Id="rId4" Type="http://schemas.openxmlformats.org/officeDocument/2006/relationships/oleObject" Target="../embeddings/oleObject20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9.jpeg"/><Relationship Id="rId4" Type="http://schemas.openxmlformats.org/officeDocument/2006/relationships/oleObject" Target="../embeddings/oleObject21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26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27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28.bin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29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oleObject33.bin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oleObject" Target="../embeddings/oleObject34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 descr="cal1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85775"/>
            <a:ext cx="8077200" cy="6057900"/>
          </a:xfrm>
          <a:prstGeom prst="rect">
            <a:avLst/>
          </a:prstGeom>
          <a:noFill/>
        </p:spPr>
      </p:pic>
      <p:sp>
        <p:nvSpPr>
          <p:cNvPr id="148483" name="Text Box 3"/>
          <p:cNvSpPr txBox="1">
            <a:spLocks noChangeArrowheads="1"/>
          </p:cNvSpPr>
          <p:nvPr/>
        </p:nvSpPr>
        <p:spPr bwMode="auto">
          <a:xfrm>
            <a:off x="1766888" y="3028950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solidFill>
                  <a:srgbClr val="FFD8B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APPLICATIONS </a:t>
            </a:r>
            <a:r>
              <a:rPr lang="en-US" sz="2400" b="1" dirty="0">
                <a:solidFill>
                  <a:srgbClr val="FFD8B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b="1" dirty="0">
                <a:solidFill>
                  <a:srgbClr val="FFD8B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dirty="0">
                <a:solidFill>
                  <a:srgbClr val="FFD8B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INTEGRATION</a:t>
            </a:r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6781800" y="21336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3505200" y="381000"/>
            <a:ext cx="1676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0" dirty="0" smtClean="0">
                <a:solidFill>
                  <a:srgbClr val="FFD8BD"/>
                </a:solidFill>
              </a:rPr>
              <a:t>1</a:t>
            </a:r>
            <a:endParaRPr lang="en-US" sz="18000" dirty="0">
              <a:solidFill>
                <a:srgbClr val="FFD8B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4495800"/>
            <a:ext cx="6537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/>
              <a:t>Prepared By</a:t>
            </a:r>
          </a:p>
          <a:p>
            <a:pPr algn="ctr"/>
            <a:r>
              <a:rPr lang="en-US" sz="2400" b="1" dirty="0" smtClean="0"/>
              <a:t>Prof. D. G. Patel,</a:t>
            </a:r>
          </a:p>
          <a:p>
            <a:pPr algn="ctr"/>
            <a:r>
              <a:rPr lang="en-US" sz="2400" b="1" dirty="0" smtClean="0"/>
              <a:t>Mathematics Department,</a:t>
            </a:r>
          </a:p>
          <a:p>
            <a:pPr algn="ctr"/>
            <a:r>
              <a:rPr lang="en-US" sz="2400" b="1" dirty="0" err="1" smtClean="0"/>
              <a:t>Pramukh</a:t>
            </a:r>
            <a:r>
              <a:rPr lang="en-US" sz="2400" b="1" dirty="0" smtClean="0"/>
              <a:t> Swami Science College, </a:t>
            </a:r>
            <a:r>
              <a:rPr lang="en-US" sz="2400" b="1" dirty="0" err="1" smtClean="0"/>
              <a:t>Kadi</a:t>
            </a:r>
            <a:r>
              <a:rPr lang="en-US" sz="2400" b="1" dirty="0" smtClean="0"/>
              <a:t>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POLYGON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49313"/>
            <a:ext cx="8572500" cy="5865812"/>
          </a:xfrm>
        </p:spPr>
        <p:txBody>
          <a:bodyPr/>
          <a:lstStyle/>
          <a:p>
            <a:r>
              <a:rPr lang="en-US" sz="3600"/>
              <a:t>If the curve is a polygon, we can easily find its length.</a:t>
            </a:r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r>
              <a:rPr lang="en-US" sz="2400"/>
              <a:t>We just add the lengths of the line segments </a:t>
            </a:r>
            <a:br>
              <a:rPr lang="en-US" sz="2400"/>
            </a:br>
            <a:r>
              <a:rPr lang="en-US" sz="2400"/>
              <a:t>that form the polygon.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We can use the distance formula to find the distance between the endpoints of each segment.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49313"/>
            <a:ext cx="8572500" cy="5865812"/>
          </a:xfrm>
        </p:spPr>
        <p:txBody>
          <a:bodyPr/>
          <a:lstStyle/>
          <a:p>
            <a:r>
              <a:rPr lang="en-US" sz="3600"/>
              <a:t>We are going to define the length of </a:t>
            </a:r>
            <a:br>
              <a:rPr lang="en-US" sz="3600"/>
            </a:br>
            <a:r>
              <a:rPr lang="en-US" sz="3600"/>
              <a:t>a general curve in the following way.</a:t>
            </a:r>
          </a:p>
          <a:p>
            <a:pPr lvl="1"/>
            <a:endParaRPr lang="en-US" sz="2600"/>
          </a:p>
          <a:p>
            <a:pPr lvl="1"/>
            <a:endParaRPr lang="en-US" sz="2600"/>
          </a:p>
          <a:p>
            <a:pPr lvl="1"/>
            <a:r>
              <a:rPr lang="en-US" sz="2600"/>
              <a:t>First, we approximate it by a polygon.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Then, we take a limit as the number of segments </a:t>
            </a:r>
            <a:br>
              <a:rPr lang="en-US" sz="2600"/>
            </a:br>
            <a:r>
              <a:rPr lang="en-US" sz="2600"/>
              <a:t>of the polygon is increased.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This process is familiar for the case of a circle, where the circumference is the limit of lengths of inscribed polygons.</a:t>
            </a: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4724400" y="2743200"/>
            <a:ext cx="4229100" cy="396240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0967" name="Picture 7" descr="0801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895600"/>
            <a:ext cx="388620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49313"/>
            <a:ext cx="8572500" cy="5865812"/>
          </a:xfrm>
        </p:spPr>
        <p:txBody>
          <a:bodyPr/>
          <a:lstStyle/>
          <a:p>
            <a:r>
              <a:rPr lang="en-US" sz="3600"/>
              <a:t>Now, suppose that a curve </a:t>
            </a:r>
            <a:r>
              <a:rPr lang="en-US" sz="3600" i="1"/>
              <a:t>C</a:t>
            </a:r>
            <a:r>
              <a:rPr lang="en-US" sz="3600"/>
              <a:t> is </a:t>
            </a:r>
            <a:br>
              <a:rPr lang="en-US" sz="3600"/>
            </a:br>
            <a:r>
              <a:rPr lang="en-US" sz="3600"/>
              <a:t>defined by the equation </a:t>
            </a:r>
            <a:r>
              <a:rPr lang="en-US" sz="3600" i="1"/>
              <a:t>y </a:t>
            </a:r>
            <a:r>
              <a:rPr lang="en-US" sz="3600"/>
              <a:t>=</a:t>
            </a:r>
            <a:r>
              <a:rPr lang="en-US" sz="3600" i="1"/>
              <a:t> f</a:t>
            </a:r>
            <a:r>
              <a:rPr lang="en-US" sz="3600"/>
              <a:t>(</a:t>
            </a:r>
            <a:r>
              <a:rPr lang="en-US" sz="3600" i="1"/>
              <a:t>x</a:t>
            </a:r>
            <a:r>
              <a:rPr lang="en-US" sz="3600"/>
              <a:t>), </a:t>
            </a:r>
            <a:br>
              <a:rPr lang="en-US" sz="3600"/>
            </a:br>
            <a:r>
              <a:rPr lang="en-US" sz="3600"/>
              <a:t>where </a:t>
            </a:r>
            <a:r>
              <a:rPr lang="en-US" sz="3600" i="1"/>
              <a:t>f </a:t>
            </a:r>
            <a:r>
              <a:rPr lang="en-US" sz="3600"/>
              <a:t>is continuous and </a:t>
            </a:r>
            <a:r>
              <a:rPr lang="en-US" sz="3600" i="1"/>
              <a:t>a </a:t>
            </a:r>
            <a:r>
              <a:rPr lang="en-US" sz="3600">
                <a:cs typeface="Arial" charset="0"/>
              </a:rPr>
              <a:t>≤</a:t>
            </a:r>
            <a:r>
              <a:rPr lang="en-US" sz="3600" i="1">
                <a:cs typeface="Arial" charset="0"/>
              </a:rPr>
              <a:t> </a:t>
            </a:r>
            <a:r>
              <a:rPr lang="en-US" sz="3600" i="1"/>
              <a:t>x </a:t>
            </a:r>
            <a:r>
              <a:rPr lang="en-US" sz="3600">
                <a:cs typeface="Arial" charset="0"/>
              </a:rPr>
              <a:t>≤</a:t>
            </a:r>
            <a:r>
              <a:rPr lang="en-US" sz="3600" i="1">
                <a:cs typeface="Arial" charset="0"/>
              </a:rPr>
              <a:t> </a:t>
            </a:r>
            <a:r>
              <a:rPr lang="en-US" sz="3600" i="1"/>
              <a:t>b</a:t>
            </a:r>
            <a:r>
              <a:rPr lang="en-US" sz="36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 obtain a polygonal approximation to </a:t>
            </a:r>
            <a:r>
              <a:rPr lang="en-US" i="1"/>
              <a:t>C </a:t>
            </a:r>
            <a:br>
              <a:rPr lang="en-US" i="1"/>
            </a:br>
            <a:r>
              <a:rPr lang="en-US"/>
              <a:t>by dividing the interval [</a:t>
            </a:r>
            <a:r>
              <a:rPr lang="en-US" i="1"/>
              <a:t>a, b</a:t>
            </a:r>
            <a:r>
              <a:rPr lang="en-US"/>
              <a:t>]</a:t>
            </a:r>
            <a:r>
              <a:rPr lang="en-US" i="1"/>
              <a:t> </a:t>
            </a:r>
            <a:r>
              <a:rPr lang="en-US"/>
              <a:t>into </a:t>
            </a:r>
            <a:r>
              <a:rPr lang="en-US" i="1"/>
              <a:t>n </a:t>
            </a:r>
            <a:r>
              <a:rPr lang="en-US"/>
              <a:t>subintervals with endpoints </a:t>
            </a:r>
            <a:r>
              <a:rPr lang="en-US" i="1"/>
              <a:t>x</a:t>
            </a:r>
            <a:r>
              <a:rPr lang="en-US" baseline="-25000"/>
              <a:t>0</a:t>
            </a:r>
            <a:r>
              <a:rPr lang="en-US"/>
              <a:t>, </a:t>
            </a:r>
            <a:r>
              <a:rPr lang="en-US" i="1"/>
              <a:t>x</a:t>
            </a:r>
            <a:r>
              <a:rPr lang="en-US" baseline="-25000"/>
              <a:t>1</a:t>
            </a:r>
            <a:r>
              <a:rPr lang="en-US"/>
              <a:t>, . . . , </a:t>
            </a:r>
            <a:r>
              <a:rPr lang="en-US" i="1"/>
              <a:t>x</a:t>
            </a:r>
            <a:r>
              <a:rPr lang="en-US" i="1" baseline="-25000"/>
              <a:t>n  </a:t>
            </a:r>
            <a:br>
              <a:rPr lang="en-US" i="1" baseline="-25000"/>
            </a:br>
            <a:r>
              <a:rPr lang="en-US"/>
              <a:t>and equal width </a:t>
            </a:r>
            <a:r>
              <a:rPr lang="el-GR" i="1">
                <a:cs typeface="Arial" charset="0"/>
              </a:rPr>
              <a:t>Δ</a:t>
            </a:r>
            <a:r>
              <a:rPr lang="en-US" i="1">
                <a:cs typeface="Arial" charset="0"/>
              </a:rPr>
              <a:t>x.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</a:t>
            </a:r>
            <a:r>
              <a:rPr lang="en-US" i="1"/>
              <a:t>y</a:t>
            </a:r>
            <a:r>
              <a:rPr lang="en-US" i="1" baseline="-25000"/>
              <a:t>i </a:t>
            </a:r>
            <a:r>
              <a:rPr lang="en-US" i="1"/>
              <a:t>= f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 i="1" baseline="-25000"/>
              <a:t>i</a:t>
            </a:r>
            <a:r>
              <a:rPr lang="en-US"/>
              <a:t>), then the point </a:t>
            </a:r>
            <a:r>
              <a:rPr lang="en-US" i="1"/>
              <a:t>P</a:t>
            </a:r>
            <a:r>
              <a:rPr lang="en-US" i="1" baseline="-25000"/>
              <a:t>i 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 i="1" baseline="-25000"/>
              <a:t>i</a:t>
            </a:r>
            <a:r>
              <a:rPr lang="en-US"/>
              <a:t>, </a:t>
            </a:r>
            <a:r>
              <a:rPr lang="en-US" i="1"/>
              <a:t>y</a:t>
            </a:r>
            <a:r>
              <a:rPr lang="en-US" i="1" baseline="-25000"/>
              <a:t>i</a:t>
            </a:r>
            <a:r>
              <a:rPr lang="en-US"/>
              <a:t>) lies on </a:t>
            </a:r>
            <a:r>
              <a:rPr lang="en-US" i="1"/>
              <a:t>C </a:t>
            </a:r>
            <a:br>
              <a:rPr lang="en-US" i="1"/>
            </a:br>
            <a:r>
              <a:rPr lang="en-US"/>
              <a:t>and the polygon</a:t>
            </a:r>
            <a:r>
              <a:rPr lang="en-US" i="1"/>
              <a:t> </a:t>
            </a:r>
            <a:r>
              <a:rPr lang="en-US"/>
              <a:t>with vertices </a:t>
            </a:r>
            <a:r>
              <a:rPr lang="en-US" i="1"/>
              <a:t>P</a:t>
            </a:r>
            <a:r>
              <a:rPr lang="en-US" baseline="-25000"/>
              <a:t>o</a:t>
            </a:r>
            <a:r>
              <a:rPr lang="en-US"/>
              <a:t>, </a:t>
            </a:r>
            <a:r>
              <a:rPr lang="en-US" i="1"/>
              <a:t>P</a:t>
            </a:r>
            <a:r>
              <a:rPr lang="en-US" baseline="-25000"/>
              <a:t>1</a:t>
            </a:r>
            <a:r>
              <a:rPr lang="en-US" i="1"/>
              <a:t>, …, P</a:t>
            </a:r>
            <a:r>
              <a:rPr lang="en-US" i="1" baseline="-25000"/>
              <a:t>n</a:t>
            </a:r>
            <a:r>
              <a:rPr lang="en-US"/>
              <a:t>, </a:t>
            </a:r>
            <a:br>
              <a:rPr lang="en-US"/>
            </a:br>
            <a:r>
              <a:rPr lang="en-US"/>
              <a:t>is an approximation to </a:t>
            </a:r>
            <a:r>
              <a:rPr lang="en-US" i="1"/>
              <a:t>C</a:t>
            </a:r>
            <a:r>
              <a:rPr lang="en-US"/>
              <a:t>.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3200400" y="3352800"/>
            <a:ext cx="5772150" cy="334010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5063" name="Picture 7" descr="0801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505200"/>
            <a:ext cx="5257800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The length </a:t>
            </a:r>
            <a:r>
              <a:rPr lang="en-US" i="1"/>
              <a:t>L </a:t>
            </a:r>
            <a:r>
              <a:rPr lang="en-US"/>
              <a:t>of </a:t>
            </a:r>
            <a:r>
              <a:rPr lang="en-US" i="1"/>
              <a:t>C </a:t>
            </a:r>
            <a:r>
              <a:rPr lang="en-US"/>
              <a:t>is approximately the length of this polygon and the approximation gets better as we let </a:t>
            </a:r>
            <a:r>
              <a:rPr lang="en-US" i="1"/>
              <a:t>n </a:t>
            </a:r>
            <a:r>
              <a:rPr lang="en-US"/>
              <a:t>increase, as in the next figure.</a:t>
            </a:r>
            <a:endParaRPr lang="en-US" sz="280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3200400" y="3352800"/>
            <a:ext cx="5772150" cy="334010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53606" name="Picture 6" descr="0801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505200"/>
            <a:ext cx="5257800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77888"/>
            <a:ext cx="4457700" cy="5865812"/>
          </a:xfrm>
        </p:spPr>
        <p:txBody>
          <a:bodyPr/>
          <a:lstStyle/>
          <a:p>
            <a:r>
              <a:rPr lang="en-US"/>
              <a:t>Here, the arc of </a:t>
            </a:r>
            <a:br>
              <a:rPr lang="en-US"/>
            </a:br>
            <a:r>
              <a:rPr lang="en-US"/>
              <a:t>the curve between </a:t>
            </a:r>
            <a:br>
              <a:rPr lang="en-US"/>
            </a:br>
            <a:r>
              <a:rPr lang="en-US" i="1"/>
              <a:t>P</a:t>
            </a:r>
            <a:r>
              <a:rPr lang="en-US" i="1" baseline="-25000"/>
              <a:t>i–</a:t>
            </a:r>
            <a:r>
              <a:rPr lang="en-US" baseline="-25000"/>
              <a:t>1 </a:t>
            </a:r>
            <a:r>
              <a:rPr lang="en-US"/>
              <a:t>and </a:t>
            </a:r>
            <a:r>
              <a:rPr lang="en-US" i="1"/>
              <a:t>P</a:t>
            </a:r>
            <a:r>
              <a:rPr lang="en-US" i="1" baseline="-25000"/>
              <a:t>i </a:t>
            </a:r>
            <a:r>
              <a:rPr lang="en-US"/>
              <a:t>has been magnified and approximations </a:t>
            </a:r>
            <a:br>
              <a:rPr lang="en-US"/>
            </a:br>
            <a:r>
              <a:rPr lang="en-US"/>
              <a:t>with successively smaller values of </a:t>
            </a:r>
            <a:r>
              <a:rPr lang="el-GR" i="1">
                <a:cs typeface="Arial" charset="0"/>
              </a:rPr>
              <a:t>Δ</a:t>
            </a:r>
            <a:r>
              <a:rPr lang="en-US" i="1">
                <a:cs typeface="Arial" charset="0"/>
              </a:rPr>
              <a:t>x</a:t>
            </a:r>
            <a:r>
              <a:rPr lang="en-US"/>
              <a:t> are shown.</a:t>
            </a: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4953000" y="1143000"/>
            <a:ext cx="4019550" cy="554990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7111" name="Picture 7" descr="0801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219200"/>
            <a:ext cx="36909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Thus, we define the length </a:t>
            </a:r>
            <a:r>
              <a:rPr lang="en-US" i="1"/>
              <a:t>L </a:t>
            </a:r>
            <a:r>
              <a:rPr lang="en-US"/>
              <a:t>of the curve </a:t>
            </a:r>
            <a:r>
              <a:rPr lang="en-US" i="1"/>
              <a:t>C </a:t>
            </a:r>
            <a:r>
              <a:rPr lang="en-US"/>
              <a:t>with equation </a:t>
            </a:r>
            <a:r>
              <a:rPr lang="en-US" i="1"/>
              <a:t>y </a:t>
            </a:r>
            <a:r>
              <a:rPr lang="en-US"/>
              <a:t>=</a:t>
            </a:r>
            <a:r>
              <a:rPr lang="en-US" i="1"/>
              <a:t> f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</a:t>
            </a:r>
            <a:r>
              <a:rPr lang="en-US" i="1"/>
              <a:t>, a </a:t>
            </a:r>
            <a:r>
              <a:rPr lang="en-US">
                <a:cs typeface="Arial" charset="0"/>
              </a:rPr>
              <a:t>≤</a:t>
            </a:r>
            <a:r>
              <a:rPr lang="en-US" i="1">
                <a:cs typeface="Arial" charset="0"/>
              </a:rPr>
              <a:t> </a:t>
            </a:r>
            <a:r>
              <a:rPr lang="en-US" i="1"/>
              <a:t>x </a:t>
            </a:r>
            <a:r>
              <a:rPr lang="en-US">
                <a:cs typeface="Arial" charset="0"/>
              </a:rPr>
              <a:t>≤</a:t>
            </a:r>
            <a:r>
              <a:rPr lang="en-US" i="1">
                <a:cs typeface="Arial" charset="0"/>
              </a:rPr>
              <a:t> </a:t>
            </a:r>
            <a:r>
              <a:rPr lang="en-US" i="1"/>
              <a:t>b, </a:t>
            </a:r>
            <a:r>
              <a:rPr lang="en-US"/>
              <a:t>as the limit </a:t>
            </a:r>
            <a:br>
              <a:rPr lang="en-US"/>
            </a:br>
            <a:r>
              <a:rPr lang="en-US"/>
              <a:t>of the lengths of these inscribed polygons </a:t>
            </a:r>
            <a:br>
              <a:rPr lang="en-US"/>
            </a:br>
            <a:r>
              <a:rPr lang="en-US"/>
              <a:t>(if the limit exists):</a:t>
            </a:r>
            <a:endParaRPr lang="en-US" i="1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Definition 1</a:t>
            </a:r>
          </a:p>
        </p:txBody>
      </p:sp>
      <p:graphicFrame>
        <p:nvGraphicFramePr>
          <p:cNvPr id="49158" name="Object 6"/>
          <p:cNvGraphicFramePr>
            <a:graphicFrameLocks noChangeAspect="1"/>
          </p:cNvGraphicFramePr>
          <p:nvPr/>
        </p:nvGraphicFramePr>
        <p:xfrm>
          <a:off x="2990850" y="3767138"/>
          <a:ext cx="3276600" cy="1343025"/>
        </p:xfrm>
        <a:graphic>
          <a:graphicData uri="http://schemas.openxmlformats.org/presentationml/2006/ole">
            <p:oleObj spid="_x0000_s49158" name="Equation" r:id="rId4" imgW="105408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Notice that the procedure for defining arc length is very similar to the procedure </a:t>
            </a:r>
            <a:br>
              <a:rPr lang="en-US"/>
            </a:br>
            <a:r>
              <a:rPr lang="en-US"/>
              <a:t>we used for defining area and volume.</a:t>
            </a:r>
          </a:p>
          <a:p>
            <a:pPr marL="798513" lvl="1" indent="-341313"/>
            <a:endParaRPr lang="en-US" sz="2600"/>
          </a:p>
          <a:p>
            <a:pPr marL="798513" lvl="1" indent="-341313"/>
            <a:r>
              <a:rPr lang="en-US" sz="2400"/>
              <a:t>First, we divided the curve into a large number </a:t>
            </a:r>
            <a:br>
              <a:rPr lang="en-US" sz="2400"/>
            </a:br>
            <a:r>
              <a:rPr lang="en-US" sz="2400"/>
              <a:t>of small parts. </a:t>
            </a:r>
          </a:p>
          <a:p>
            <a:pPr marL="798513" lvl="1" indent="-341313"/>
            <a:r>
              <a:rPr lang="en-US" sz="2400"/>
              <a:t>Then, we found the approximate lengths </a:t>
            </a:r>
            <a:br>
              <a:rPr lang="en-US" sz="2400"/>
            </a:br>
            <a:r>
              <a:rPr lang="en-US" sz="2400"/>
              <a:t>of the small parts and added them.</a:t>
            </a:r>
          </a:p>
          <a:p>
            <a:pPr marL="798513" lvl="1" indent="-341313"/>
            <a:r>
              <a:rPr lang="en-US" sz="2400"/>
              <a:t>Finally, we took the limit as </a:t>
            </a:r>
            <a:r>
              <a:rPr lang="en-US" sz="2400" i="1"/>
              <a:t>n </a:t>
            </a:r>
            <a:r>
              <a:rPr lang="en-US" sz="2400" i="1">
                <a:cs typeface="Arial" charset="0"/>
              </a:rPr>
              <a:t>→ ∞</a:t>
            </a:r>
            <a:r>
              <a:rPr lang="en-US" sz="24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391400" cy="585788"/>
          </a:xfrm>
        </p:spPr>
        <p:txBody>
          <a:bodyPr/>
          <a:lstStyle/>
          <a:p>
            <a:r>
              <a:rPr lang="en-US" dirty="0" smtClean="0"/>
              <a:t>APPLICATIONS </a:t>
            </a:r>
            <a:r>
              <a:rPr lang="en-US" dirty="0"/>
              <a:t>OF INTEGRATION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54075"/>
            <a:ext cx="8572500" cy="5943600"/>
          </a:xfrm>
        </p:spPr>
        <p:txBody>
          <a:bodyPr/>
          <a:lstStyle/>
          <a:p>
            <a:r>
              <a:rPr lang="en-US" sz="3600" dirty="0" smtClean="0"/>
              <a:t>In previous discussion, </a:t>
            </a:r>
            <a:r>
              <a:rPr lang="en-US" sz="3600" dirty="0"/>
              <a:t>we looked at some applications of integrals:</a:t>
            </a:r>
            <a:r>
              <a:rPr lang="en-US" sz="3400" dirty="0"/>
              <a:t> </a:t>
            </a:r>
          </a:p>
          <a:p>
            <a:pPr lvl="1"/>
            <a:endParaRPr lang="en-US" sz="2600" dirty="0"/>
          </a:p>
          <a:p>
            <a:pPr lvl="1"/>
            <a:r>
              <a:rPr lang="en-US" sz="2400" dirty="0"/>
              <a:t>Areas </a:t>
            </a:r>
          </a:p>
          <a:p>
            <a:pPr lvl="1"/>
            <a:r>
              <a:rPr lang="en-US" sz="2400" dirty="0" smtClean="0"/>
              <a:t>Volumes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The definition of arc length given by Equation 1 is not very convenient for computational purposes. </a:t>
            </a:r>
          </a:p>
          <a:p>
            <a:pPr lvl="1"/>
            <a:endParaRPr lang="en-US" sz="3000"/>
          </a:p>
          <a:p>
            <a:pPr lvl="1"/>
            <a:endParaRPr lang="en-US" sz="2400"/>
          </a:p>
          <a:p>
            <a:pPr lvl="1"/>
            <a:r>
              <a:rPr lang="en-US" sz="2400"/>
              <a:t>However, we can derive an integral formula for </a:t>
            </a:r>
            <a:r>
              <a:rPr lang="en-US" sz="2400" i="1"/>
              <a:t>L</a:t>
            </a:r>
            <a:r>
              <a:rPr lang="en-US" sz="2400"/>
              <a:t> </a:t>
            </a:r>
            <a:br>
              <a:rPr lang="en-US" sz="2400"/>
            </a:br>
            <a:r>
              <a:rPr lang="en-US" sz="2400"/>
              <a:t>in the case where </a:t>
            </a:r>
            <a:r>
              <a:rPr lang="en-US" sz="2400" i="1"/>
              <a:t>f</a:t>
            </a:r>
            <a:r>
              <a:rPr lang="en-US" sz="2400"/>
              <a:t> has a continuous derivative.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 FUNCTION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39788"/>
            <a:ext cx="8572500" cy="5865812"/>
          </a:xfrm>
        </p:spPr>
        <p:txBody>
          <a:bodyPr/>
          <a:lstStyle/>
          <a:p>
            <a:r>
              <a:rPr lang="en-US" sz="3800"/>
              <a:t>Such a function </a:t>
            </a:r>
            <a:r>
              <a:rPr lang="en-US" sz="3800" i="1"/>
              <a:t>f </a:t>
            </a:r>
            <a:r>
              <a:rPr lang="en-US" sz="3800"/>
              <a:t>is called smooth</a:t>
            </a:r>
            <a:r>
              <a:rPr lang="en-US" sz="3800" b="1"/>
              <a:t> </a:t>
            </a:r>
            <a:r>
              <a:rPr lang="en-US" sz="3800"/>
              <a:t>because a small change in</a:t>
            </a:r>
            <a:r>
              <a:rPr lang="en-US" sz="3800" i="1"/>
              <a:t> x</a:t>
            </a:r>
            <a:r>
              <a:rPr lang="en-US" sz="3800"/>
              <a:t> produces a small change in </a:t>
            </a:r>
            <a:r>
              <a:rPr lang="en-US" sz="3800" i="1"/>
              <a:t>f’</a:t>
            </a:r>
            <a:r>
              <a:rPr lang="en-US" sz="3800"/>
              <a:t>(</a:t>
            </a:r>
            <a:r>
              <a:rPr lang="en-US" sz="3800" i="1"/>
              <a:t>x</a:t>
            </a:r>
            <a:r>
              <a:rPr lang="en-US" sz="380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 FUNCTION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925" y="849313"/>
            <a:ext cx="8572500" cy="5865812"/>
          </a:xfrm>
        </p:spPr>
        <p:txBody>
          <a:bodyPr/>
          <a:lstStyle/>
          <a:p>
            <a:r>
              <a:rPr lang="en-US" sz="3600"/>
              <a:t>If we let </a:t>
            </a:r>
            <a:r>
              <a:rPr lang="el-GR" sz="3600" i="1">
                <a:cs typeface="Arial" charset="0"/>
              </a:rPr>
              <a:t>Δ</a:t>
            </a:r>
            <a:r>
              <a:rPr lang="en-US" sz="3600" i="1"/>
              <a:t>y</a:t>
            </a:r>
            <a:r>
              <a:rPr lang="en-US" sz="3600" i="1" baseline="-25000"/>
              <a:t>i</a:t>
            </a:r>
            <a:r>
              <a:rPr lang="en-US" sz="3600" i="1"/>
              <a:t> </a:t>
            </a:r>
            <a:r>
              <a:rPr lang="en-US" sz="3600"/>
              <a:t>=</a:t>
            </a:r>
            <a:r>
              <a:rPr lang="en-US" sz="3600" i="1"/>
              <a:t> y</a:t>
            </a:r>
            <a:r>
              <a:rPr lang="en-US" sz="3600" i="1" baseline="-25000"/>
              <a:t>i</a:t>
            </a:r>
            <a:r>
              <a:rPr lang="en-US" sz="3600" i="1"/>
              <a:t> –</a:t>
            </a:r>
            <a:r>
              <a:rPr lang="en-US" sz="3600"/>
              <a:t> </a:t>
            </a:r>
            <a:r>
              <a:rPr lang="en-US" sz="3600" i="1"/>
              <a:t>y</a:t>
            </a:r>
            <a:r>
              <a:rPr lang="en-US" sz="3600" i="1" baseline="-25000"/>
              <a:t>i–</a:t>
            </a:r>
            <a:r>
              <a:rPr lang="en-US" sz="3600" baseline="-25000"/>
              <a:t>1</a:t>
            </a:r>
            <a:r>
              <a:rPr lang="en-US" sz="3600"/>
              <a:t>, then</a:t>
            </a:r>
          </a:p>
        </p:txBody>
      </p:sp>
      <p:graphicFrame>
        <p:nvGraphicFramePr>
          <p:cNvPr id="131076" name="Object 4"/>
          <p:cNvGraphicFramePr>
            <a:graphicFrameLocks noChangeAspect="1"/>
          </p:cNvGraphicFramePr>
          <p:nvPr/>
        </p:nvGraphicFramePr>
        <p:xfrm>
          <a:off x="1647825" y="2776538"/>
          <a:ext cx="6629400" cy="1884362"/>
        </p:xfrm>
        <a:graphic>
          <a:graphicData uri="http://schemas.openxmlformats.org/presentationml/2006/ole">
            <p:oleObj spid="_x0000_s131076" name="Equation" r:id="rId4" imgW="2057400" imgH="5839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 FUNCTION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By applying the Mean Value Theorem to </a:t>
            </a:r>
            <a:r>
              <a:rPr lang="en-US" i="1"/>
              <a:t>f </a:t>
            </a:r>
            <a:br>
              <a:rPr lang="en-US" i="1"/>
            </a:br>
            <a:r>
              <a:rPr lang="en-US"/>
              <a:t>on the interval [</a:t>
            </a:r>
            <a:r>
              <a:rPr lang="en-US" i="1"/>
              <a:t>x</a:t>
            </a:r>
            <a:r>
              <a:rPr lang="en-US" i="1" baseline="-25000"/>
              <a:t>i</a:t>
            </a:r>
            <a:r>
              <a:rPr lang="en-US" baseline="-25000"/>
              <a:t>–1</a:t>
            </a:r>
            <a:r>
              <a:rPr lang="en-US" i="1"/>
              <a:t>, x</a:t>
            </a:r>
            <a:r>
              <a:rPr lang="en-US" i="1" baseline="-25000"/>
              <a:t>i</a:t>
            </a:r>
            <a:r>
              <a:rPr lang="en-US"/>
              <a:t>]</a:t>
            </a:r>
            <a:r>
              <a:rPr lang="en-US" i="1"/>
              <a:t>, </a:t>
            </a:r>
            <a:r>
              <a:rPr lang="en-US"/>
              <a:t>we find that there is </a:t>
            </a:r>
            <a:br>
              <a:rPr lang="en-US"/>
            </a:br>
            <a:r>
              <a:rPr lang="en-US"/>
              <a:t>a number </a:t>
            </a:r>
            <a:r>
              <a:rPr lang="en-US" i="1"/>
              <a:t>x</a:t>
            </a:r>
            <a:r>
              <a:rPr lang="en-US" i="1" baseline="-25000"/>
              <a:t>i</a:t>
            </a:r>
            <a:r>
              <a:rPr lang="en-US"/>
              <a:t>* between </a:t>
            </a:r>
            <a:r>
              <a:rPr lang="en-US" i="1"/>
              <a:t>x</a:t>
            </a:r>
            <a:r>
              <a:rPr lang="en-US" i="1" baseline="-25000"/>
              <a:t>i</a:t>
            </a:r>
            <a:r>
              <a:rPr lang="en-US" baseline="-25000"/>
              <a:t>–1</a:t>
            </a:r>
            <a:r>
              <a:rPr lang="en-US"/>
              <a:t> and </a:t>
            </a:r>
            <a:r>
              <a:rPr lang="en-US" i="1"/>
              <a:t>x</a:t>
            </a:r>
            <a:r>
              <a:rPr lang="en-US" i="1" baseline="-25000"/>
              <a:t>i</a:t>
            </a:r>
            <a:r>
              <a:rPr lang="en-US"/>
              <a:t> such that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that is,</a:t>
            </a:r>
          </a:p>
        </p:txBody>
      </p:sp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1476375" y="3171825"/>
          <a:ext cx="6400800" cy="755650"/>
        </p:xfrm>
        <a:graphic>
          <a:graphicData uri="http://schemas.openxmlformats.org/presentationml/2006/ole">
            <p:oleObj spid="_x0000_s57348" name="Equation" r:id="rId4" imgW="2044440" imgH="241200" progId="Equation.DSMT4">
              <p:embed/>
            </p:oleObj>
          </a:graphicData>
        </a:graphic>
      </p:graphicFrame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1966913" y="4419600"/>
          <a:ext cx="3048000" cy="752475"/>
        </p:xfrm>
        <a:graphic>
          <a:graphicData uri="http://schemas.openxmlformats.org/presentationml/2006/ole">
            <p:oleObj spid="_x0000_s57349" name="Equation" r:id="rId5" imgW="97776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 FUNCTION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66775"/>
            <a:ext cx="8572500" cy="5865813"/>
          </a:xfrm>
        </p:spPr>
        <p:txBody>
          <a:bodyPr/>
          <a:lstStyle/>
          <a:p>
            <a:r>
              <a:rPr lang="en-US"/>
              <a:t>Thus, we have:</a:t>
            </a:r>
          </a:p>
        </p:txBody>
      </p:sp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1217613" y="1939925"/>
          <a:ext cx="7404100" cy="3881438"/>
        </p:xfrm>
        <a:graphic>
          <a:graphicData uri="http://schemas.openxmlformats.org/presentationml/2006/ole">
            <p:oleObj spid="_x0000_s59396" name="Equation" r:id="rId4" imgW="2666880" imgH="1396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 FUNCTION</a:t>
            </a:r>
          </a:p>
        </p:txBody>
      </p:sp>
      <p:sp>
        <p:nvSpPr>
          <p:cNvPr id="61443" name="Rectangle 3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Therefore, by Definition 1,</a:t>
            </a:r>
          </a:p>
        </p:txBody>
      </p:sp>
      <p:graphicFrame>
        <p:nvGraphicFramePr>
          <p:cNvPr id="61444" name="Object 4"/>
          <p:cNvGraphicFramePr>
            <a:graphicFrameLocks noChangeAspect="1"/>
          </p:cNvGraphicFramePr>
          <p:nvPr/>
        </p:nvGraphicFramePr>
        <p:xfrm>
          <a:off x="1957388" y="2257425"/>
          <a:ext cx="5829300" cy="2835275"/>
        </p:xfrm>
        <a:graphic>
          <a:graphicData uri="http://schemas.openxmlformats.org/presentationml/2006/ole">
            <p:oleObj spid="_x0000_s61444" name="Equation" r:id="rId4" imgW="1777680" imgH="863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 FUNCTION</a:t>
            </a:r>
          </a:p>
        </p:txBody>
      </p:sp>
      <p:sp>
        <p:nvSpPr>
          <p:cNvPr id="133123" name="Rectangle 3"/>
          <p:cNvSpPr>
            <a:spLocks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We recognize this expression as being </a:t>
            </a:r>
            <a:br>
              <a:rPr lang="en-US"/>
            </a:br>
            <a:r>
              <a:rPr lang="en-US"/>
              <a:t>equal to</a:t>
            </a:r>
          </a:p>
          <a:p>
            <a:endParaRPr lang="en-US"/>
          </a:p>
          <a:p>
            <a:r>
              <a:rPr lang="en-US"/>
              <a:t>by the definition of a definite integral. </a:t>
            </a:r>
          </a:p>
          <a:p>
            <a:pPr lvl="1"/>
            <a:endParaRPr lang="en-US" sz="2600"/>
          </a:p>
          <a:p>
            <a:pPr lvl="1"/>
            <a:endParaRPr lang="en-US" sz="2400"/>
          </a:p>
          <a:p>
            <a:pPr lvl="1"/>
            <a:r>
              <a:rPr lang="en-US" sz="2400"/>
              <a:t>This integral exists because the function 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>is continuous.</a:t>
            </a:r>
          </a:p>
        </p:txBody>
      </p:sp>
      <p:graphicFrame>
        <p:nvGraphicFramePr>
          <p:cNvPr id="133125" name="Object 5"/>
          <p:cNvGraphicFramePr>
            <a:graphicFrameLocks noChangeAspect="1"/>
          </p:cNvGraphicFramePr>
          <p:nvPr/>
        </p:nvGraphicFramePr>
        <p:xfrm>
          <a:off x="2767013" y="1795463"/>
          <a:ext cx="3124200" cy="960437"/>
        </p:xfrm>
        <a:graphic>
          <a:graphicData uri="http://schemas.openxmlformats.org/presentationml/2006/ole">
            <p:oleObj spid="_x0000_s133125" name="Equation" r:id="rId4" imgW="1117440" imgH="342720" progId="Equation.DSMT4">
              <p:embed/>
            </p:oleObj>
          </a:graphicData>
        </a:graphic>
      </p:graphicFrame>
      <p:graphicFrame>
        <p:nvGraphicFramePr>
          <p:cNvPr id="133126" name="Object 6"/>
          <p:cNvGraphicFramePr>
            <a:graphicFrameLocks noChangeAspect="1"/>
          </p:cNvGraphicFramePr>
          <p:nvPr/>
        </p:nvGraphicFramePr>
        <p:xfrm>
          <a:off x="2952750" y="5029200"/>
          <a:ext cx="3429000" cy="695325"/>
        </p:xfrm>
        <a:graphic>
          <a:graphicData uri="http://schemas.openxmlformats.org/presentationml/2006/ole">
            <p:oleObj spid="_x0000_s133126" name="Equation" r:id="rId5" imgW="1269720" imgH="3301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 FUNCTION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763588"/>
            <a:ext cx="8572500" cy="5865812"/>
          </a:xfrm>
        </p:spPr>
        <p:txBody>
          <a:bodyPr/>
          <a:lstStyle/>
          <a:p>
            <a:r>
              <a:rPr lang="en-US" sz="4800"/>
              <a:t>Therefore, we have </a:t>
            </a:r>
            <a:br>
              <a:rPr lang="en-US" sz="4800"/>
            </a:br>
            <a:r>
              <a:rPr lang="en-US" sz="4800"/>
              <a:t>proved the following </a:t>
            </a:r>
            <a:br>
              <a:rPr lang="en-US" sz="4800"/>
            </a:br>
            <a:r>
              <a:rPr lang="en-US" sz="4800"/>
              <a:t>theorem.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FORMULA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If </a:t>
            </a:r>
            <a:r>
              <a:rPr lang="en-US" sz="3400" i="1"/>
              <a:t>f’ </a:t>
            </a:r>
            <a:r>
              <a:rPr lang="en-US" sz="3400"/>
              <a:t>is continuous on [</a:t>
            </a:r>
            <a:r>
              <a:rPr lang="en-US" sz="3400" i="1"/>
              <a:t>a</a:t>
            </a:r>
            <a:r>
              <a:rPr lang="en-US" sz="3400"/>
              <a:t>, </a:t>
            </a:r>
            <a:r>
              <a:rPr lang="en-US" sz="3400" i="1"/>
              <a:t>b</a:t>
            </a:r>
            <a:r>
              <a:rPr lang="en-US" sz="3400"/>
              <a:t>], then the length</a:t>
            </a:r>
            <a:br>
              <a:rPr lang="en-US" sz="3400"/>
            </a:br>
            <a:r>
              <a:rPr lang="en-US" sz="3400"/>
              <a:t>of the curve </a:t>
            </a:r>
            <a:r>
              <a:rPr lang="en-US" sz="3400" i="1"/>
              <a:t>y </a:t>
            </a:r>
            <a:r>
              <a:rPr lang="en-US" sz="3400"/>
              <a:t>=</a:t>
            </a:r>
            <a:r>
              <a:rPr lang="en-US" sz="3400" i="1"/>
              <a:t> f</a:t>
            </a:r>
            <a:r>
              <a:rPr lang="en-US" sz="3400"/>
              <a:t>(</a:t>
            </a:r>
            <a:r>
              <a:rPr lang="en-US" sz="3400" i="1"/>
              <a:t>x</a:t>
            </a:r>
            <a:r>
              <a:rPr lang="en-US" sz="3400"/>
              <a:t>), </a:t>
            </a:r>
            <a:r>
              <a:rPr lang="en-US" sz="3400" i="1"/>
              <a:t>a </a:t>
            </a:r>
            <a:r>
              <a:rPr lang="en-US" sz="3400">
                <a:cs typeface="Arial" charset="0"/>
              </a:rPr>
              <a:t>≤</a:t>
            </a:r>
            <a:r>
              <a:rPr lang="en-US" sz="3400" i="1">
                <a:cs typeface="Arial" charset="0"/>
              </a:rPr>
              <a:t> </a:t>
            </a:r>
            <a:r>
              <a:rPr lang="en-US" sz="3400" i="1"/>
              <a:t>x </a:t>
            </a:r>
            <a:r>
              <a:rPr lang="en-US" sz="3400">
                <a:cs typeface="Arial" charset="0"/>
              </a:rPr>
              <a:t>≤</a:t>
            </a:r>
            <a:r>
              <a:rPr lang="en-US" sz="3400" i="1">
                <a:cs typeface="Arial" charset="0"/>
              </a:rPr>
              <a:t> </a:t>
            </a:r>
            <a:r>
              <a:rPr lang="en-US" sz="3400" i="1"/>
              <a:t>b</a:t>
            </a:r>
            <a:r>
              <a:rPr lang="en-US" sz="3400"/>
              <a:t> is: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58372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Formula 2</a:t>
            </a:r>
          </a:p>
        </p:txBody>
      </p:sp>
      <p:graphicFrame>
        <p:nvGraphicFramePr>
          <p:cNvPr id="63494" name="Object 6"/>
          <p:cNvGraphicFramePr>
            <a:graphicFrameLocks noChangeAspect="1"/>
          </p:cNvGraphicFramePr>
          <p:nvPr/>
        </p:nvGraphicFramePr>
        <p:xfrm>
          <a:off x="2438400" y="3090863"/>
          <a:ext cx="4495800" cy="1125537"/>
        </p:xfrm>
        <a:graphic>
          <a:graphicData uri="http://schemas.openxmlformats.org/presentationml/2006/ole">
            <p:oleObj spid="_x0000_s63494" name="Equation" r:id="rId4" imgW="1371600" imgH="342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FORMULA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If we use Leibniz notation for derivatives, we can write the arc length formula as: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5834063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Equation 3</a:t>
            </a:r>
          </a:p>
        </p:txBody>
      </p:sp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2505075" y="2814638"/>
          <a:ext cx="4267200" cy="1725612"/>
        </p:xfrm>
        <a:graphic>
          <a:graphicData uri="http://schemas.openxmlformats.org/presentationml/2006/ole">
            <p:oleObj spid="_x0000_s65541" name="Equation" r:id="rId4" imgW="125712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391400" cy="585788"/>
          </a:xfrm>
        </p:spPr>
        <p:txBody>
          <a:bodyPr/>
          <a:lstStyle/>
          <a:p>
            <a:r>
              <a:rPr lang="en-US" dirty="0" smtClean="0"/>
              <a:t>APPLICATIONS </a:t>
            </a:r>
            <a:r>
              <a:rPr lang="en-US" dirty="0"/>
              <a:t>OF INTEGRATION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925" y="811213"/>
            <a:ext cx="8572500" cy="5943600"/>
          </a:xfrm>
        </p:spPr>
        <p:txBody>
          <a:bodyPr/>
          <a:lstStyle/>
          <a:p>
            <a:r>
              <a:rPr lang="en-US" sz="4200" dirty="0"/>
              <a:t>Here, we explore: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Some of the many other geometric applications </a:t>
            </a:r>
            <a:br>
              <a:rPr lang="en-US" sz="2400" dirty="0"/>
            </a:br>
            <a:r>
              <a:rPr lang="en-US" sz="2400" dirty="0"/>
              <a:t>of integration—such as the length of a curve and </a:t>
            </a:r>
            <a:br>
              <a:rPr lang="en-US" sz="2400" dirty="0"/>
            </a:br>
            <a:r>
              <a:rPr lang="en-US" sz="2400" dirty="0"/>
              <a:t>the area of a surface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Quantities of interest in physics, engineering, </a:t>
            </a:r>
            <a:br>
              <a:rPr lang="en-US" sz="2400" dirty="0"/>
            </a:br>
            <a:r>
              <a:rPr lang="en-US" sz="2400" dirty="0"/>
              <a:t>biology, economics, and 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Find the length of the arc of the semicubical parabola</a:t>
            </a:r>
            <a:r>
              <a:rPr lang="en-US" i="1"/>
              <a:t> y</a:t>
            </a:r>
            <a:r>
              <a:rPr lang="en-US" baseline="30000"/>
              <a:t>2 </a:t>
            </a:r>
            <a:r>
              <a:rPr lang="en-US" i="1"/>
              <a:t>= x</a:t>
            </a:r>
            <a:r>
              <a:rPr lang="en-US" baseline="30000"/>
              <a:t>3</a:t>
            </a:r>
            <a:r>
              <a:rPr lang="en-US" i="1"/>
              <a:t> </a:t>
            </a:r>
            <a:r>
              <a:rPr lang="en-US"/>
              <a:t>between the points (1, 1)</a:t>
            </a:r>
            <a:r>
              <a:rPr lang="en-US" i="1"/>
              <a:t> </a:t>
            </a:r>
            <a:br>
              <a:rPr lang="en-US" i="1"/>
            </a:br>
            <a:r>
              <a:rPr lang="en-US"/>
              <a:t>and (4, 8).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5829300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1</a:t>
            </a:r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5029200" y="3048000"/>
            <a:ext cx="3919538" cy="3633788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7594" name="Picture 10" descr="0801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200400"/>
            <a:ext cx="3429000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49313"/>
            <a:ext cx="8572500" cy="5865812"/>
          </a:xfrm>
        </p:spPr>
        <p:txBody>
          <a:bodyPr/>
          <a:lstStyle/>
          <a:p>
            <a:r>
              <a:rPr lang="en-US" sz="3600"/>
              <a:t>For the top half of the curve, </a:t>
            </a:r>
            <a:br>
              <a:rPr lang="en-US" sz="3600"/>
            </a:br>
            <a:r>
              <a:rPr lang="en-US" sz="3600"/>
              <a:t>we have:</a:t>
            </a: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1</a:t>
            </a:r>
          </a:p>
        </p:txBody>
      </p:sp>
      <p:graphicFrame>
        <p:nvGraphicFramePr>
          <p:cNvPr id="135175" name="Object 7"/>
          <p:cNvGraphicFramePr>
            <a:graphicFrameLocks noChangeAspect="1"/>
          </p:cNvGraphicFramePr>
          <p:nvPr/>
        </p:nvGraphicFramePr>
        <p:xfrm>
          <a:off x="1905000" y="2667000"/>
          <a:ext cx="1752600" cy="828675"/>
        </p:xfrm>
        <a:graphic>
          <a:graphicData uri="http://schemas.openxmlformats.org/presentationml/2006/ole">
            <p:oleObj spid="_x0000_s135175" name="Equation" r:id="rId4" imgW="482400" imgH="228600" progId="Equation.DSMT4">
              <p:embed/>
            </p:oleObj>
          </a:graphicData>
        </a:graphic>
      </p:graphicFrame>
      <p:graphicFrame>
        <p:nvGraphicFramePr>
          <p:cNvPr id="135176" name="Object 8"/>
          <p:cNvGraphicFramePr>
            <a:graphicFrameLocks noChangeAspect="1"/>
          </p:cNvGraphicFramePr>
          <p:nvPr/>
        </p:nvGraphicFramePr>
        <p:xfrm>
          <a:off x="1690688" y="3957638"/>
          <a:ext cx="2286000" cy="1362075"/>
        </p:xfrm>
        <a:graphic>
          <a:graphicData uri="http://schemas.openxmlformats.org/presentationml/2006/ole">
            <p:oleObj spid="_x0000_s135176" name="Equation" r:id="rId5" imgW="660240" imgH="393480" progId="Equation.DSMT4">
              <p:embed/>
            </p:oleObj>
          </a:graphicData>
        </a:graphic>
      </p:graphicFrame>
      <p:sp>
        <p:nvSpPr>
          <p:cNvPr id="135177" name="Rectangle 9"/>
          <p:cNvSpPr>
            <a:spLocks noChangeArrowheads="1"/>
          </p:cNvSpPr>
          <p:nvPr/>
        </p:nvSpPr>
        <p:spPr bwMode="auto">
          <a:xfrm>
            <a:off x="5029200" y="3048000"/>
            <a:ext cx="3919538" cy="3633788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5179" name="Picture 11" descr="08010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3200400"/>
            <a:ext cx="3429000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Thus, the arc length formula gives:</a:t>
            </a:r>
          </a:p>
          <a:p>
            <a:endParaRPr lang="en-US" sz="3400"/>
          </a:p>
          <a:p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 sz="240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1</a:t>
            </a:r>
          </a:p>
        </p:txBody>
      </p:sp>
      <p:graphicFrame>
        <p:nvGraphicFramePr>
          <p:cNvPr id="69637" name="Object 5"/>
          <p:cNvGraphicFramePr>
            <a:graphicFrameLocks noChangeAspect="1"/>
          </p:cNvGraphicFramePr>
          <p:nvPr/>
        </p:nvGraphicFramePr>
        <p:xfrm>
          <a:off x="1557338" y="2005013"/>
          <a:ext cx="6400800" cy="1590675"/>
        </p:xfrm>
        <a:graphic>
          <a:graphicData uri="http://schemas.openxmlformats.org/presentationml/2006/ole">
            <p:oleObj spid="_x0000_s69637" name="Equation" r:id="rId4" imgW="204444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49313"/>
            <a:ext cx="8572500" cy="5865812"/>
          </a:xfrm>
        </p:spPr>
        <p:txBody>
          <a:bodyPr/>
          <a:lstStyle/>
          <a:p>
            <a:r>
              <a:rPr lang="en-US" sz="3600"/>
              <a:t>If we substitute </a:t>
            </a:r>
            <a:r>
              <a:rPr lang="en-US" sz="3600" i="1"/>
              <a:t>u </a:t>
            </a:r>
            <a:r>
              <a:rPr lang="en-US" sz="3600"/>
              <a:t>=</a:t>
            </a:r>
            <a:r>
              <a:rPr lang="en-US" sz="3600" i="1"/>
              <a:t> </a:t>
            </a:r>
            <a:r>
              <a:rPr lang="en-US" sz="3600"/>
              <a:t>1 +</a:t>
            </a:r>
            <a:r>
              <a:rPr lang="en-US" sz="3600" i="1"/>
              <a:t> </a:t>
            </a:r>
            <a:r>
              <a:rPr lang="en-US" sz="3600"/>
              <a:t>(9/4)</a:t>
            </a:r>
            <a:r>
              <a:rPr lang="en-US" sz="3600" i="1"/>
              <a:t>x,</a:t>
            </a:r>
            <a:r>
              <a:rPr lang="en-US" sz="3600"/>
              <a:t> </a:t>
            </a:r>
            <a:br>
              <a:rPr lang="en-US" sz="3600"/>
            </a:br>
            <a:r>
              <a:rPr lang="en-US" sz="3600"/>
              <a:t>then </a:t>
            </a:r>
            <a:r>
              <a:rPr lang="en-US" sz="3600" i="1"/>
              <a:t>du </a:t>
            </a:r>
            <a:r>
              <a:rPr lang="en-US" sz="3600"/>
              <a:t>=</a:t>
            </a:r>
            <a:r>
              <a:rPr lang="en-US" sz="3600" i="1"/>
              <a:t> </a:t>
            </a:r>
            <a:r>
              <a:rPr lang="en-US" sz="3600"/>
              <a:t>(9/4) </a:t>
            </a:r>
            <a:r>
              <a:rPr lang="en-US" sz="3600" i="1"/>
              <a:t>dx.</a:t>
            </a:r>
          </a:p>
          <a:p>
            <a:pPr lvl="1"/>
            <a:endParaRPr lang="en-US" sz="3600" i="1"/>
          </a:p>
          <a:p>
            <a:r>
              <a:rPr lang="en-US" sz="3600"/>
              <a:t>When </a:t>
            </a:r>
            <a:r>
              <a:rPr lang="en-US" sz="3600" i="1"/>
              <a:t>x </a:t>
            </a:r>
            <a:r>
              <a:rPr lang="en-US" sz="3600"/>
              <a:t>=</a:t>
            </a:r>
            <a:r>
              <a:rPr lang="en-US" sz="3600" i="1"/>
              <a:t> </a:t>
            </a:r>
            <a:r>
              <a:rPr lang="en-US" sz="3600"/>
              <a:t>1</a:t>
            </a:r>
            <a:r>
              <a:rPr lang="en-US" sz="3600" i="1"/>
              <a:t>, u </a:t>
            </a:r>
            <a:r>
              <a:rPr lang="en-US" sz="3600"/>
              <a:t>=</a:t>
            </a:r>
            <a:r>
              <a:rPr lang="en-US" sz="3600" i="1"/>
              <a:t> </a:t>
            </a:r>
            <a:r>
              <a:rPr lang="en-US" sz="3600"/>
              <a:t>13/4. </a:t>
            </a:r>
            <a:br>
              <a:rPr lang="en-US" sz="3600"/>
            </a:br>
            <a:r>
              <a:rPr lang="en-US" sz="3600"/>
              <a:t>When </a:t>
            </a:r>
            <a:r>
              <a:rPr lang="en-US" sz="3600" i="1"/>
              <a:t>x </a:t>
            </a:r>
            <a:r>
              <a:rPr lang="en-US" sz="3600"/>
              <a:t>=</a:t>
            </a:r>
            <a:r>
              <a:rPr lang="en-US" sz="3600" i="1"/>
              <a:t> </a:t>
            </a:r>
            <a:r>
              <a:rPr lang="en-US" sz="3600"/>
              <a:t>4</a:t>
            </a:r>
            <a:r>
              <a:rPr lang="en-US" sz="3600" i="1"/>
              <a:t>, u </a:t>
            </a:r>
            <a:r>
              <a:rPr lang="en-US" sz="3600"/>
              <a:t>=</a:t>
            </a:r>
            <a:r>
              <a:rPr lang="en-US" sz="3600" i="1"/>
              <a:t> </a:t>
            </a:r>
            <a:r>
              <a:rPr lang="en-US" sz="3600"/>
              <a:t>10</a:t>
            </a:r>
            <a:r>
              <a:rPr lang="en-US" sz="3600" i="1"/>
              <a:t>.</a:t>
            </a:r>
            <a:endParaRPr lang="en-US" sz="3600"/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Therefore,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1</a:t>
            </a:r>
          </a:p>
        </p:txBody>
      </p:sp>
      <p:graphicFrame>
        <p:nvGraphicFramePr>
          <p:cNvPr id="71685" name="Object 5"/>
          <p:cNvGraphicFramePr>
            <a:graphicFrameLocks noChangeAspect="1"/>
          </p:cNvGraphicFramePr>
          <p:nvPr/>
        </p:nvGraphicFramePr>
        <p:xfrm>
          <a:off x="2767013" y="800100"/>
          <a:ext cx="4776787" cy="4451350"/>
        </p:xfrm>
        <a:graphic>
          <a:graphicData uri="http://schemas.openxmlformats.org/presentationml/2006/ole">
            <p:oleObj spid="_x0000_s71685" name="Equation" r:id="rId4" imgW="1473120" imgH="1371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If a curve has the equation </a:t>
            </a:r>
            <a:r>
              <a:rPr lang="en-US" i="1"/>
              <a:t>x </a:t>
            </a:r>
            <a:r>
              <a:rPr lang="en-US"/>
              <a:t>=</a:t>
            </a:r>
            <a:r>
              <a:rPr lang="en-US" i="1"/>
              <a:t> g</a:t>
            </a:r>
            <a:r>
              <a:rPr lang="en-US"/>
              <a:t>(</a:t>
            </a:r>
            <a:r>
              <a:rPr lang="en-US" i="1"/>
              <a:t>y</a:t>
            </a:r>
            <a:r>
              <a:rPr lang="en-US"/>
              <a:t>)</a:t>
            </a:r>
            <a:r>
              <a:rPr lang="en-US" i="1"/>
              <a:t>, c </a:t>
            </a:r>
            <a:r>
              <a:rPr lang="en-US">
                <a:cs typeface="Arial" charset="0"/>
              </a:rPr>
              <a:t>≤</a:t>
            </a:r>
            <a:r>
              <a:rPr lang="en-US" i="1">
                <a:cs typeface="Arial" charset="0"/>
              </a:rPr>
              <a:t> </a:t>
            </a:r>
            <a:r>
              <a:rPr lang="en-US" i="1"/>
              <a:t>y </a:t>
            </a:r>
            <a:r>
              <a:rPr lang="en-US">
                <a:cs typeface="Arial" charset="0"/>
              </a:rPr>
              <a:t>≤</a:t>
            </a:r>
            <a:r>
              <a:rPr lang="en-US" i="1">
                <a:cs typeface="Arial" charset="0"/>
              </a:rPr>
              <a:t> </a:t>
            </a:r>
            <a:r>
              <a:rPr lang="en-US" i="1"/>
              <a:t>d, </a:t>
            </a:r>
            <a:r>
              <a:rPr lang="en-US"/>
              <a:t>and </a:t>
            </a:r>
            <a:r>
              <a:rPr lang="en-US" i="1"/>
              <a:t>g’</a:t>
            </a:r>
            <a:r>
              <a:rPr lang="en-US"/>
              <a:t>(</a:t>
            </a:r>
            <a:r>
              <a:rPr lang="en-US" i="1"/>
              <a:t>y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is continuous, then by interchanging the roles of </a:t>
            </a:r>
            <a:r>
              <a:rPr lang="en-US" i="1"/>
              <a:t>x</a:t>
            </a:r>
            <a:r>
              <a:rPr lang="en-US"/>
              <a:t> and </a:t>
            </a:r>
            <a:r>
              <a:rPr lang="en-US" i="1"/>
              <a:t>y</a:t>
            </a:r>
            <a:r>
              <a:rPr lang="en-US"/>
              <a:t> in Formula 2 or </a:t>
            </a:r>
            <a:br>
              <a:rPr lang="en-US"/>
            </a:br>
            <a:r>
              <a:rPr lang="en-US"/>
              <a:t>Equation 3, we obtain its length as:</a:t>
            </a:r>
            <a:endParaRPr lang="en-US" i="1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Formula 4</a:t>
            </a:r>
          </a:p>
        </p:txBody>
      </p:sp>
      <p:graphicFrame>
        <p:nvGraphicFramePr>
          <p:cNvPr id="73733" name="Object 5"/>
          <p:cNvGraphicFramePr>
            <a:graphicFrameLocks noChangeAspect="1"/>
          </p:cNvGraphicFramePr>
          <p:nvPr/>
        </p:nvGraphicFramePr>
        <p:xfrm>
          <a:off x="857250" y="3857625"/>
          <a:ext cx="7772400" cy="1547813"/>
        </p:xfrm>
        <a:graphic>
          <a:graphicData uri="http://schemas.openxmlformats.org/presentationml/2006/ole">
            <p:oleObj spid="_x0000_s73733" name="Equation" r:id="rId4" imgW="2489040" imgH="533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20738"/>
            <a:ext cx="8572500" cy="5865812"/>
          </a:xfrm>
        </p:spPr>
        <p:txBody>
          <a:bodyPr/>
          <a:lstStyle/>
          <a:p>
            <a:r>
              <a:rPr lang="en-US" sz="4000"/>
              <a:t>Find the length of the arc of </a:t>
            </a:r>
            <a:br>
              <a:rPr lang="en-US" sz="4000"/>
            </a:br>
            <a:r>
              <a:rPr lang="en-US" sz="4000"/>
              <a:t>the parabola </a:t>
            </a:r>
            <a:r>
              <a:rPr lang="en-US" sz="4000" i="1"/>
              <a:t>y</a:t>
            </a:r>
            <a:r>
              <a:rPr lang="en-US" sz="4000" i="1" baseline="30000"/>
              <a:t>2</a:t>
            </a:r>
            <a:r>
              <a:rPr lang="en-US" sz="4000" i="1"/>
              <a:t> = x</a:t>
            </a:r>
            <a:r>
              <a:rPr lang="en-US" sz="4000"/>
              <a:t> from (0, 0)</a:t>
            </a:r>
            <a:r>
              <a:rPr lang="en-US" sz="4000" i="1"/>
              <a:t> </a:t>
            </a:r>
            <a:br>
              <a:rPr lang="en-US" sz="4000" i="1"/>
            </a:br>
            <a:r>
              <a:rPr lang="en-US" sz="4000"/>
              <a:t>to (1, 1).</a:t>
            </a:r>
            <a:endParaRPr lang="en-US" sz="4000" i="1"/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Since </a:t>
            </a:r>
            <a:r>
              <a:rPr lang="en-US" i="1"/>
              <a:t>x </a:t>
            </a:r>
            <a:r>
              <a:rPr lang="en-US"/>
              <a:t>=</a:t>
            </a:r>
            <a:r>
              <a:rPr lang="en-US" i="1"/>
              <a:t> y</a:t>
            </a:r>
            <a:r>
              <a:rPr lang="en-US" baseline="30000"/>
              <a:t>2</a:t>
            </a:r>
            <a:r>
              <a:rPr lang="en-US"/>
              <a:t>, we have</a:t>
            </a:r>
            <a:r>
              <a:rPr lang="en-US" i="1"/>
              <a:t> dx</a:t>
            </a:r>
            <a:r>
              <a:rPr lang="en-US"/>
              <a:t>/</a:t>
            </a:r>
            <a:r>
              <a:rPr lang="en-US" i="1"/>
              <a:t>dy </a:t>
            </a:r>
            <a:r>
              <a:rPr lang="en-US"/>
              <a:t>=</a:t>
            </a:r>
            <a:r>
              <a:rPr lang="en-US" i="1"/>
              <a:t> </a:t>
            </a:r>
            <a:r>
              <a:rPr lang="en-US"/>
              <a:t>2</a:t>
            </a:r>
            <a:r>
              <a:rPr lang="en-US" i="1"/>
              <a:t>y.</a:t>
            </a:r>
          </a:p>
          <a:p>
            <a:endParaRPr lang="en-US"/>
          </a:p>
          <a:p>
            <a:r>
              <a:rPr lang="en-US"/>
              <a:t>Then,</a:t>
            </a:r>
            <a:r>
              <a:rPr lang="en-US" i="1"/>
              <a:t> </a:t>
            </a:r>
            <a:r>
              <a:rPr lang="en-US"/>
              <a:t>Formula 4 gives:</a:t>
            </a:r>
          </a:p>
        </p:txBody>
      </p:sp>
      <p:graphicFrame>
        <p:nvGraphicFramePr>
          <p:cNvPr id="156676" name="Object 4"/>
          <p:cNvGraphicFramePr>
            <a:graphicFrameLocks noChangeAspect="1"/>
          </p:cNvGraphicFramePr>
          <p:nvPr/>
        </p:nvGraphicFramePr>
        <p:xfrm>
          <a:off x="1433513" y="3519488"/>
          <a:ext cx="6705600" cy="1512887"/>
        </p:xfrm>
        <a:graphic>
          <a:graphicData uri="http://schemas.openxmlformats.org/presentationml/2006/ole">
            <p:oleObj spid="_x0000_s156676" name="Equation" r:id="rId4" imgW="2197080" imgH="533160" progId="Equation.DSMT4">
              <p:embed/>
            </p:oleObj>
          </a:graphicData>
        </a:graphic>
      </p:graphicFrame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 sz="3400"/>
              <a:t>We make the trigonometric substitution</a:t>
            </a:r>
            <a:br>
              <a:rPr lang="en-US" sz="3400"/>
            </a:br>
            <a:r>
              <a:rPr lang="en-US" sz="3400" i="1"/>
              <a:t>y = </a:t>
            </a:r>
            <a:r>
              <a:rPr lang="en-US" sz="3400"/>
              <a:t>½ tan</a:t>
            </a:r>
            <a:r>
              <a:rPr lang="en-US" sz="3400" i="1"/>
              <a:t> </a:t>
            </a:r>
            <a:r>
              <a:rPr lang="el-GR" sz="3400" i="1">
                <a:cs typeface="Arial" charset="0"/>
              </a:rPr>
              <a:t>θ</a:t>
            </a:r>
            <a:r>
              <a:rPr lang="en-US" sz="3400" i="1">
                <a:cs typeface="Arial" charset="0"/>
              </a:rPr>
              <a:t>, </a:t>
            </a:r>
            <a:r>
              <a:rPr lang="el-GR" sz="3400"/>
              <a:t>which gives</a:t>
            </a:r>
            <a:r>
              <a:rPr lang="en-US" sz="3400"/>
              <a:t>: </a:t>
            </a:r>
            <a:br>
              <a:rPr lang="en-US" sz="3400"/>
            </a:br>
            <a:r>
              <a:rPr lang="en-US" sz="3400"/>
              <a:t>		   </a:t>
            </a:r>
            <a:r>
              <a:rPr lang="en-US" sz="3400" i="1"/>
              <a:t>dy </a:t>
            </a:r>
            <a:r>
              <a:rPr lang="en-US" sz="3400"/>
              <a:t>=</a:t>
            </a:r>
            <a:r>
              <a:rPr lang="en-US" sz="3400" i="1"/>
              <a:t> </a:t>
            </a:r>
            <a:r>
              <a:rPr lang="en-US" sz="3400"/>
              <a:t>½ sec</a:t>
            </a:r>
            <a:r>
              <a:rPr lang="en-US" sz="3400" baseline="30000"/>
              <a:t>2</a:t>
            </a:r>
            <a:r>
              <a:rPr lang="el-GR" sz="3400" i="1">
                <a:cs typeface="Arial" charset="0"/>
              </a:rPr>
              <a:t>θ</a:t>
            </a:r>
            <a:r>
              <a:rPr lang="en-US" sz="3400" i="1">
                <a:cs typeface="Arial" charset="0"/>
              </a:rPr>
              <a:t> d</a:t>
            </a:r>
            <a:r>
              <a:rPr lang="el-GR" sz="3400" i="1">
                <a:cs typeface="Arial" charset="0"/>
              </a:rPr>
              <a:t>θ</a:t>
            </a:r>
            <a:r>
              <a:rPr lang="en-US" sz="3400" i="1">
                <a:cs typeface="Arial" charset="0"/>
              </a:rPr>
              <a:t> </a:t>
            </a:r>
            <a:br>
              <a:rPr lang="en-US" sz="3400" i="1">
                <a:cs typeface="Arial" charset="0"/>
              </a:rPr>
            </a:br>
            <a:r>
              <a:rPr lang="en-US" sz="3400">
                <a:cs typeface="Arial" charset="0"/>
              </a:rPr>
              <a:t>and</a:t>
            </a:r>
          </a:p>
          <a:p>
            <a:endParaRPr lang="en-US" sz="3400">
              <a:cs typeface="Arial" charset="0"/>
            </a:endParaRPr>
          </a:p>
          <a:p>
            <a:r>
              <a:rPr lang="en-US" i="1">
                <a:cs typeface="Arial" charset="0"/>
              </a:rPr>
              <a:t>	</a:t>
            </a:r>
          </a:p>
        </p:txBody>
      </p:sp>
      <p:graphicFrame>
        <p:nvGraphicFramePr>
          <p:cNvPr id="77830" name="Object 6"/>
          <p:cNvGraphicFramePr>
            <a:graphicFrameLocks noChangeAspect="1"/>
          </p:cNvGraphicFramePr>
          <p:nvPr/>
        </p:nvGraphicFramePr>
        <p:xfrm>
          <a:off x="1971675" y="3686175"/>
          <a:ext cx="5643563" cy="793750"/>
        </p:xfrm>
        <a:graphic>
          <a:graphicData uri="http://schemas.openxmlformats.org/presentationml/2006/ole">
            <p:oleObj spid="_x0000_s77830" name="Equation" r:id="rId4" imgW="1841400" imgH="279360" progId="Equation.DSMT4">
              <p:embed/>
            </p:oleObj>
          </a:graphicData>
        </a:graphic>
      </p:graphicFrame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49313"/>
            <a:ext cx="8572500" cy="5865812"/>
          </a:xfrm>
        </p:spPr>
        <p:txBody>
          <a:bodyPr/>
          <a:lstStyle/>
          <a:p>
            <a:r>
              <a:rPr lang="en-US" sz="3600">
                <a:cs typeface="Arial" charset="0"/>
              </a:rPr>
              <a:t>When </a:t>
            </a:r>
            <a:r>
              <a:rPr lang="en-US" sz="3600" i="1">
                <a:cs typeface="Arial" charset="0"/>
              </a:rPr>
              <a:t>y = </a:t>
            </a:r>
            <a:r>
              <a:rPr lang="en-US" sz="3600">
                <a:cs typeface="Arial" charset="0"/>
              </a:rPr>
              <a:t>0</a:t>
            </a:r>
            <a:r>
              <a:rPr lang="en-US" sz="3600" i="1">
                <a:cs typeface="Arial" charset="0"/>
              </a:rPr>
              <a:t>, </a:t>
            </a:r>
            <a:r>
              <a:rPr lang="en-US" sz="3600"/>
              <a:t>tan</a:t>
            </a:r>
            <a:r>
              <a:rPr lang="en-US" sz="3600" i="1"/>
              <a:t> </a:t>
            </a:r>
            <a:r>
              <a:rPr lang="el-GR" sz="3600" i="1">
                <a:cs typeface="Arial" charset="0"/>
              </a:rPr>
              <a:t>θ</a:t>
            </a:r>
            <a:r>
              <a:rPr lang="en-US" sz="3600" i="1">
                <a:cs typeface="Arial" charset="0"/>
              </a:rPr>
              <a:t> = </a:t>
            </a:r>
            <a:r>
              <a:rPr lang="en-US" sz="3600">
                <a:cs typeface="Arial" charset="0"/>
              </a:rPr>
              <a:t>0;</a:t>
            </a:r>
            <a:r>
              <a:rPr lang="en-US" sz="3600" i="1">
                <a:cs typeface="Arial" charset="0"/>
              </a:rPr>
              <a:t> </a:t>
            </a:r>
            <a:br>
              <a:rPr lang="en-US" sz="3600" i="1">
                <a:cs typeface="Arial" charset="0"/>
              </a:rPr>
            </a:br>
            <a:r>
              <a:rPr lang="en-US" sz="3600">
                <a:cs typeface="Arial" charset="0"/>
              </a:rPr>
              <a:t>so </a:t>
            </a:r>
            <a:r>
              <a:rPr lang="el-GR" sz="3600" i="1">
                <a:cs typeface="Arial" charset="0"/>
              </a:rPr>
              <a:t>θ</a:t>
            </a:r>
            <a:r>
              <a:rPr lang="en-US" sz="3600" i="1">
                <a:cs typeface="Arial" charset="0"/>
              </a:rPr>
              <a:t> = </a:t>
            </a:r>
            <a:r>
              <a:rPr lang="en-US" sz="3600">
                <a:cs typeface="Arial" charset="0"/>
              </a:rPr>
              <a:t>0. </a:t>
            </a:r>
          </a:p>
          <a:p>
            <a:endParaRPr lang="en-US" sz="3600">
              <a:cs typeface="Arial" charset="0"/>
            </a:endParaRPr>
          </a:p>
          <a:p>
            <a:r>
              <a:rPr lang="en-US" sz="3600">
                <a:cs typeface="Arial" charset="0"/>
              </a:rPr>
              <a:t>When </a:t>
            </a:r>
            <a:r>
              <a:rPr lang="en-US" sz="3600" i="1">
                <a:cs typeface="Arial" charset="0"/>
              </a:rPr>
              <a:t>y = </a:t>
            </a:r>
            <a:r>
              <a:rPr lang="en-US" sz="3600">
                <a:cs typeface="Arial" charset="0"/>
              </a:rPr>
              <a:t>1 </a:t>
            </a:r>
            <a:r>
              <a:rPr lang="en-US" sz="3600"/>
              <a:t>tan </a:t>
            </a:r>
            <a:r>
              <a:rPr lang="el-GR" sz="3600" i="1">
                <a:cs typeface="Arial" charset="0"/>
              </a:rPr>
              <a:t>θ</a:t>
            </a:r>
            <a:r>
              <a:rPr lang="en-US" sz="3600" i="1">
                <a:cs typeface="Arial" charset="0"/>
              </a:rPr>
              <a:t> = </a:t>
            </a:r>
            <a:r>
              <a:rPr lang="en-US" sz="3600">
                <a:cs typeface="Arial" charset="0"/>
              </a:rPr>
              <a:t>2;</a:t>
            </a:r>
            <a:r>
              <a:rPr lang="en-US" sz="3600" i="1">
                <a:cs typeface="Arial" charset="0"/>
              </a:rPr>
              <a:t> </a:t>
            </a:r>
            <a:br>
              <a:rPr lang="en-US" sz="3600" i="1">
                <a:cs typeface="Arial" charset="0"/>
              </a:rPr>
            </a:br>
            <a:r>
              <a:rPr lang="en-US" sz="3600">
                <a:cs typeface="Arial" charset="0"/>
              </a:rPr>
              <a:t>so </a:t>
            </a:r>
            <a:r>
              <a:rPr lang="el-GR" sz="3600" i="1">
                <a:cs typeface="Arial" charset="0"/>
              </a:rPr>
              <a:t>θ</a:t>
            </a:r>
            <a:r>
              <a:rPr lang="en-US" sz="3600" i="1">
                <a:cs typeface="Arial" charset="0"/>
              </a:rPr>
              <a:t> = </a:t>
            </a:r>
            <a:r>
              <a:rPr lang="en-US" sz="3600"/>
              <a:t>tan</a:t>
            </a:r>
            <a:r>
              <a:rPr lang="en-US" baseline="30000"/>
              <a:t>–</a:t>
            </a:r>
            <a:r>
              <a:rPr lang="en-US" sz="3600" baseline="30000">
                <a:cs typeface="Arial" charset="0"/>
              </a:rPr>
              <a:t>1 </a:t>
            </a:r>
            <a:r>
              <a:rPr lang="en-US" sz="3600">
                <a:cs typeface="Arial" charset="0"/>
              </a:rPr>
              <a:t>2</a:t>
            </a:r>
            <a:r>
              <a:rPr lang="en-US" sz="3600" i="1">
                <a:cs typeface="Arial" charset="0"/>
              </a:rPr>
              <a:t> = </a:t>
            </a:r>
            <a:r>
              <a:rPr lang="el-GR" sz="3600" i="1">
                <a:cs typeface="Arial" charset="0"/>
              </a:rPr>
              <a:t>α</a:t>
            </a:r>
            <a:r>
              <a:rPr lang="en-US" sz="3600" i="1">
                <a:cs typeface="Arial" charset="0"/>
              </a:rPr>
              <a:t>.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391400" cy="585788"/>
          </a:xfrm>
        </p:spPr>
        <p:txBody>
          <a:bodyPr/>
          <a:lstStyle/>
          <a:p>
            <a:r>
              <a:rPr lang="en-US" dirty="0" smtClean="0"/>
              <a:t>APPLICATIONS </a:t>
            </a:r>
            <a:r>
              <a:rPr lang="en-US" dirty="0"/>
              <a:t>OF INTEGRATION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925" y="811213"/>
            <a:ext cx="8572500" cy="5943600"/>
          </a:xfrm>
        </p:spPr>
        <p:txBody>
          <a:bodyPr/>
          <a:lstStyle/>
          <a:p>
            <a:r>
              <a:rPr lang="en-US" sz="4000"/>
              <a:t>For instance, we will investigate:</a:t>
            </a:r>
            <a:r>
              <a:rPr lang="en-US" sz="3600"/>
              <a:t> </a:t>
            </a:r>
          </a:p>
          <a:p>
            <a:pPr lvl="1"/>
            <a:endParaRPr lang="en-US" sz="3600"/>
          </a:p>
          <a:p>
            <a:pPr lvl="1"/>
            <a:endParaRPr lang="en-US" sz="2400"/>
          </a:p>
          <a:p>
            <a:pPr lvl="1"/>
            <a:r>
              <a:rPr lang="en-US" sz="2400"/>
              <a:t>Center of gravity of a plate </a:t>
            </a:r>
          </a:p>
          <a:p>
            <a:pPr lvl="1"/>
            <a:r>
              <a:rPr lang="en-US" sz="2400"/>
              <a:t>Force exerted by water pressure on a dam </a:t>
            </a:r>
          </a:p>
          <a:p>
            <a:pPr lvl="1"/>
            <a:r>
              <a:rPr lang="en-US" sz="2400"/>
              <a:t>Flow of blood from the human heart </a:t>
            </a:r>
          </a:p>
          <a:p>
            <a:pPr lvl="1"/>
            <a:r>
              <a:rPr lang="en-US" sz="2400"/>
              <a:t>Average time spent on hold during a customer </a:t>
            </a:r>
            <a:br>
              <a:rPr lang="en-US" sz="2400"/>
            </a:br>
            <a:r>
              <a:rPr lang="en-US" sz="2400"/>
              <a:t>support telephone call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>
                <a:cs typeface="Arial" charset="0"/>
              </a:rPr>
              <a:t>Thus,</a:t>
            </a:r>
          </a:p>
          <a:p>
            <a:endParaRPr lang="en-US">
              <a:cs typeface="Arial" charset="0"/>
            </a:endParaRPr>
          </a:p>
          <a:p>
            <a:endParaRPr lang="en-US" sz="3400">
              <a:cs typeface="Arial" charset="0"/>
            </a:endParaRPr>
          </a:p>
          <a:p>
            <a:endParaRPr lang="en-US" sz="3400">
              <a:cs typeface="Arial" charset="0"/>
            </a:endParaRPr>
          </a:p>
          <a:p>
            <a:endParaRPr lang="en-US" sz="3400">
              <a:cs typeface="Arial" charset="0"/>
            </a:endParaRPr>
          </a:p>
          <a:p>
            <a:pPr lvl="1"/>
            <a:endParaRPr lang="en-US" sz="2400"/>
          </a:p>
          <a:p>
            <a:pPr lvl="1"/>
            <a:r>
              <a:rPr lang="en-US" sz="2400"/>
              <a:t>We could have used Formula 21 in </a:t>
            </a:r>
            <a:br>
              <a:rPr lang="en-US" sz="2400"/>
            </a:br>
            <a:r>
              <a:rPr lang="en-US" sz="2400"/>
              <a:t>the Table of Integrals.</a:t>
            </a:r>
            <a:endParaRPr lang="en-US" sz="2400">
              <a:cs typeface="Arial" charset="0"/>
            </a:endParaRP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2</a:t>
            </a:r>
          </a:p>
        </p:txBody>
      </p:sp>
      <p:graphicFrame>
        <p:nvGraphicFramePr>
          <p:cNvPr id="79877" name="Object 5"/>
          <p:cNvGraphicFramePr>
            <a:graphicFrameLocks noChangeAspect="1"/>
          </p:cNvGraphicFramePr>
          <p:nvPr/>
        </p:nvGraphicFramePr>
        <p:xfrm>
          <a:off x="1743075" y="842963"/>
          <a:ext cx="6867525" cy="3575050"/>
        </p:xfrm>
        <a:graphic>
          <a:graphicData uri="http://schemas.openxmlformats.org/presentationml/2006/ole">
            <p:oleObj spid="_x0000_s79877" name="Equation" r:id="rId4" imgW="2438280" imgH="1269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 tan </a:t>
            </a:r>
            <a:r>
              <a:rPr lang="el-GR" i="1">
                <a:cs typeface="Arial" charset="0"/>
              </a:rPr>
              <a:t>α</a:t>
            </a:r>
            <a:r>
              <a:rPr lang="en-US" i="1">
                <a:cs typeface="Arial" charset="0"/>
              </a:rPr>
              <a:t> = </a:t>
            </a:r>
            <a:r>
              <a:rPr lang="en-US">
                <a:cs typeface="Arial" charset="0"/>
              </a:rPr>
              <a:t>2</a:t>
            </a:r>
            <a:r>
              <a:rPr lang="en-US" i="1">
                <a:cs typeface="Arial" charset="0"/>
              </a:rPr>
              <a:t>, </a:t>
            </a:r>
            <a:r>
              <a:rPr lang="en-US"/>
              <a:t>we have: </a:t>
            </a:r>
            <a:br>
              <a:rPr lang="en-US"/>
            </a:br>
            <a:r>
              <a:rPr lang="en-US"/>
              <a:t>			sec</a:t>
            </a:r>
            <a:r>
              <a:rPr lang="en-US" baseline="30000"/>
              <a:t>2 </a:t>
            </a:r>
            <a:r>
              <a:rPr lang="el-GR" i="1">
                <a:cs typeface="Arial" charset="0"/>
              </a:rPr>
              <a:t>α</a:t>
            </a:r>
            <a:r>
              <a:rPr lang="en-US" i="1">
                <a:cs typeface="Arial" charset="0"/>
              </a:rPr>
              <a:t> = </a:t>
            </a:r>
            <a:r>
              <a:rPr lang="en-US">
                <a:cs typeface="Arial" charset="0"/>
              </a:rPr>
              <a:t>1</a:t>
            </a:r>
            <a:r>
              <a:rPr lang="en-US" i="1">
                <a:cs typeface="Arial" charset="0"/>
              </a:rPr>
              <a:t> + </a:t>
            </a:r>
            <a:r>
              <a:rPr lang="en-US"/>
              <a:t>tan</a:t>
            </a:r>
            <a:r>
              <a:rPr lang="en-US" baseline="30000"/>
              <a:t>2 </a:t>
            </a:r>
            <a:r>
              <a:rPr lang="el-GR" i="1">
                <a:cs typeface="Arial" charset="0"/>
              </a:rPr>
              <a:t>α</a:t>
            </a:r>
            <a:r>
              <a:rPr lang="en-US" i="1">
                <a:cs typeface="Arial" charset="0"/>
              </a:rPr>
              <a:t> = </a:t>
            </a:r>
            <a:r>
              <a:rPr lang="en-US">
                <a:cs typeface="Arial" charset="0"/>
              </a:rPr>
              <a:t>5</a:t>
            </a: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So, </a:t>
            </a:r>
            <a:r>
              <a:rPr lang="en-US"/>
              <a:t>sec </a:t>
            </a:r>
            <a:r>
              <a:rPr lang="el-GR" i="1">
                <a:cs typeface="Arial" charset="0"/>
              </a:rPr>
              <a:t>α</a:t>
            </a:r>
            <a:r>
              <a:rPr lang="en-US" i="1">
                <a:cs typeface="Arial" charset="0"/>
              </a:rPr>
              <a:t> = </a:t>
            </a:r>
            <a:r>
              <a:rPr lang="en-US" i="1">
                <a:latin typeface="Monotype Corsiva" pitchFamily="66" charset="0"/>
                <a:cs typeface="Arial" charset="0"/>
              </a:rPr>
              <a:t>√</a:t>
            </a:r>
            <a:r>
              <a:rPr lang="en-US">
                <a:cs typeface="Arial" charset="0"/>
              </a:rPr>
              <a:t>5 and </a:t>
            </a:r>
          </a:p>
        </p:txBody>
      </p:sp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4224338" y="3267075"/>
          <a:ext cx="3790950" cy="1436688"/>
        </p:xfrm>
        <a:graphic>
          <a:graphicData uri="http://schemas.openxmlformats.org/presentationml/2006/ole">
            <p:oleObj spid="_x0000_s81924" name="Equation" r:id="rId4" imgW="1307880" imgH="495000" progId="Equation.DSMT4">
              <p:embed/>
            </p:oleObj>
          </a:graphicData>
        </a:graphic>
      </p:graphicFrame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The figure shows the arc of the parabola whose length is computed in Example 2, together with polygonal approximations </a:t>
            </a:r>
            <a:br>
              <a:rPr lang="en-US"/>
            </a:br>
            <a:r>
              <a:rPr lang="en-US"/>
              <a:t>having </a:t>
            </a:r>
            <a:r>
              <a:rPr lang="en-US" i="1"/>
              <a:t>n</a:t>
            </a:r>
            <a:r>
              <a:rPr lang="en-US"/>
              <a:t> = 1 and </a:t>
            </a:r>
            <a:r>
              <a:rPr lang="en-US" i="1"/>
              <a:t>n</a:t>
            </a:r>
            <a:r>
              <a:rPr lang="en-US"/>
              <a:t> = 2 </a:t>
            </a:r>
            <a:br>
              <a:rPr lang="en-US"/>
            </a:br>
            <a:r>
              <a:rPr lang="en-US"/>
              <a:t>line segments, </a:t>
            </a:r>
            <a:br>
              <a:rPr lang="en-US"/>
            </a:br>
            <a:r>
              <a:rPr lang="en-US"/>
              <a:t>respectively.</a:t>
            </a:r>
          </a:p>
        </p:txBody>
      </p:sp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5105400" y="2895600"/>
            <a:ext cx="3843338" cy="379095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9271" name="Picture 7" descr="080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1138" y="3048000"/>
            <a:ext cx="34274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77888"/>
            <a:ext cx="8572500" cy="5865812"/>
          </a:xfrm>
        </p:spPr>
        <p:txBody>
          <a:bodyPr/>
          <a:lstStyle/>
          <a:p>
            <a:r>
              <a:rPr lang="en-US" sz="3400"/>
              <a:t>For </a:t>
            </a:r>
            <a:r>
              <a:rPr lang="en-US" sz="3400" i="1"/>
              <a:t>n</a:t>
            </a:r>
            <a:r>
              <a:rPr lang="en-US" sz="3400"/>
              <a:t> = 1, the approximate length is </a:t>
            </a:r>
            <a:br>
              <a:rPr lang="en-US" sz="3400"/>
            </a:br>
            <a:r>
              <a:rPr lang="en-US" sz="3400" i="1"/>
              <a:t>L</a:t>
            </a:r>
            <a:r>
              <a:rPr lang="en-US" sz="3400" baseline="-25000"/>
              <a:t>1 </a:t>
            </a:r>
            <a:r>
              <a:rPr lang="en-US" sz="3400"/>
              <a:t>=</a:t>
            </a:r>
            <a:r>
              <a:rPr lang="en-US" sz="3400" baseline="-25000"/>
              <a:t>         </a:t>
            </a:r>
            <a:r>
              <a:rPr lang="en-US" sz="3400"/>
              <a:t>, the diagonal  of a square.</a:t>
            </a: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5105400" y="2895600"/>
            <a:ext cx="3843338" cy="379095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58726" name="Object 6"/>
          <p:cNvGraphicFramePr>
            <a:graphicFrameLocks noChangeAspect="1"/>
          </p:cNvGraphicFramePr>
          <p:nvPr/>
        </p:nvGraphicFramePr>
        <p:xfrm>
          <a:off x="1452563" y="1587500"/>
          <a:ext cx="762000" cy="682625"/>
        </p:xfrm>
        <a:graphic>
          <a:graphicData uri="http://schemas.openxmlformats.org/presentationml/2006/ole">
            <p:oleObj spid="_x0000_s158726" name="Equation" r:id="rId4" imgW="241200" imgH="215640" progId="Equation.DSMT4">
              <p:embed/>
            </p:oleObj>
          </a:graphicData>
        </a:graphic>
      </p:graphicFrame>
      <p:pic>
        <p:nvPicPr>
          <p:cNvPr id="158727" name="Picture 7" descr="0801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1138" y="3048000"/>
            <a:ext cx="34274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 sz="3400"/>
              <a:t>The table shows the approximations </a:t>
            </a:r>
            <a:r>
              <a:rPr lang="en-US" sz="3400" i="1"/>
              <a:t>L</a:t>
            </a:r>
            <a:r>
              <a:rPr lang="en-US" sz="3400" i="1" baseline="-25000"/>
              <a:t>n</a:t>
            </a:r>
            <a:r>
              <a:rPr lang="en-US" sz="3400"/>
              <a:t> </a:t>
            </a:r>
            <a:br>
              <a:rPr lang="en-US" sz="3400"/>
            </a:br>
            <a:r>
              <a:rPr lang="en-US" sz="3400"/>
              <a:t>that we get by dividing [0, 1] into </a:t>
            </a:r>
            <a:r>
              <a:rPr lang="en-US" sz="3400" i="1"/>
              <a:t>n</a:t>
            </a:r>
            <a:r>
              <a:rPr lang="en-US" sz="3400"/>
              <a:t> equal </a:t>
            </a:r>
            <a:br>
              <a:rPr lang="en-US" sz="3400"/>
            </a:br>
            <a:r>
              <a:rPr lang="en-US" sz="3400"/>
              <a:t>subintervals.</a:t>
            </a:r>
          </a:p>
        </p:txBody>
      </p:sp>
      <p:sp>
        <p:nvSpPr>
          <p:cNvPr id="140296" name="Rectangle 8"/>
          <p:cNvSpPr>
            <a:spLocks noChangeArrowheads="1"/>
          </p:cNvSpPr>
          <p:nvPr/>
        </p:nvSpPr>
        <p:spPr bwMode="auto">
          <a:xfrm>
            <a:off x="6096000" y="2895600"/>
            <a:ext cx="2852738" cy="379095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40297" name="Picture 9" descr="08p5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2971800"/>
            <a:ext cx="25717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Notice that, each time we double the number  of sides of the polygon, we get closer to </a:t>
            </a:r>
            <a:br>
              <a:rPr lang="en-US"/>
            </a:br>
            <a:r>
              <a:rPr lang="en-US"/>
              <a:t>the exact length, which is:</a:t>
            </a:r>
          </a:p>
        </p:txBody>
      </p:sp>
      <p:graphicFrame>
        <p:nvGraphicFramePr>
          <p:cNvPr id="141317" name="Object 5"/>
          <p:cNvGraphicFramePr>
            <a:graphicFrameLocks noChangeAspect="1"/>
          </p:cNvGraphicFramePr>
          <p:nvPr/>
        </p:nvGraphicFramePr>
        <p:xfrm>
          <a:off x="1524000" y="3276600"/>
          <a:ext cx="3733800" cy="2028825"/>
        </p:xfrm>
        <a:graphic>
          <a:graphicData uri="http://schemas.openxmlformats.org/presentationml/2006/ole">
            <p:oleObj spid="_x0000_s141317" name="Equation" r:id="rId4" imgW="1307880" imgH="711000" progId="Equation.DSMT4">
              <p:embed/>
            </p:oleObj>
          </a:graphicData>
        </a:graphic>
      </p:graphicFrame>
      <p:sp>
        <p:nvSpPr>
          <p:cNvPr id="141321" name="Rectangle 9"/>
          <p:cNvSpPr>
            <a:spLocks noChangeArrowheads="1"/>
          </p:cNvSpPr>
          <p:nvPr/>
        </p:nvSpPr>
        <p:spPr bwMode="auto">
          <a:xfrm>
            <a:off x="6096000" y="2895600"/>
            <a:ext cx="2852738" cy="379095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41322" name="Picture 10" descr="08p5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2971800"/>
            <a:ext cx="25717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Due to the presence of the square root sign </a:t>
            </a:r>
            <a:br>
              <a:rPr lang="en-US"/>
            </a:br>
            <a:r>
              <a:rPr lang="en-US"/>
              <a:t>in Formulas 2 and 4, the calculation of an arc length often leads to an integral that is very difficult or even impossible to evaluate explicitly.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 sz="3400"/>
              <a:t>So, sometimes, we have to be content </a:t>
            </a:r>
            <a:br>
              <a:rPr lang="en-US" sz="3400"/>
            </a:br>
            <a:r>
              <a:rPr lang="en-US" sz="3400"/>
              <a:t>with finding an approximation to the length of a curve—as in the following example.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a. Set up an integral for the length of the arc </a:t>
            </a:r>
            <a:br>
              <a:rPr lang="en-US"/>
            </a:br>
            <a:r>
              <a:rPr lang="en-US"/>
              <a:t>of the hyperbola</a:t>
            </a:r>
            <a:r>
              <a:rPr lang="en-US" i="1"/>
              <a:t> xy </a:t>
            </a:r>
            <a:r>
              <a:rPr lang="en-US"/>
              <a:t>=</a:t>
            </a:r>
            <a:r>
              <a:rPr lang="en-US" i="1"/>
              <a:t> </a:t>
            </a:r>
            <a:r>
              <a:rPr lang="en-US"/>
              <a:t>1 from the point (1, 1) </a:t>
            </a:r>
            <a:br>
              <a:rPr lang="en-US"/>
            </a:br>
            <a:r>
              <a:rPr lang="en-US"/>
              <a:t>to the point (2, ½).</a:t>
            </a:r>
          </a:p>
          <a:p>
            <a:endParaRPr lang="en-US"/>
          </a:p>
          <a:p>
            <a:r>
              <a:rPr lang="en-US"/>
              <a:t>b. Use Simpson’s Rule (see Section 7.7) </a:t>
            </a:r>
            <a:br>
              <a:rPr lang="en-US"/>
            </a:br>
            <a:r>
              <a:rPr lang="en-US"/>
              <a:t>with </a:t>
            </a:r>
            <a:r>
              <a:rPr lang="en-US" i="1"/>
              <a:t>n </a:t>
            </a:r>
            <a:r>
              <a:rPr lang="en-US"/>
              <a:t>=</a:t>
            </a:r>
            <a:r>
              <a:rPr lang="en-US" i="1"/>
              <a:t> </a:t>
            </a:r>
            <a:r>
              <a:rPr lang="en-US"/>
              <a:t>10 to estimate the arc length.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We have:</a:t>
            </a:r>
          </a:p>
          <a:p>
            <a:endParaRPr lang="en-US"/>
          </a:p>
          <a:p>
            <a:r>
              <a:rPr lang="en-US"/>
              <a:t>So, the arc length is: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3 a</a:t>
            </a:r>
          </a:p>
        </p:txBody>
      </p:sp>
      <p:graphicFrame>
        <p:nvGraphicFramePr>
          <p:cNvPr id="88069" name="Object 5"/>
          <p:cNvGraphicFramePr>
            <a:graphicFrameLocks noChangeAspect="1"/>
          </p:cNvGraphicFramePr>
          <p:nvPr/>
        </p:nvGraphicFramePr>
        <p:xfrm>
          <a:off x="2476500" y="814388"/>
          <a:ext cx="3695700" cy="1112837"/>
        </p:xfrm>
        <a:graphic>
          <a:graphicData uri="http://schemas.openxmlformats.org/presentationml/2006/ole">
            <p:oleObj spid="_x0000_s88069" name="Equation" r:id="rId4" imgW="1307880" imgH="393480" progId="Equation.DSMT4">
              <p:embed/>
            </p:oleObj>
          </a:graphicData>
        </a:graphic>
      </p:graphicFrame>
      <p:graphicFrame>
        <p:nvGraphicFramePr>
          <p:cNvPr id="88070" name="Object 6"/>
          <p:cNvGraphicFramePr>
            <a:graphicFrameLocks noChangeAspect="1"/>
          </p:cNvGraphicFramePr>
          <p:nvPr/>
        </p:nvGraphicFramePr>
        <p:xfrm>
          <a:off x="4519613" y="2043113"/>
          <a:ext cx="3738562" cy="3933825"/>
        </p:xfrm>
        <a:graphic>
          <a:graphicData uri="http://schemas.openxmlformats.org/presentationml/2006/ole">
            <p:oleObj spid="_x0000_s88070" name="Equation" r:id="rId5" imgW="1257120" imgH="1422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914400" y="1595438"/>
            <a:ext cx="7315200" cy="150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000" b="1" dirty="0">
                <a:solidFill>
                  <a:srgbClr val="E45C00"/>
                </a:solidFill>
              </a:rPr>
              <a:t/>
            </a:r>
            <a:br>
              <a:rPr lang="en-US" sz="4000" b="1" dirty="0">
                <a:solidFill>
                  <a:srgbClr val="E45C00"/>
                </a:solidFill>
              </a:rPr>
            </a:br>
            <a:r>
              <a:rPr lang="en-US" sz="4000" b="1" dirty="0">
                <a:solidFill>
                  <a:srgbClr val="E45C00"/>
                </a:solidFill>
              </a:rPr>
              <a:t>Arc Length</a:t>
            </a:r>
            <a:endParaRPr lang="en-US" sz="4000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09600" y="3657600"/>
            <a:ext cx="8305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30000"/>
              </a:lnSpc>
              <a:spcBef>
                <a:spcPct val="20000"/>
              </a:spcBef>
            </a:pPr>
            <a:endParaRPr lang="en-US" sz="2800">
              <a:solidFill>
                <a:srgbClr val="800000"/>
              </a:solidFill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28600" y="3886200"/>
            <a:ext cx="8686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30000"/>
              </a:lnSpc>
              <a:spcBef>
                <a:spcPct val="20000"/>
              </a:spcBef>
            </a:pPr>
            <a:endParaRPr lang="en-US" sz="2400">
              <a:solidFill>
                <a:srgbClr val="800000"/>
              </a:solidFill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685800" y="4257675"/>
            <a:ext cx="8001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30000"/>
              </a:lnSpc>
              <a:spcBef>
                <a:spcPct val="20000"/>
              </a:spcBef>
            </a:pPr>
            <a:r>
              <a:rPr lang="en-US" sz="2600">
                <a:solidFill>
                  <a:srgbClr val="800000"/>
                </a:solidFill>
              </a:rPr>
              <a:t>In this section, we will learn about:</a:t>
            </a:r>
          </a:p>
          <a:p>
            <a:pPr marL="342900" indent="-342900" algn="ctr">
              <a:lnSpc>
                <a:spcPct val="130000"/>
              </a:lnSpc>
              <a:spcBef>
                <a:spcPct val="20000"/>
              </a:spcBef>
            </a:pPr>
            <a:r>
              <a:rPr lang="en-US" sz="2600">
                <a:solidFill>
                  <a:srgbClr val="800000"/>
                </a:solidFill>
              </a:rPr>
              <a:t>Arc length and its function.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609600" y="381000"/>
            <a:ext cx="73914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 smtClean="0">
                <a:solidFill>
                  <a:srgbClr val="E45C00"/>
                </a:solidFill>
              </a:rPr>
              <a:t>APPLICATIONS </a:t>
            </a:r>
            <a:r>
              <a:rPr lang="en-US" sz="2400" b="1" dirty="0">
                <a:solidFill>
                  <a:srgbClr val="E45C00"/>
                </a:solidFill>
              </a:rPr>
              <a:t>OF 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Using Simpson’s Rule with </a:t>
            </a:r>
            <a:r>
              <a:rPr lang="en-US" i="1"/>
              <a:t>a</a:t>
            </a:r>
            <a:r>
              <a:rPr lang="en-US"/>
              <a:t> = 1, </a:t>
            </a:r>
            <a:r>
              <a:rPr lang="en-US" i="1"/>
              <a:t>b = </a:t>
            </a:r>
            <a:r>
              <a:rPr lang="en-US"/>
              <a:t>2, </a:t>
            </a:r>
            <a:br>
              <a:rPr lang="en-US"/>
            </a:br>
            <a:r>
              <a:rPr lang="en-US" i="1"/>
              <a:t>n </a:t>
            </a:r>
            <a:r>
              <a:rPr lang="en-US"/>
              <a:t>= 10, </a:t>
            </a:r>
            <a:r>
              <a:rPr lang="el-GR" i="1">
                <a:cs typeface="Arial" charset="0"/>
              </a:rPr>
              <a:t>Δ</a:t>
            </a:r>
            <a:r>
              <a:rPr lang="en-US" i="1">
                <a:cs typeface="Arial" charset="0"/>
              </a:rPr>
              <a:t>x = </a:t>
            </a:r>
            <a:r>
              <a:rPr lang="en-US">
                <a:cs typeface="Arial" charset="0"/>
              </a:rPr>
              <a:t>0.1 and                           , </a:t>
            </a:r>
            <a:br>
              <a:rPr lang="en-US">
                <a:cs typeface="Arial" charset="0"/>
              </a:rPr>
            </a:br>
            <a:r>
              <a:rPr lang="en-US">
                <a:cs typeface="Arial" charset="0"/>
              </a:rPr>
              <a:t>we have:</a:t>
            </a:r>
            <a:endParaRPr lang="el-GR">
              <a:cs typeface="Arial" charset="0"/>
            </a:endParaRP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3 b</a:t>
            </a:r>
          </a:p>
        </p:txBody>
      </p:sp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4405313" y="1524000"/>
          <a:ext cx="2957512" cy="762000"/>
        </p:xfrm>
        <a:graphic>
          <a:graphicData uri="http://schemas.openxmlformats.org/presentationml/2006/ole">
            <p:oleObj spid="_x0000_s90117" name="Equation" r:id="rId4" imgW="1066680" imgH="266400" progId="Equation.DSMT4">
              <p:embed/>
            </p:oleObj>
          </a:graphicData>
        </a:graphic>
      </p:graphicFrame>
      <p:graphicFrame>
        <p:nvGraphicFramePr>
          <p:cNvPr id="90118" name="Object 6"/>
          <p:cNvGraphicFramePr>
            <a:graphicFrameLocks noChangeAspect="1"/>
          </p:cNvGraphicFramePr>
          <p:nvPr/>
        </p:nvGraphicFramePr>
        <p:xfrm>
          <a:off x="1062038" y="2867025"/>
          <a:ext cx="7467600" cy="3619500"/>
        </p:xfrm>
        <a:graphic>
          <a:graphicData uri="http://schemas.openxmlformats.org/presentationml/2006/ole">
            <p:oleObj spid="_x0000_s90118" name="Equation" r:id="rId5" imgW="2781000" imgH="1346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We will find it useful to have a function that measures the arc length of a curve from </a:t>
            </a:r>
            <a:br>
              <a:rPr lang="en-US"/>
            </a:br>
            <a:r>
              <a:rPr lang="en-US"/>
              <a:t>a particular starting point to any other point </a:t>
            </a:r>
            <a:br>
              <a:rPr lang="en-US"/>
            </a:br>
            <a:r>
              <a:rPr lang="en-US"/>
              <a:t>on the curve.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66775"/>
            <a:ext cx="8572500" cy="5865813"/>
          </a:xfrm>
        </p:spPr>
        <p:txBody>
          <a:bodyPr/>
          <a:lstStyle/>
          <a:p>
            <a:r>
              <a:rPr lang="en-US"/>
              <a:t>So, suppose a smooth curve </a:t>
            </a:r>
            <a:r>
              <a:rPr lang="en-US" i="1"/>
              <a:t>C </a:t>
            </a:r>
            <a:r>
              <a:rPr lang="en-US"/>
              <a:t>has </a:t>
            </a:r>
            <a:br>
              <a:rPr lang="en-US"/>
            </a:br>
            <a:r>
              <a:rPr lang="en-US"/>
              <a:t>the equation </a:t>
            </a:r>
            <a:r>
              <a:rPr lang="en-US" i="1"/>
              <a:t>y </a:t>
            </a:r>
            <a:r>
              <a:rPr lang="en-US"/>
              <a:t>=</a:t>
            </a:r>
            <a:r>
              <a:rPr lang="en-US" i="1"/>
              <a:t> f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), </a:t>
            </a:r>
            <a:r>
              <a:rPr lang="en-US" i="1"/>
              <a:t>a </a:t>
            </a:r>
            <a:r>
              <a:rPr lang="en-US">
                <a:cs typeface="Arial" charset="0"/>
              </a:rPr>
              <a:t>≤</a:t>
            </a:r>
            <a:r>
              <a:rPr lang="en-US" i="1">
                <a:cs typeface="Arial" charset="0"/>
              </a:rPr>
              <a:t> </a:t>
            </a:r>
            <a:r>
              <a:rPr lang="en-US" i="1"/>
              <a:t>x </a:t>
            </a:r>
            <a:r>
              <a:rPr lang="en-US">
                <a:cs typeface="Arial" charset="0"/>
              </a:rPr>
              <a:t>≤</a:t>
            </a:r>
            <a:r>
              <a:rPr lang="en-US" i="1">
                <a:cs typeface="Arial" charset="0"/>
              </a:rPr>
              <a:t> </a:t>
            </a:r>
            <a:r>
              <a:rPr lang="en-US" i="1"/>
              <a:t>b.</a:t>
            </a:r>
          </a:p>
          <a:p>
            <a:endParaRPr lang="en-US"/>
          </a:p>
          <a:p>
            <a:r>
              <a:rPr lang="en-US"/>
              <a:t>Then,</a:t>
            </a:r>
            <a:r>
              <a:rPr lang="en-US" i="1"/>
              <a:t> </a:t>
            </a:r>
            <a:r>
              <a:rPr lang="en-US"/>
              <a:t>let </a:t>
            </a:r>
            <a:r>
              <a:rPr lang="en-US" i="1"/>
              <a:t>s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 be the distance along </a:t>
            </a:r>
            <a:r>
              <a:rPr lang="en-US" i="1"/>
              <a:t>C </a:t>
            </a:r>
            <a:br>
              <a:rPr lang="en-US" i="1"/>
            </a:br>
            <a:r>
              <a:rPr lang="en-US"/>
              <a:t>from the initial point </a:t>
            </a:r>
            <a:r>
              <a:rPr lang="en-US" i="1"/>
              <a:t>P</a:t>
            </a:r>
            <a:r>
              <a:rPr lang="en-US" baseline="-25000"/>
              <a:t>0</a:t>
            </a:r>
            <a:r>
              <a:rPr lang="en-US"/>
              <a:t>(</a:t>
            </a:r>
            <a:r>
              <a:rPr lang="en-US" i="1"/>
              <a:t>a, f</a:t>
            </a:r>
            <a:r>
              <a:rPr lang="en-US"/>
              <a:t>(</a:t>
            </a:r>
            <a:r>
              <a:rPr lang="en-US" i="1"/>
              <a:t>a</a:t>
            </a:r>
            <a:r>
              <a:rPr lang="en-US"/>
              <a:t>))</a:t>
            </a:r>
            <a:r>
              <a:rPr lang="en-US" i="1"/>
              <a:t> </a:t>
            </a:r>
            <a:r>
              <a:rPr lang="en-US"/>
              <a:t>to the point </a:t>
            </a:r>
            <a:br>
              <a:rPr lang="en-US"/>
            </a:br>
            <a:r>
              <a:rPr lang="en-US" i="1"/>
              <a:t>Q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, </a:t>
            </a:r>
            <a:r>
              <a:rPr lang="en-US" i="1"/>
              <a:t>f 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ARC LENGTH FUNCTION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Then, </a:t>
            </a:r>
            <a:r>
              <a:rPr lang="en-US" i="1"/>
              <a:t>s </a:t>
            </a:r>
            <a:r>
              <a:rPr lang="en-US"/>
              <a:t>is a function, called the arc length function, and, by Formula 2,</a:t>
            </a:r>
          </a:p>
          <a:p>
            <a:pPr lvl="1"/>
            <a:endParaRPr lang="en-US" sz="3200"/>
          </a:p>
          <a:p>
            <a:pPr lvl="1"/>
            <a:endParaRPr lang="en-US" sz="2600"/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r>
              <a:rPr lang="en-US" sz="2400"/>
              <a:t>We have replaced the variable of integration by </a:t>
            </a:r>
            <a:r>
              <a:rPr lang="en-US" sz="2400" i="1"/>
              <a:t>t</a:t>
            </a:r>
            <a:r>
              <a:rPr lang="en-US" sz="2400"/>
              <a:t> </a:t>
            </a:r>
            <a:br>
              <a:rPr lang="en-US" sz="2400"/>
            </a:br>
            <a:r>
              <a:rPr lang="en-US" sz="2400"/>
              <a:t>so that </a:t>
            </a:r>
            <a:r>
              <a:rPr lang="en-US" sz="2400" i="1"/>
              <a:t>x</a:t>
            </a:r>
            <a:r>
              <a:rPr lang="en-US" sz="2400"/>
              <a:t> does not have two meanings.</a:t>
            </a:r>
          </a:p>
        </p:txBody>
      </p:sp>
      <p:graphicFrame>
        <p:nvGraphicFramePr>
          <p:cNvPr id="144388" name="Object 4"/>
          <p:cNvGraphicFramePr>
            <a:graphicFrameLocks noChangeAspect="1"/>
          </p:cNvGraphicFramePr>
          <p:nvPr/>
        </p:nvGraphicFramePr>
        <p:xfrm>
          <a:off x="1900238" y="2743200"/>
          <a:ext cx="5229225" cy="1071563"/>
        </p:xfrm>
        <a:graphic>
          <a:graphicData uri="http://schemas.openxmlformats.org/presentationml/2006/ole">
            <p:oleObj spid="_x0000_s144388" name="Equation" r:id="rId4" imgW="1473120" imgH="342720" progId="Equation.DSMT4">
              <p:embed/>
            </p:oleObj>
          </a:graphicData>
        </a:graphic>
      </p:graphicFrame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Equation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We can use Part 1 of the Fundamental Theorem of Calculus (FTC 1) to differentiate Equation 5 (as the integrand is continuous):</a:t>
            </a:r>
          </a:p>
        </p:txBody>
      </p:sp>
      <p:graphicFrame>
        <p:nvGraphicFramePr>
          <p:cNvPr id="98308" name="Object 4"/>
          <p:cNvGraphicFramePr>
            <a:graphicFrameLocks noChangeAspect="1"/>
          </p:cNvGraphicFramePr>
          <p:nvPr/>
        </p:nvGraphicFramePr>
        <p:xfrm>
          <a:off x="1795463" y="3414713"/>
          <a:ext cx="5943600" cy="1504950"/>
        </p:xfrm>
        <a:graphic>
          <a:graphicData uri="http://schemas.openxmlformats.org/presentationml/2006/ole">
            <p:oleObj spid="_x0000_s98308" name="Equation" r:id="rId4" imgW="2006280" imgH="507960" progId="Equation.DSMT4">
              <p:embed/>
            </p:oleObj>
          </a:graphicData>
        </a:graphic>
      </p:graphicFrame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Equation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Equation 6 shows that the rate of change of </a:t>
            </a:r>
            <a:r>
              <a:rPr lang="en-US" i="1"/>
              <a:t>s </a:t>
            </a:r>
            <a:r>
              <a:rPr lang="en-US"/>
              <a:t>with respect to </a:t>
            </a:r>
            <a:r>
              <a:rPr lang="en-US" i="1"/>
              <a:t>x </a:t>
            </a:r>
            <a:r>
              <a:rPr lang="en-US"/>
              <a:t>is always at least 1 and is equal to 1 when</a:t>
            </a:r>
            <a:r>
              <a:rPr lang="en-US" i="1"/>
              <a:t> f’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), the slope of the curve, </a:t>
            </a:r>
            <a:br>
              <a:rPr lang="en-US"/>
            </a:br>
            <a:r>
              <a:rPr lang="en-US"/>
              <a:t>is 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35025"/>
            <a:ext cx="8572500" cy="5865813"/>
          </a:xfrm>
        </p:spPr>
        <p:txBody>
          <a:bodyPr/>
          <a:lstStyle/>
          <a:p>
            <a:r>
              <a:rPr lang="en-US" sz="3800"/>
              <a:t>The differential of arc length is:</a:t>
            </a:r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2533650" y="2462213"/>
          <a:ext cx="4038600" cy="1755775"/>
        </p:xfrm>
        <a:graphic>
          <a:graphicData uri="http://schemas.openxmlformats.org/presentationml/2006/ole">
            <p:oleObj spid="_x0000_s100356" name="Equation" r:id="rId4" imgW="1168200" imgH="507960" progId="Equation.DSMT4">
              <p:embed/>
            </p:oleObj>
          </a:graphicData>
        </a:graphic>
      </p:graphicFrame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Equation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47725"/>
            <a:ext cx="8572500" cy="5865813"/>
          </a:xfrm>
        </p:spPr>
        <p:txBody>
          <a:bodyPr/>
          <a:lstStyle/>
          <a:p>
            <a:r>
              <a:rPr lang="en-US" sz="3600"/>
              <a:t>Equation 7 is sometimes written in </a:t>
            </a:r>
            <a:br>
              <a:rPr lang="en-US" sz="3600"/>
            </a:br>
            <a:r>
              <a:rPr lang="en-US" sz="3600"/>
              <a:t>the symmetric form </a:t>
            </a:r>
            <a:br>
              <a:rPr lang="en-US" sz="3600"/>
            </a:br>
            <a:r>
              <a:rPr lang="en-US" sz="3600"/>
              <a:t>				</a:t>
            </a:r>
            <a:br>
              <a:rPr lang="en-US" sz="3600"/>
            </a:br>
            <a:r>
              <a:rPr lang="en-US" sz="3600"/>
              <a:t>		(</a:t>
            </a:r>
            <a:r>
              <a:rPr lang="en-US" sz="3600" i="1"/>
              <a:t>ds</a:t>
            </a:r>
            <a:r>
              <a:rPr lang="en-US" sz="3600"/>
              <a:t>)</a:t>
            </a:r>
            <a:r>
              <a:rPr lang="en-US" sz="3600" baseline="30000"/>
              <a:t>2</a:t>
            </a:r>
            <a:r>
              <a:rPr lang="en-US" sz="3600"/>
              <a:t> = (</a:t>
            </a:r>
            <a:r>
              <a:rPr lang="en-US" sz="3600" i="1"/>
              <a:t>dx</a:t>
            </a:r>
            <a:r>
              <a:rPr lang="en-US" sz="3600"/>
              <a:t>)</a:t>
            </a:r>
            <a:r>
              <a:rPr lang="en-US" sz="3600" baseline="30000"/>
              <a:t>2</a:t>
            </a:r>
            <a:r>
              <a:rPr lang="en-US" sz="3600"/>
              <a:t> + (</a:t>
            </a:r>
            <a:r>
              <a:rPr lang="en-US" sz="3600" i="1"/>
              <a:t>dy</a:t>
            </a:r>
            <a:r>
              <a:rPr lang="en-US" sz="3600"/>
              <a:t>)</a:t>
            </a:r>
            <a:r>
              <a:rPr lang="en-US" sz="3600" baseline="30000"/>
              <a:t>2</a:t>
            </a: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Equation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The geometric interpretation of Equation 8 is shown here.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It can be used as </a:t>
            </a:r>
            <a:br>
              <a:rPr lang="en-US" sz="2400"/>
            </a:br>
            <a:r>
              <a:rPr lang="en-US" sz="2400"/>
              <a:t>a mnemonic device </a:t>
            </a:r>
            <a:br>
              <a:rPr lang="en-US" sz="2400"/>
            </a:br>
            <a:r>
              <a:rPr lang="en-US" sz="2400"/>
              <a:t>for remembering </a:t>
            </a:r>
            <a:br>
              <a:rPr lang="en-US" sz="2400"/>
            </a:br>
            <a:r>
              <a:rPr lang="en-US" sz="2400"/>
              <a:t>both Formulas 3 </a:t>
            </a:r>
            <a:br>
              <a:rPr lang="en-US" sz="2400"/>
            </a:br>
            <a:r>
              <a:rPr lang="en-US" sz="2400"/>
              <a:t>and 4.</a:t>
            </a:r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4191000" y="3352800"/>
            <a:ext cx="4743450" cy="335280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4455" name="Picture 7" descr="080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470275"/>
            <a:ext cx="449580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06450"/>
            <a:ext cx="8572500" cy="5865813"/>
          </a:xfrm>
        </p:spPr>
        <p:txBody>
          <a:bodyPr/>
          <a:lstStyle/>
          <a:p>
            <a:r>
              <a:rPr lang="en-US" sz="3400"/>
              <a:t>If we write </a:t>
            </a:r>
            <a:r>
              <a:rPr lang="en-US" sz="3400" i="1"/>
              <a:t>L </a:t>
            </a:r>
            <a:r>
              <a:rPr lang="en-US" sz="3400"/>
              <a:t>= </a:t>
            </a:r>
            <a:r>
              <a:rPr lang="en-US" sz="3800" b="1">
                <a:cs typeface="Arial" charset="0"/>
              </a:rPr>
              <a:t>∫</a:t>
            </a:r>
            <a:r>
              <a:rPr lang="en-US" sz="3400" i="1">
                <a:cs typeface="Arial" charset="0"/>
              </a:rPr>
              <a:t> ds</a:t>
            </a:r>
            <a:r>
              <a:rPr lang="en-US" sz="3400"/>
              <a:t>, then, from Equation 8, we can either solve to get:</a:t>
            </a:r>
          </a:p>
          <a:p>
            <a:pPr lvl="1"/>
            <a:endParaRPr lang="en-US" sz="2600"/>
          </a:p>
          <a:p>
            <a:pPr lvl="1"/>
            <a:endParaRPr lang="en-US" sz="2600"/>
          </a:p>
          <a:p>
            <a:pPr lvl="1"/>
            <a:r>
              <a:rPr lang="en-US" sz="2400"/>
              <a:t>Equation 7, which gives Formula 3.</a:t>
            </a:r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r>
              <a:rPr lang="en-US" sz="2400"/>
              <a:t>                                      , which gives Formula 4.</a:t>
            </a:r>
          </a:p>
        </p:txBody>
      </p:sp>
      <p:graphicFrame>
        <p:nvGraphicFramePr>
          <p:cNvPr id="106500" name="Object 4"/>
          <p:cNvGraphicFramePr>
            <a:graphicFrameLocks noChangeAspect="1"/>
          </p:cNvGraphicFramePr>
          <p:nvPr/>
        </p:nvGraphicFramePr>
        <p:xfrm>
          <a:off x="1371600" y="4032250"/>
          <a:ext cx="3276600" cy="1392238"/>
        </p:xfrm>
        <a:graphic>
          <a:graphicData uri="http://schemas.openxmlformats.org/presentationml/2006/ole">
            <p:oleObj spid="_x0000_s106500" name="Equation" r:id="rId4" imgW="1168200" imgH="533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763588"/>
            <a:ext cx="8572500" cy="5865812"/>
          </a:xfrm>
        </p:spPr>
        <p:txBody>
          <a:bodyPr/>
          <a:lstStyle/>
          <a:p>
            <a:r>
              <a:rPr lang="en-US" sz="4800"/>
              <a:t>What do we mean by </a:t>
            </a:r>
            <a:br>
              <a:rPr lang="en-US" sz="4800"/>
            </a:br>
            <a:r>
              <a:rPr lang="en-US" sz="4800"/>
              <a:t>the length of a curve?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49313"/>
            <a:ext cx="8572500" cy="5865812"/>
          </a:xfrm>
        </p:spPr>
        <p:txBody>
          <a:bodyPr/>
          <a:lstStyle/>
          <a:p>
            <a:r>
              <a:rPr lang="en-US" sz="3600"/>
              <a:t>Find the arc length function for </a:t>
            </a:r>
            <a:br>
              <a:rPr lang="en-US" sz="3600"/>
            </a:br>
            <a:r>
              <a:rPr lang="en-US" sz="3600"/>
              <a:t>the curve </a:t>
            </a:r>
            <a:r>
              <a:rPr lang="en-US" sz="3600" i="1"/>
              <a:t>y</a:t>
            </a:r>
            <a:r>
              <a:rPr lang="en-US" sz="3600"/>
              <a:t> = </a:t>
            </a:r>
            <a:r>
              <a:rPr lang="en-US" sz="3600" i="1"/>
              <a:t>x</a:t>
            </a:r>
            <a:r>
              <a:rPr lang="en-US" sz="3600" baseline="30000"/>
              <a:t>2</a:t>
            </a:r>
            <a:r>
              <a:rPr lang="en-US" sz="3600"/>
              <a:t> – </a:t>
            </a:r>
            <a:r>
              <a:rPr lang="en-US" sz="3600">
                <a:cs typeface="Arial" charset="0"/>
              </a:rPr>
              <a:t>⅛</a:t>
            </a:r>
            <a:r>
              <a:rPr lang="en-US" sz="3600" i="1"/>
              <a:t> </a:t>
            </a:r>
            <a:r>
              <a:rPr lang="en-US" sz="3600">
                <a:latin typeface="Times New Roman" pitchFamily="18" charset="0"/>
              </a:rPr>
              <a:t>l</a:t>
            </a:r>
            <a:r>
              <a:rPr lang="en-US" sz="3600"/>
              <a:t>n </a:t>
            </a:r>
            <a:r>
              <a:rPr lang="en-US" sz="3600" i="1"/>
              <a:t>x </a:t>
            </a:r>
            <a:r>
              <a:rPr lang="en-US" sz="3600"/>
              <a:t>taking </a:t>
            </a:r>
            <a:r>
              <a:rPr lang="en-US" sz="3600" i="1"/>
              <a:t>P</a:t>
            </a:r>
            <a:r>
              <a:rPr lang="en-US" sz="3600" baseline="-25000"/>
              <a:t>0</a:t>
            </a:r>
            <a:r>
              <a:rPr lang="en-US" sz="3600"/>
              <a:t>(1, 1) as the starting point.</a:t>
            </a:r>
            <a:endParaRPr lang="en-US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77888"/>
            <a:ext cx="8572500" cy="5865812"/>
          </a:xfrm>
        </p:spPr>
        <p:txBody>
          <a:bodyPr/>
          <a:lstStyle/>
          <a:p>
            <a:r>
              <a:rPr lang="en-US" sz="3400"/>
              <a:t>If </a:t>
            </a:r>
            <a:r>
              <a:rPr lang="en-US" sz="3400" i="1"/>
              <a:t>f’</a:t>
            </a:r>
            <a:r>
              <a:rPr lang="en-US" sz="3400"/>
              <a:t>(</a:t>
            </a:r>
            <a:r>
              <a:rPr lang="en-US" sz="3400" i="1"/>
              <a:t>x</a:t>
            </a:r>
            <a:r>
              <a:rPr lang="en-US" sz="3400"/>
              <a:t>)= </a:t>
            </a:r>
            <a:r>
              <a:rPr lang="en-US" sz="3400" i="1"/>
              <a:t>x</a:t>
            </a:r>
            <a:r>
              <a:rPr lang="en-US" sz="3400" baseline="30000"/>
              <a:t>2</a:t>
            </a:r>
            <a:r>
              <a:rPr lang="en-US" sz="3400"/>
              <a:t> – </a:t>
            </a:r>
            <a:r>
              <a:rPr lang="en-US" sz="3400">
                <a:cs typeface="Arial" charset="0"/>
              </a:rPr>
              <a:t>⅛</a:t>
            </a:r>
            <a:r>
              <a:rPr lang="en-US" sz="3400" i="1"/>
              <a:t> </a:t>
            </a:r>
            <a:r>
              <a:rPr lang="en-US" sz="3400">
                <a:latin typeface="Times New Roman" pitchFamily="18" charset="0"/>
              </a:rPr>
              <a:t>l</a:t>
            </a:r>
            <a:r>
              <a:rPr lang="en-US" sz="3400"/>
              <a:t>n </a:t>
            </a:r>
            <a:r>
              <a:rPr lang="en-US" sz="3400" i="1"/>
              <a:t>x, </a:t>
            </a:r>
            <a:r>
              <a:rPr lang="en-US" sz="3400"/>
              <a:t>then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.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.</a:t>
            </a:r>
          </a:p>
          <a:p>
            <a:pPr lvl="1"/>
            <a:endParaRPr lang="en-US" sz="2600"/>
          </a:p>
          <a:p>
            <a:pPr lvl="1"/>
            <a:endParaRPr lang="en-US" sz="2600"/>
          </a:p>
          <a:p>
            <a:pPr lvl="1"/>
            <a:endParaRPr lang="en-US" sz="2600"/>
          </a:p>
          <a:p>
            <a:pPr lvl="1"/>
            <a:endParaRPr lang="en-US" sz="2600"/>
          </a:p>
          <a:p>
            <a:pPr lvl="1"/>
            <a:r>
              <a:rPr lang="en-US" sz="2600"/>
              <a:t>.</a:t>
            </a:r>
          </a:p>
        </p:txBody>
      </p:sp>
      <p:graphicFrame>
        <p:nvGraphicFramePr>
          <p:cNvPr id="160772" name="Object 4"/>
          <p:cNvGraphicFramePr>
            <a:graphicFrameLocks noChangeAspect="1"/>
          </p:cNvGraphicFramePr>
          <p:nvPr/>
        </p:nvGraphicFramePr>
        <p:xfrm>
          <a:off x="1276350" y="1947863"/>
          <a:ext cx="2319338" cy="920750"/>
        </p:xfrm>
        <a:graphic>
          <a:graphicData uri="http://schemas.openxmlformats.org/presentationml/2006/ole">
            <p:oleObj spid="_x0000_s160772" name="Equation" r:id="rId4" imgW="990360" imgH="393480" progId="Equation.DSMT4">
              <p:embed/>
            </p:oleObj>
          </a:graphicData>
        </a:graphic>
      </p:graphicFrame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4</a:t>
            </a:r>
          </a:p>
        </p:txBody>
      </p:sp>
      <p:graphicFrame>
        <p:nvGraphicFramePr>
          <p:cNvPr id="160774" name="Object 6"/>
          <p:cNvGraphicFramePr>
            <a:graphicFrameLocks noChangeAspect="1"/>
          </p:cNvGraphicFramePr>
          <p:nvPr/>
        </p:nvGraphicFramePr>
        <p:xfrm>
          <a:off x="1333500" y="2790825"/>
          <a:ext cx="6819900" cy="3106738"/>
        </p:xfrm>
        <a:graphic>
          <a:graphicData uri="http://schemas.openxmlformats.org/presentationml/2006/ole">
            <p:oleObj spid="_x0000_s160774" name="Equation" r:id="rId5" imgW="2984400" imgH="1358640" progId="Equation.DSMT4">
              <p:embed/>
            </p:oleObj>
          </a:graphicData>
        </a:graphic>
      </p:graphicFrame>
      <p:graphicFrame>
        <p:nvGraphicFramePr>
          <p:cNvPr id="160775" name="Object 7"/>
          <p:cNvGraphicFramePr>
            <a:graphicFrameLocks noChangeAspect="1"/>
          </p:cNvGraphicFramePr>
          <p:nvPr/>
        </p:nvGraphicFramePr>
        <p:xfrm>
          <a:off x="1223963" y="5334000"/>
          <a:ext cx="3181350" cy="857250"/>
        </p:xfrm>
        <a:graphic>
          <a:graphicData uri="http://schemas.openxmlformats.org/presentationml/2006/ole">
            <p:oleObj spid="_x0000_s160775" name="Equation" r:id="rId6" imgW="146016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Thus, the arc length function </a:t>
            </a:r>
            <a:br>
              <a:rPr lang="en-US"/>
            </a:br>
            <a:r>
              <a:rPr lang="en-US"/>
              <a:t>is given by:</a:t>
            </a:r>
          </a:p>
        </p:txBody>
      </p:sp>
      <p:graphicFrame>
        <p:nvGraphicFramePr>
          <p:cNvPr id="112644" name="Object 4"/>
          <p:cNvGraphicFramePr>
            <a:graphicFrameLocks noChangeAspect="1"/>
          </p:cNvGraphicFramePr>
          <p:nvPr/>
        </p:nvGraphicFramePr>
        <p:xfrm>
          <a:off x="2871788" y="1800225"/>
          <a:ext cx="4191000" cy="3832225"/>
        </p:xfrm>
        <a:graphic>
          <a:graphicData uri="http://schemas.openxmlformats.org/presentationml/2006/ole">
            <p:oleObj spid="_x0000_s112644" name="Equation" r:id="rId4" imgW="1473120" imgH="1346040" progId="Equation.DSMT4">
              <p:embed/>
            </p:oleObj>
          </a:graphicData>
        </a:graphic>
      </p:graphicFrame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5824538" y="444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 sz="3400"/>
              <a:t>For instance, the arc length along </a:t>
            </a:r>
            <a:br>
              <a:rPr lang="en-US" sz="3400"/>
            </a:br>
            <a:r>
              <a:rPr lang="en-US" sz="3400"/>
              <a:t>the curve from (1, 1) to (3, </a:t>
            </a:r>
            <a:r>
              <a:rPr lang="en-US" sz="3400" i="1"/>
              <a:t>f</a:t>
            </a:r>
            <a:r>
              <a:rPr lang="en-US" sz="3400"/>
              <a:t>(3)) is: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5824538" y="446088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</a:rPr>
              <a:t>Example 4</a:t>
            </a:r>
          </a:p>
        </p:txBody>
      </p:sp>
      <p:graphicFrame>
        <p:nvGraphicFramePr>
          <p:cNvPr id="114693" name="Object 5"/>
          <p:cNvGraphicFramePr>
            <a:graphicFrameLocks noChangeAspect="1"/>
          </p:cNvGraphicFramePr>
          <p:nvPr/>
        </p:nvGraphicFramePr>
        <p:xfrm>
          <a:off x="2738438" y="2919413"/>
          <a:ext cx="3848100" cy="2849562"/>
        </p:xfrm>
        <a:graphic>
          <a:graphicData uri="http://schemas.openxmlformats.org/presentationml/2006/ole">
            <p:oleObj spid="_x0000_s114693" name="Equation" r:id="rId4" imgW="1180800" imgH="876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The figure shows the interpretation of </a:t>
            </a:r>
            <a:br>
              <a:rPr lang="en-US" sz="3400"/>
            </a:br>
            <a:r>
              <a:rPr lang="en-US" sz="3400"/>
              <a:t>the arc length function in Example 4.</a:t>
            </a:r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5257800" y="2514600"/>
            <a:ext cx="3681413" cy="4186238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46440" name="Picture 8" descr="0801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2590800"/>
            <a:ext cx="32353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 FUNCTION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This figure shows  the graph of this arc length function.</a:t>
            </a:r>
            <a:endParaRPr lang="en-US" sz="3600"/>
          </a:p>
          <a:p>
            <a:pPr lvl="1"/>
            <a:endParaRPr lang="en-US" sz="2600"/>
          </a:p>
          <a:p>
            <a:pPr lvl="1"/>
            <a:endParaRPr lang="en-US" sz="2600"/>
          </a:p>
          <a:p>
            <a:pPr lvl="1"/>
            <a:r>
              <a:rPr lang="en-US" sz="2600"/>
              <a:t>Why is </a:t>
            </a:r>
            <a:r>
              <a:rPr lang="en-US" sz="2600" i="1"/>
              <a:t>s</a:t>
            </a:r>
            <a:r>
              <a:rPr lang="en-US" sz="2600"/>
              <a:t>(</a:t>
            </a:r>
            <a:r>
              <a:rPr lang="en-US" sz="2600" i="1"/>
              <a:t>x</a:t>
            </a:r>
            <a:r>
              <a:rPr lang="en-US" sz="2600"/>
              <a:t>) negative </a:t>
            </a:r>
            <a:br>
              <a:rPr lang="en-US" sz="2600"/>
            </a:br>
            <a:r>
              <a:rPr lang="en-US" sz="2600"/>
              <a:t>when </a:t>
            </a:r>
            <a:r>
              <a:rPr lang="en-US" sz="2600" i="1"/>
              <a:t>x </a:t>
            </a:r>
            <a:r>
              <a:rPr lang="en-US" sz="2600"/>
              <a:t>is less than 1?  </a:t>
            </a:r>
          </a:p>
        </p:txBody>
      </p:sp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5257800" y="2514600"/>
            <a:ext cx="3681413" cy="4186238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47465" name="Picture 9" descr="0801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590800"/>
            <a:ext cx="3254375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7375" y="881063"/>
            <a:ext cx="8572500" cy="5865812"/>
          </a:xfrm>
        </p:spPr>
        <p:txBody>
          <a:bodyPr/>
          <a:lstStyle/>
          <a:p>
            <a:r>
              <a:rPr lang="en-US" sz="3400"/>
              <a:t>We might think of fitting a piece of string </a:t>
            </a:r>
            <a:br>
              <a:rPr lang="en-US" sz="3400"/>
            </a:br>
            <a:r>
              <a:rPr lang="en-US" sz="3400"/>
              <a:t>to the curve here and then measuring </a:t>
            </a:r>
            <a:br>
              <a:rPr lang="en-US" sz="3400"/>
            </a:br>
            <a:r>
              <a:rPr lang="en-US" sz="3400"/>
              <a:t>the string against a ruler.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3276600" y="4191000"/>
            <a:ext cx="5691188" cy="2514600"/>
          </a:xfrm>
          <a:prstGeom prst="rect">
            <a:avLst/>
          </a:prstGeom>
          <a:noFill/>
          <a:ln w="9525">
            <a:solidFill>
              <a:srgbClr val="E45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9706" name="Picture 10" descr="080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7250" y="4365625"/>
            <a:ext cx="548640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44550"/>
            <a:ext cx="8572500" cy="5865813"/>
          </a:xfrm>
        </p:spPr>
        <p:txBody>
          <a:bodyPr/>
          <a:lstStyle/>
          <a:p>
            <a:r>
              <a:rPr lang="en-US" sz="3600"/>
              <a:t>However, that might be difficult </a:t>
            </a:r>
            <a:br>
              <a:rPr lang="en-US" sz="3600"/>
            </a:br>
            <a:r>
              <a:rPr lang="en-US" sz="3600"/>
              <a:t>to do with much accuracy if we have </a:t>
            </a:r>
            <a:br>
              <a:rPr lang="en-US" sz="3600"/>
            </a:br>
            <a:r>
              <a:rPr lang="en-US" sz="3600"/>
              <a:t>a complicated curve.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LENGTH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7888"/>
            <a:ext cx="8572500" cy="5865812"/>
          </a:xfrm>
        </p:spPr>
        <p:txBody>
          <a:bodyPr/>
          <a:lstStyle/>
          <a:p>
            <a:r>
              <a:rPr lang="en-US"/>
              <a:t>We need a precise definition for the length </a:t>
            </a:r>
            <a:br>
              <a:rPr lang="en-US"/>
            </a:br>
            <a:r>
              <a:rPr lang="en-US"/>
              <a:t>of an arc of a curve—in the same spirit as </a:t>
            </a:r>
            <a:br>
              <a:rPr lang="en-US"/>
            </a:br>
            <a:r>
              <a:rPr lang="en-US"/>
              <a:t>the definitions we developed for the concepts of area and volume.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lc">
  <a:themeElements>
    <a:clrScheme name="cal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E45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E45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l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calc</Template>
  <TotalTime>1093</TotalTime>
  <Words>1159</Words>
  <Application>Microsoft PowerPoint</Application>
  <PresentationFormat>On-screen Show (4:3)</PresentationFormat>
  <Paragraphs>318</Paragraphs>
  <Slides>65</Slides>
  <Notes>65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1" baseType="lpstr">
      <vt:lpstr>Arial</vt:lpstr>
      <vt:lpstr>Wingdings</vt:lpstr>
      <vt:lpstr>Monotype Corsiva</vt:lpstr>
      <vt:lpstr>Times New Roman</vt:lpstr>
      <vt:lpstr>calc</vt:lpstr>
      <vt:lpstr>MathType 5.0 Equation</vt:lpstr>
      <vt:lpstr>Slide 1</vt:lpstr>
      <vt:lpstr>APPLICATIONS OF INTEGRATION</vt:lpstr>
      <vt:lpstr>APPLICATIONS OF INTEGRATION</vt:lpstr>
      <vt:lpstr>APPLICATIONS OF INTEGRATION</vt:lpstr>
      <vt:lpstr>Slide 5</vt:lpstr>
      <vt:lpstr>ARC LENGTH</vt:lpstr>
      <vt:lpstr>ARC LENGTH</vt:lpstr>
      <vt:lpstr>ARC LENGTH</vt:lpstr>
      <vt:lpstr>ARC LENGTH</vt:lpstr>
      <vt:lpstr>POLYGON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SMOOTH FUNCTION</vt:lpstr>
      <vt:lpstr>SMOOTH FUNCTION</vt:lpstr>
      <vt:lpstr>SMOOTH FUNCTION</vt:lpstr>
      <vt:lpstr>SMOOTH FUNCTION</vt:lpstr>
      <vt:lpstr>SMOOTH FUNCTION</vt:lpstr>
      <vt:lpstr>SMOOTH FUNCTION</vt:lpstr>
      <vt:lpstr>SMOOTH FUNCTION</vt:lpstr>
      <vt:lpstr>ARC LENGTH FORMULA</vt:lpstr>
      <vt:lpstr>ARC LENGTH FORMULA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</vt:lpstr>
      <vt:lpstr>ARC LENGTH FUNCTION</vt:lpstr>
      <vt:lpstr>ARC LENGTH FUNCTION</vt:lpstr>
      <vt:lpstr>THE ARC LENGTH FUNCTION</vt:lpstr>
      <vt:lpstr>ARC LENGTH FUNCTION</vt:lpstr>
      <vt:lpstr>ARC LENGTH FUNCTION</vt:lpstr>
      <vt:lpstr>ARC LENGTH FUNCTION</vt:lpstr>
      <vt:lpstr>ARC LENGTH FUNCTION</vt:lpstr>
      <vt:lpstr>ARC LENGTH FUNCTION</vt:lpstr>
      <vt:lpstr>ARC LENGTH FUNCTION</vt:lpstr>
      <vt:lpstr>ARC LENGTH FUNCTION</vt:lpstr>
      <vt:lpstr>ARC LENGTH FUNCTION</vt:lpstr>
      <vt:lpstr>ARC LENGTH FUNCTION</vt:lpstr>
      <vt:lpstr>ARC LENGTH FUNCTION</vt:lpstr>
      <vt:lpstr>ARC LENGTH FUNCTION</vt:lpstr>
      <vt:lpstr>ARC LENGTH FUNCTION</vt:lpstr>
    </vt:vector>
  </TitlesOfParts>
  <Company>eee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</dc:creator>
  <cp:lastModifiedBy>Student</cp:lastModifiedBy>
  <cp:revision>369</cp:revision>
  <dcterms:created xsi:type="dcterms:W3CDTF">2007-01-13T07:19:09Z</dcterms:created>
  <dcterms:modified xsi:type="dcterms:W3CDTF">2019-05-11T06:17:47Z</dcterms:modified>
</cp:coreProperties>
</file>