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7" r:id="rId2"/>
    <p:sldId id="256" r:id="rId3"/>
    <p:sldId id="309" r:id="rId4"/>
    <p:sldId id="258" r:id="rId5"/>
    <p:sldId id="259" r:id="rId6"/>
    <p:sldId id="260" r:id="rId7"/>
    <p:sldId id="261" r:id="rId8"/>
    <p:sldId id="31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311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308" r:id="rId29"/>
    <p:sldId id="285" r:id="rId30"/>
    <p:sldId id="286" r:id="rId31"/>
    <p:sldId id="287" r:id="rId32"/>
    <p:sldId id="288" r:id="rId33"/>
    <p:sldId id="312" r:id="rId34"/>
    <p:sldId id="291" r:id="rId35"/>
    <p:sldId id="292" r:id="rId36"/>
    <p:sldId id="293" r:id="rId37"/>
    <p:sldId id="294" r:id="rId38"/>
    <p:sldId id="295" r:id="rId39"/>
    <p:sldId id="299" r:id="rId40"/>
    <p:sldId id="301" r:id="rId41"/>
    <p:sldId id="302" r:id="rId42"/>
    <p:sldId id="303" r:id="rId43"/>
    <p:sldId id="304" r:id="rId44"/>
    <p:sldId id="305" r:id="rId45"/>
    <p:sldId id="306" r:id="rId46"/>
    <p:sldId id="307" r:id="rId4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7EEDB-B9CD-4113-95E9-5B610D3E56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3358E-87A5-4FB0-8041-F6768026A4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3FE8F-6D12-4C4F-ABFA-415E50BC93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93468-90BE-4F76-8BEA-0F39A65E4E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2BB10-519A-423F-9AC1-3190E1EB92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10BB4-DA35-47C9-8718-9D6F87D704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9EA47-DB90-4FDF-A018-68CB1DBDF4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FC5AF-1065-4FCA-B63B-8A1C13EC6A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83D1E-E40E-43D1-B030-63EBA4ABE8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C8244-3459-4964-B475-8491FAF797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F17D3-45C9-4849-90EA-55D1451F30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E9833B8-AB5E-4590-9470-27D0AC0665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1.wmf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7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8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381000" y="838200"/>
            <a:ext cx="80391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The Fundamental Theorem of </a:t>
            </a: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Calculus</a:t>
            </a:r>
          </a:p>
          <a:p>
            <a:pPr algn="ctr"/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371600" y="3810000"/>
            <a:ext cx="6400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accent2"/>
                </a:solidFill>
                <a:latin typeface="Times" charset="0"/>
              </a:rPr>
              <a:t>Prof. D. G. Patel,</a:t>
            </a:r>
          </a:p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accent2"/>
                </a:solidFill>
                <a:latin typeface="Times" charset="0"/>
              </a:rPr>
              <a:t>Mathematics Department,</a:t>
            </a:r>
            <a:endParaRPr lang="en-US" dirty="0">
              <a:solidFill>
                <a:schemeClr val="accent2"/>
              </a:solidFill>
              <a:latin typeface="Times" charset="0"/>
            </a:endParaRPr>
          </a:p>
          <a:p>
            <a:pPr algn="ctr">
              <a:spcBef>
                <a:spcPct val="50000"/>
              </a:spcBef>
            </a:pPr>
            <a:r>
              <a:rPr lang="en-US" dirty="0" err="1" smtClean="0">
                <a:solidFill>
                  <a:schemeClr val="accent2"/>
                </a:solidFill>
                <a:latin typeface="Times" charset="0"/>
              </a:rPr>
              <a:t>Pramukh</a:t>
            </a:r>
            <a:r>
              <a:rPr lang="en-US" dirty="0" smtClean="0">
                <a:solidFill>
                  <a:schemeClr val="accent2"/>
                </a:solidFill>
                <a:latin typeface="Times" charset="0"/>
              </a:rPr>
              <a:t> Swami Science </a:t>
            </a:r>
            <a:r>
              <a:rPr lang="en-US" dirty="0">
                <a:solidFill>
                  <a:schemeClr val="accent2"/>
                </a:solidFill>
                <a:latin typeface="Times" charset="0"/>
              </a:rPr>
              <a:t>College, </a:t>
            </a:r>
            <a:r>
              <a:rPr lang="en-US" dirty="0" err="1" smtClean="0">
                <a:solidFill>
                  <a:schemeClr val="accent2"/>
                </a:solidFill>
                <a:latin typeface="Times" charset="0"/>
              </a:rPr>
              <a:t>Kadi</a:t>
            </a:r>
            <a:endParaRPr lang="en-US" dirty="0">
              <a:solidFill>
                <a:schemeClr val="accent2"/>
              </a:solidFill>
              <a:latin typeface="Times" charset="0"/>
            </a:endParaRPr>
          </a:p>
          <a:p>
            <a:pPr algn="ctr">
              <a:spcBef>
                <a:spcPct val="50000"/>
              </a:spcBef>
            </a:pPr>
            <a:endParaRPr lang="en-US" dirty="0">
              <a:solidFill>
                <a:schemeClr val="accent2"/>
              </a:solidFill>
              <a:latin typeface="Times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95400" y="1524000"/>
            <a:ext cx="6248400" cy="3232150"/>
          </a:xfrm>
          <a:prstGeom prst="rect">
            <a:avLst/>
          </a:prstGeom>
          <a:noFill/>
        </p:spPr>
      </p:pic>
      <p:pic>
        <p:nvPicPr>
          <p:cNvPr id="9219" name="Picture 3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95400" y="1524000"/>
            <a:ext cx="6248400" cy="3232150"/>
          </a:xfrm>
          <a:prstGeom prst="rect">
            <a:avLst/>
          </a:prstGeom>
          <a:noFill/>
        </p:spPr>
      </p:pic>
      <p:pic>
        <p:nvPicPr>
          <p:cNvPr id="9220" name="Picture 4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95400" y="1524000"/>
            <a:ext cx="6248400" cy="3232150"/>
          </a:xfrm>
          <a:prstGeom prst="rect">
            <a:avLst/>
          </a:prstGeom>
          <a:noFill/>
        </p:spPr>
      </p:pic>
      <p:pic>
        <p:nvPicPr>
          <p:cNvPr id="9221" name="Picture 5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95400" y="1524000"/>
            <a:ext cx="6248400" cy="3232150"/>
          </a:xfrm>
          <a:prstGeom prst="rect">
            <a:avLst/>
          </a:prstGeom>
          <a:noFill/>
        </p:spPr>
      </p:pic>
      <p:pic>
        <p:nvPicPr>
          <p:cNvPr id="9222" name="Picture 6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19200" y="1524000"/>
            <a:ext cx="6248400" cy="3232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362200" y="1219200"/>
            <a:ext cx="5257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" charset="0"/>
              </a:rPr>
              <a:t>Velocity </a:t>
            </a:r>
            <a:r>
              <a:rPr lang="en-US" sz="2800">
                <a:latin typeface="Times" charset="0"/>
                <a:sym typeface="Symbol" charset="2"/>
              </a:rPr>
              <a:t> Time = Distance</a:t>
            </a:r>
            <a:endParaRPr lang="en-US" sz="2800">
              <a:latin typeface="Times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048000" y="2895600"/>
            <a:ext cx="7620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3048000" y="25908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048000" y="2133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time</a:t>
            </a: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4191000" y="2895600"/>
            <a:ext cx="0" cy="2514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 rot="-5400000">
            <a:off x="3733800" y="3757613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velocity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 rot="-5393697">
            <a:off x="2628900" y="39243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distance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95400" y="1524000"/>
            <a:ext cx="6248400" cy="3232150"/>
          </a:xfrm>
          <a:prstGeom prst="rect">
            <a:avLst/>
          </a:prstGeom>
          <a:noFill/>
        </p:spPr>
      </p:pic>
      <p:pic>
        <p:nvPicPr>
          <p:cNvPr id="11267" name="Picture 3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95400" y="1524000"/>
            <a:ext cx="6248400" cy="3232150"/>
          </a:xfrm>
          <a:prstGeom prst="rect">
            <a:avLst/>
          </a:prstGeom>
          <a:noFill/>
        </p:spPr>
      </p:pic>
      <p:pic>
        <p:nvPicPr>
          <p:cNvPr id="11268" name="Picture 4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95400" y="1524000"/>
            <a:ext cx="6248400" cy="3232150"/>
          </a:xfrm>
          <a:prstGeom prst="rect">
            <a:avLst/>
          </a:prstGeom>
          <a:noFill/>
        </p:spPr>
      </p:pic>
      <p:pic>
        <p:nvPicPr>
          <p:cNvPr id="11269" name="Picture 5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95400" y="1524000"/>
            <a:ext cx="6248400" cy="3232150"/>
          </a:xfrm>
          <a:prstGeom prst="rect">
            <a:avLst/>
          </a:prstGeom>
          <a:noFill/>
        </p:spPr>
      </p:pic>
      <p:pic>
        <p:nvPicPr>
          <p:cNvPr id="11270" name="Picture 6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19200" y="1524000"/>
            <a:ext cx="6248400" cy="3232150"/>
          </a:xfrm>
          <a:prstGeom prst="rect">
            <a:avLst/>
          </a:prstGeom>
          <a:noFill/>
        </p:spPr>
      </p:pic>
      <p:pic>
        <p:nvPicPr>
          <p:cNvPr id="11271" name="Picture 7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95400" y="1524000"/>
            <a:ext cx="6248400" cy="3232150"/>
          </a:xfrm>
          <a:prstGeom prst="rect">
            <a:avLst/>
          </a:prstGeom>
          <a:noFill/>
        </p:spPr>
      </p:pic>
      <p:pic>
        <p:nvPicPr>
          <p:cNvPr id="11272" name="Picture 8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371600" y="1524000"/>
            <a:ext cx="6248400" cy="3232150"/>
          </a:xfrm>
          <a:prstGeom prst="rect">
            <a:avLst/>
          </a:prstGeom>
          <a:noFill/>
        </p:spPr>
      </p:pic>
      <p:pic>
        <p:nvPicPr>
          <p:cNvPr id="11273" name="Picture 9" descr="2004-AB3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2"/>
          <a:srcRect l="2942" t="7576" r="40196" b="69698"/>
          <a:stretch>
            <a:fillRect/>
          </a:stretch>
        </p:blipFill>
        <p:spPr bwMode="auto">
          <a:xfrm>
            <a:off x="1295400" y="1524000"/>
            <a:ext cx="6248400" cy="3232150"/>
          </a:xfrm>
          <a:prstGeom prst="rect">
            <a:avLst/>
          </a:prstGeom>
          <a:noFill/>
        </p:spPr>
      </p:pic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2971800" y="2362200"/>
            <a:ext cx="1524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3124200" y="2514600"/>
            <a:ext cx="152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3276600" y="2667000"/>
            <a:ext cx="1524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3429000" y="2819400"/>
            <a:ext cx="152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3581400" y="2895600"/>
            <a:ext cx="152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3810000" y="3048000"/>
            <a:ext cx="152400" cy="7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3962400" y="3048000"/>
            <a:ext cx="152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4114800" y="3048000"/>
            <a:ext cx="1524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4267200" y="3048000"/>
            <a:ext cx="1524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4419600" y="3048000"/>
            <a:ext cx="1524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4572000" y="3048000"/>
            <a:ext cx="1524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4724400" y="3048000"/>
            <a:ext cx="1524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4876800" y="3048000"/>
            <a:ext cx="1524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5029200" y="3048000"/>
            <a:ext cx="152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5181600" y="3048000"/>
            <a:ext cx="1524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9" name="Rectangle 25"/>
          <p:cNvSpPr>
            <a:spLocks noChangeArrowheads="1"/>
          </p:cNvSpPr>
          <p:nvPr/>
        </p:nvSpPr>
        <p:spPr bwMode="auto">
          <a:xfrm>
            <a:off x="5334000" y="3048000"/>
            <a:ext cx="1524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5486400" y="3048000"/>
            <a:ext cx="1524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5638800" y="3048000"/>
            <a:ext cx="1524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5791200" y="3048000"/>
            <a:ext cx="1524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5943600" y="3048000"/>
            <a:ext cx="1524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6096000" y="3048000"/>
            <a:ext cx="1524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6248400" y="3048000"/>
            <a:ext cx="1524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6400800" y="3048000"/>
            <a:ext cx="1524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7" name="Text Box 33"/>
          <p:cNvSpPr txBox="1">
            <a:spLocks noChangeArrowheads="1"/>
          </p:cNvSpPr>
          <p:nvPr/>
        </p:nvSpPr>
        <p:spPr bwMode="auto">
          <a:xfrm>
            <a:off x="1219200" y="5105400"/>
            <a:ext cx="6934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Areas represent distance moved (positive when </a:t>
            </a:r>
            <a:r>
              <a:rPr lang="en-US" i="1">
                <a:latin typeface="Times" charset="0"/>
              </a:rPr>
              <a:t>v</a:t>
            </a:r>
            <a:r>
              <a:rPr lang="en-US">
                <a:latin typeface="Times" charset="0"/>
              </a:rPr>
              <a:t> &gt; 0, negative when </a:t>
            </a:r>
            <a:r>
              <a:rPr lang="en-US" i="1">
                <a:latin typeface="Times" charset="0"/>
              </a:rPr>
              <a:t>v</a:t>
            </a:r>
            <a:r>
              <a:rPr lang="en-US">
                <a:latin typeface="Times" charset="0"/>
              </a:rPr>
              <a:t> &lt; 0).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1295400" y="838200"/>
            <a:ext cx="6324600" cy="3232150"/>
            <a:chOff x="816" y="960"/>
            <a:chExt cx="3984" cy="2036"/>
          </a:xfrm>
        </p:grpSpPr>
        <p:pic>
          <p:nvPicPr>
            <p:cNvPr id="12291" name="Picture 3" descr="2004-AB3.pdf                                                   0002F7E1OS X                           BB45B3CF:"/>
            <p:cNvPicPr>
              <a:picLocks noChangeAspect="1" noChangeArrowheads="1"/>
            </p:cNvPicPr>
            <p:nvPr/>
          </p:nvPicPr>
          <p:blipFill>
            <a:blip r:embed="rId3"/>
            <a:srcRect l="2942" t="7576" r="40196" b="69698"/>
            <a:stretch>
              <a:fillRect/>
            </a:stretch>
          </p:blipFill>
          <p:spPr bwMode="auto">
            <a:xfrm>
              <a:off x="816" y="960"/>
              <a:ext cx="3936" cy="2036"/>
            </a:xfrm>
            <a:prstGeom prst="rect">
              <a:avLst/>
            </a:prstGeom>
            <a:noFill/>
          </p:spPr>
        </p:pic>
        <p:pic>
          <p:nvPicPr>
            <p:cNvPr id="12292" name="Picture 4" descr="2004-AB3.pdf                                                   0002F7E1OS X                           BB45B3CF:"/>
            <p:cNvPicPr>
              <a:picLocks noChangeAspect="1" noChangeArrowheads="1"/>
            </p:cNvPicPr>
            <p:nvPr/>
          </p:nvPicPr>
          <p:blipFill>
            <a:blip r:embed="rId3"/>
            <a:srcRect l="2942" t="7576" r="40196" b="69698"/>
            <a:stretch>
              <a:fillRect/>
            </a:stretch>
          </p:blipFill>
          <p:spPr bwMode="auto">
            <a:xfrm>
              <a:off x="816" y="960"/>
              <a:ext cx="3936" cy="2036"/>
            </a:xfrm>
            <a:prstGeom prst="rect">
              <a:avLst/>
            </a:prstGeom>
            <a:noFill/>
          </p:spPr>
        </p:pic>
        <p:pic>
          <p:nvPicPr>
            <p:cNvPr id="12293" name="Picture 5" descr="2004-AB3.pdf                                                   0002F7E1OS X                           BB45B3CF:"/>
            <p:cNvPicPr>
              <a:picLocks noChangeAspect="1" noChangeArrowheads="1"/>
            </p:cNvPicPr>
            <p:nvPr/>
          </p:nvPicPr>
          <p:blipFill>
            <a:blip r:embed="rId3"/>
            <a:srcRect l="2942" t="7576" r="40196" b="69698"/>
            <a:stretch>
              <a:fillRect/>
            </a:stretch>
          </p:blipFill>
          <p:spPr bwMode="auto">
            <a:xfrm>
              <a:off x="816" y="960"/>
              <a:ext cx="3936" cy="2036"/>
            </a:xfrm>
            <a:prstGeom prst="rect">
              <a:avLst/>
            </a:prstGeom>
            <a:noFill/>
          </p:spPr>
        </p:pic>
        <p:pic>
          <p:nvPicPr>
            <p:cNvPr id="12294" name="Picture 6" descr="2004-AB3.pdf                                                   0002F7E1OS X                           BB45B3CF:"/>
            <p:cNvPicPr>
              <a:picLocks noChangeAspect="1" noChangeArrowheads="1"/>
            </p:cNvPicPr>
            <p:nvPr/>
          </p:nvPicPr>
          <p:blipFill>
            <a:blip r:embed="rId3"/>
            <a:srcRect l="2942" t="7576" r="40196" b="69698"/>
            <a:stretch>
              <a:fillRect/>
            </a:stretch>
          </p:blipFill>
          <p:spPr bwMode="auto">
            <a:xfrm>
              <a:off x="816" y="960"/>
              <a:ext cx="3936" cy="2036"/>
            </a:xfrm>
            <a:prstGeom prst="rect">
              <a:avLst/>
            </a:prstGeom>
            <a:noFill/>
          </p:spPr>
        </p:pic>
        <p:pic>
          <p:nvPicPr>
            <p:cNvPr id="12295" name="Picture 7" descr="2004-AB3.pdf                                                   0002F7E1OS X                           BB45B3CF:"/>
            <p:cNvPicPr>
              <a:picLocks noChangeAspect="1" noChangeArrowheads="1"/>
            </p:cNvPicPr>
            <p:nvPr/>
          </p:nvPicPr>
          <p:blipFill>
            <a:blip r:embed="rId3"/>
            <a:srcRect l="2942" t="7576" r="40196" b="69698"/>
            <a:stretch>
              <a:fillRect/>
            </a:stretch>
          </p:blipFill>
          <p:spPr bwMode="auto">
            <a:xfrm>
              <a:off x="816" y="960"/>
              <a:ext cx="3936" cy="2036"/>
            </a:xfrm>
            <a:prstGeom prst="rect">
              <a:avLst/>
            </a:prstGeom>
            <a:noFill/>
          </p:spPr>
        </p:pic>
        <p:pic>
          <p:nvPicPr>
            <p:cNvPr id="12296" name="Picture 8" descr="2004-AB3.pdf                                                   0002F7E1OS X                           BB45B3CF:"/>
            <p:cNvPicPr>
              <a:picLocks noChangeAspect="1" noChangeArrowheads="1"/>
            </p:cNvPicPr>
            <p:nvPr/>
          </p:nvPicPr>
          <p:blipFill>
            <a:blip r:embed="rId3"/>
            <a:srcRect l="2942" t="7576" r="40196" b="69698"/>
            <a:stretch>
              <a:fillRect/>
            </a:stretch>
          </p:blipFill>
          <p:spPr bwMode="auto">
            <a:xfrm>
              <a:off x="864" y="960"/>
              <a:ext cx="3936" cy="2036"/>
            </a:xfrm>
            <a:prstGeom prst="rect">
              <a:avLst/>
            </a:prstGeom>
            <a:noFill/>
          </p:spPr>
        </p:pic>
        <p:pic>
          <p:nvPicPr>
            <p:cNvPr id="12297" name="Picture 9" descr="2004-AB3.pdf                                                   0002F7E1OS X                           BB45B3CF:"/>
            <p:cNvPicPr>
              <a:picLocks noChangeAspect="1" noChangeArrowheads="1"/>
            </p:cNvPicPr>
            <p:nvPr/>
          </p:nvPicPr>
          <p:blipFill>
            <a:blip r:embed="rId3"/>
            <a:srcRect l="2942" t="7576" r="40196" b="69698"/>
            <a:stretch>
              <a:fillRect/>
            </a:stretch>
          </p:blipFill>
          <p:spPr bwMode="auto">
            <a:xfrm>
              <a:off x="816" y="960"/>
              <a:ext cx="3936" cy="2036"/>
            </a:xfrm>
            <a:prstGeom prst="rect">
              <a:avLst/>
            </a:prstGeom>
            <a:noFill/>
          </p:spPr>
        </p:pic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>
              <a:off x="1872" y="1488"/>
              <a:ext cx="96" cy="4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>
              <a:off x="1968" y="1584"/>
              <a:ext cx="96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>
              <a:off x="2064" y="1680"/>
              <a:ext cx="96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2160" y="1776"/>
              <a:ext cx="96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256" y="1824"/>
              <a:ext cx="96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3" name="Rectangle 15"/>
            <p:cNvSpPr>
              <a:spLocks noChangeArrowheads="1"/>
            </p:cNvSpPr>
            <p:nvPr/>
          </p:nvSpPr>
          <p:spPr bwMode="auto">
            <a:xfrm>
              <a:off x="2400" y="1920"/>
              <a:ext cx="96" cy="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4" name="Rectangle 16"/>
            <p:cNvSpPr>
              <a:spLocks noChangeArrowheads="1"/>
            </p:cNvSpPr>
            <p:nvPr/>
          </p:nvSpPr>
          <p:spPr bwMode="auto">
            <a:xfrm>
              <a:off x="2496" y="1920"/>
              <a:ext cx="96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5" name="Rectangle 17"/>
            <p:cNvSpPr>
              <a:spLocks noChangeArrowheads="1"/>
            </p:cNvSpPr>
            <p:nvPr/>
          </p:nvSpPr>
          <p:spPr bwMode="auto">
            <a:xfrm>
              <a:off x="2592" y="1920"/>
              <a:ext cx="96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6" name="Rectangle 18"/>
            <p:cNvSpPr>
              <a:spLocks noChangeArrowheads="1"/>
            </p:cNvSpPr>
            <p:nvPr/>
          </p:nvSpPr>
          <p:spPr bwMode="auto">
            <a:xfrm>
              <a:off x="2688" y="1920"/>
              <a:ext cx="96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7" name="Rectangle 19"/>
            <p:cNvSpPr>
              <a:spLocks noChangeArrowheads="1"/>
            </p:cNvSpPr>
            <p:nvPr/>
          </p:nvSpPr>
          <p:spPr bwMode="auto">
            <a:xfrm>
              <a:off x="2784" y="1920"/>
              <a:ext cx="96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8" name="Rectangle 20"/>
            <p:cNvSpPr>
              <a:spLocks noChangeArrowheads="1"/>
            </p:cNvSpPr>
            <p:nvPr/>
          </p:nvSpPr>
          <p:spPr bwMode="auto">
            <a:xfrm>
              <a:off x="2880" y="1920"/>
              <a:ext cx="96" cy="4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9" name="Rectangle 21"/>
            <p:cNvSpPr>
              <a:spLocks noChangeArrowheads="1"/>
            </p:cNvSpPr>
            <p:nvPr/>
          </p:nvSpPr>
          <p:spPr bwMode="auto">
            <a:xfrm>
              <a:off x="2976" y="1920"/>
              <a:ext cx="96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0" name="Rectangle 22"/>
            <p:cNvSpPr>
              <a:spLocks noChangeArrowheads="1"/>
            </p:cNvSpPr>
            <p:nvPr/>
          </p:nvSpPr>
          <p:spPr bwMode="auto">
            <a:xfrm>
              <a:off x="3072" y="1920"/>
              <a:ext cx="96" cy="5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1" name="Rectangle 23"/>
            <p:cNvSpPr>
              <a:spLocks noChangeArrowheads="1"/>
            </p:cNvSpPr>
            <p:nvPr/>
          </p:nvSpPr>
          <p:spPr bwMode="auto">
            <a:xfrm>
              <a:off x="3168" y="1920"/>
              <a:ext cx="96" cy="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2" name="Rectangle 24"/>
            <p:cNvSpPr>
              <a:spLocks noChangeArrowheads="1"/>
            </p:cNvSpPr>
            <p:nvPr/>
          </p:nvSpPr>
          <p:spPr bwMode="auto">
            <a:xfrm>
              <a:off x="3264" y="1920"/>
              <a:ext cx="96" cy="6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3" name="Rectangle 25"/>
            <p:cNvSpPr>
              <a:spLocks noChangeArrowheads="1"/>
            </p:cNvSpPr>
            <p:nvPr/>
          </p:nvSpPr>
          <p:spPr bwMode="auto">
            <a:xfrm>
              <a:off x="3360" y="1920"/>
              <a:ext cx="96" cy="6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4" name="Rectangle 26"/>
            <p:cNvSpPr>
              <a:spLocks noChangeArrowheads="1"/>
            </p:cNvSpPr>
            <p:nvPr/>
          </p:nvSpPr>
          <p:spPr bwMode="auto">
            <a:xfrm>
              <a:off x="3456" y="1920"/>
              <a:ext cx="96" cy="7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5" name="Rectangle 27"/>
            <p:cNvSpPr>
              <a:spLocks noChangeArrowheads="1"/>
            </p:cNvSpPr>
            <p:nvPr/>
          </p:nvSpPr>
          <p:spPr bwMode="auto">
            <a:xfrm>
              <a:off x="3552" y="1920"/>
              <a:ext cx="96" cy="7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6" name="Rectangle 28"/>
            <p:cNvSpPr>
              <a:spLocks noChangeArrowheads="1"/>
            </p:cNvSpPr>
            <p:nvPr/>
          </p:nvSpPr>
          <p:spPr bwMode="auto">
            <a:xfrm>
              <a:off x="3648" y="1920"/>
              <a:ext cx="96" cy="8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7" name="Rectangle 29"/>
            <p:cNvSpPr>
              <a:spLocks noChangeArrowheads="1"/>
            </p:cNvSpPr>
            <p:nvPr/>
          </p:nvSpPr>
          <p:spPr bwMode="auto">
            <a:xfrm>
              <a:off x="3744" y="1920"/>
              <a:ext cx="96" cy="8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8" name="Rectangle 30"/>
            <p:cNvSpPr>
              <a:spLocks noChangeArrowheads="1"/>
            </p:cNvSpPr>
            <p:nvPr/>
          </p:nvSpPr>
          <p:spPr bwMode="auto">
            <a:xfrm>
              <a:off x="3840" y="1920"/>
              <a:ext cx="96" cy="8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9" name="Rectangle 31"/>
            <p:cNvSpPr>
              <a:spLocks noChangeArrowheads="1"/>
            </p:cNvSpPr>
            <p:nvPr/>
          </p:nvSpPr>
          <p:spPr bwMode="auto">
            <a:xfrm>
              <a:off x="3936" y="1920"/>
              <a:ext cx="96" cy="9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0" name="Rectangle 32"/>
            <p:cNvSpPr>
              <a:spLocks noChangeArrowheads="1"/>
            </p:cNvSpPr>
            <p:nvPr/>
          </p:nvSpPr>
          <p:spPr bwMode="auto">
            <a:xfrm>
              <a:off x="4032" y="1920"/>
              <a:ext cx="96" cy="9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685800" y="5334000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This is the total accumulated distance from time </a:t>
            </a:r>
            <a:r>
              <a:rPr lang="en-US" i="1">
                <a:latin typeface="Times" charset="0"/>
              </a:rPr>
              <a:t>t</a:t>
            </a:r>
            <a:r>
              <a:rPr lang="en-US">
                <a:latin typeface="Times" charset="0"/>
              </a:rPr>
              <a:t> = 0 to </a:t>
            </a:r>
            <a:r>
              <a:rPr lang="en-US" i="1">
                <a:latin typeface="Times" charset="0"/>
              </a:rPr>
              <a:t>t</a:t>
            </a:r>
            <a:r>
              <a:rPr lang="en-US">
                <a:latin typeface="Times" charset="0"/>
              </a:rPr>
              <a:t> = 2.</a:t>
            </a:r>
          </a:p>
        </p:txBody>
      </p:sp>
      <p:graphicFrame>
        <p:nvGraphicFramePr>
          <p:cNvPr id="12322" name="Object 34"/>
          <p:cNvGraphicFramePr>
            <a:graphicFrameLocks noChangeAspect="1"/>
          </p:cNvGraphicFramePr>
          <p:nvPr/>
        </p:nvGraphicFramePr>
        <p:xfrm>
          <a:off x="2667000" y="4343400"/>
          <a:ext cx="3200400" cy="582613"/>
        </p:xfrm>
        <a:graphic>
          <a:graphicData uri="http://schemas.openxmlformats.org/presentationml/2006/ole">
            <p:oleObj spid="_x0000_s12322" name="Equation" r:id="rId4" imgW="1676400" imgH="30480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143000" y="12192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Change in </a:t>
            </a:r>
            <a:r>
              <a:rPr lang="en-US" i="1">
                <a:latin typeface="Times" charset="0"/>
              </a:rPr>
              <a:t>y</a:t>
            </a:r>
            <a:r>
              <a:rPr lang="en-US">
                <a:latin typeface="Times" charset="0"/>
              </a:rPr>
              <a:t>-value equals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143000" y="30480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Since we know that </a:t>
            </a:r>
            <a:r>
              <a:rPr lang="en-US" i="1">
                <a:latin typeface="Times" charset="0"/>
              </a:rPr>
              <a:t>y</a:t>
            </a:r>
            <a:r>
              <a:rPr lang="en-US">
                <a:latin typeface="Times" charset="0"/>
              </a:rPr>
              <a:t>(0) = –1: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2057400" y="2057400"/>
          <a:ext cx="5791200" cy="723900"/>
        </p:xfrm>
        <a:graphic>
          <a:graphicData uri="http://schemas.openxmlformats.org/presentationml/2006/ole">
            <p:oleObj spid="_x0000_s13316" name="Equation" r:id="rId3" imgW="2438400" imgH="304800" progId="Equation.3">
              <p:embed/>
            </p:oleObj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2514600" y="3810000"/>
          <a:ext cx="5105400" cy="503238"/>
        </p:xfrm>
        <a:graphic>
          <a:graphicData uri="http://schemas.openxmlformats.org/presentationml/2006/ole">
            <p:oleObj spid="_x0000_s13317" name="Equation" r:id="rId4" imgW="1930400" imgH="190500" progId="Equation.3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24000" y="762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The Fundamental Theorem of Calculus (part 1):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676400" y="13716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If                        then  </a:t>
            </a:r>
          </a:p>
        </p:txBody>
      </p:sp>
      <p:pic>
        <p:nvPicPr>
          <p:cNvPr id="14340" name="Picture 4" descr="ftc1-2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295400"/>
            <a:ext cx="3181350" cy="581025"/>
          </a:xfrm>
          <a:prstGeom prst="rect">
            <a:avLst/>
          </a:prstGeom>
          <a:noFill/>
        </p:spPr>
      </p:pic>
      <p:pic>
        <p:nvPicPr>
          <p:cNvPr id="14341" name="Picture 5" descr="ftc1-1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447800"/>
            <a:ext cx="1676400" cy="347663"/>
          </a:xfrm>
          <a:prstGeom prst="rect">
            <a:avLst/>
          </a:prstGeom>
          <a:noFill/>
        </p:spPr>
      </p:pic>
      <p:pic>
        <p:nvPicPr>
          <p:cNvPr id="14342" name="Picture 6" descr="APNC-12                                                        0002F8B7OS X                           BB45B3CF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2209800"/>
            <a:ext cx="5943600" cy="141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38200" y="4114800"/>
            <a:ext cx="7543800" cy="990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524000" y="762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The Fundamental Theorem of Calculus (part 1):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676400" y="13716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If                        then  </a:t>
            </a:r>
          </a:p>
        </p:txBody>
      </p:sp>
      <p:pic>
        <p:nvPicPr>
          <p:cNvPr id="15365" name="Picture 5" descr="ftc1-2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295400"/>
            <a:ext cx="3181350" cy="581025"/>
          </a:xfrm>
          <a:prstGeom prst="rect">
            <a:avLst/>
          </a:prstGeom>
          <a:noFill/>
        </p:spPr>
      </p:pic>
      <p:pic>
        <p:nvPicPr>
          <p:cNvPr id="15366" name="Picture 6" descr="ftc1-1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447800"/>
            <a:ext cx="1676400" cy="347663"/>
          </a:xfrm>
          <a:prstGeom prst="rect">
            <a:avLst/>
          </a:prstGeom>
          <a:noFill/>
        </p:spPr>
      </p:pic>
      <p:pic>
        <p:nvPicPr>
          <p:cNvPr id="15367" name="Picture 7" descr="APNC-12                                                        0002F8B7OS X                           BB45B3CF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2209800"/>
            <a:ext cx="5943600" cy="1412875"/>
          </a:xfrm>
          <a:prstGeom prst="rect">
            <a:avLst/>
          </a:prstGeom>
          <a:noFill/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066800" y="4191000"/>
            <a:ext cx="7467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If we know an anti-derivative, we can use it to find the value of the definite integral.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838200" y="5029200"/>
            <a:ext cx="7543800" cy="990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524000" y="762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The Fundamental Theorem of Calculus (part 1):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676400" y="13716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If                        then  </a:t>
            </a:r>
          </a:p>
        </p:txBody>
      </p:sp>
      <p:pic>
        <p:nvPicPr>
          <p:cNvPr id="16389" name="Picture 5" descr="ftc1-2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295400"/>
            <a:ext cx="3181350" cy="581025"/>
          </a:xfrm>
          <a:prstGeom prst="rect">
            <a:avLst/>
          </a:prstGeom>
          <a:noFill/>
        </p:spPr>
      </p:pic>
      <p:pic>
        <p:nvPicPr>
          <p:cNvPr id="16390" name="Picture 6" descr="ftc1-1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447800"/>
            <a:ext cx="1676400" cy="347663"/>
          </a:xfrm>
          <a:prstGeom prst="rect">
            <a:avLst/>
          </a:prstGeom>
          <a:noFill/>
        </p:spPr>
      </p:pic>
      <p:pic>
        <p:nvPicPr>
          <p:cNvPr id="16391" name="Picture 7" descr="APNC-12                                                        0002F8B7OS X                           BB45B3CF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2209800"/>
            <a:ext cx="5943600" cy="1412875"/>
          </a:xfrm>
          <a:prstGeom prst="rect">
            <a:avLst/>
          </a:prstGeom>
          <a:noFill/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066800" y="4191000"/>
            <a:ext cx="74676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If we know an anti-derivative, we can use it to find the value of the definite integral.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If we know the value of the definite integral, we can use it to find the change in the value of the anti-derivative.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026"/>
          <p:cNvSpPr txBox="1">
            <a:spLocks noChangeArrowheads="1"/>
          </p:cNvSpPr>
          <p:nvPr/>
        </p:nvSpPr>
        <p:spPr bwMode="auto">
          <a:xfrm>
            <a:off x="762000" y="609600"/>
            <a:ext cx="7315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2004 AB1/BC1</a:t>
            </a:r>
          </a:p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Traffic flow … is modeled by the function </a:t>
            </a:r>
            <a:r>
              <a:rPr lang="en-US" altLang="en-US" i="1">
                <a:latin typeface="Times" charset="0"/>
              </a:rPr>
              <a:t>F</a:t>
            </a:r>
            <a:r>
              <a:rPr lang="en-US" altLang="en-US">
                <a:latin typeface="Times" charset="0"/>
              </a:rPr>
              <a:t> defined by</a:t>
            </a:r>
          </a:p>
        </p:txBody>
      </p:sp>
      <p:sp>
        <p:nvSpPr>
          <p:cNvPr id="58371" name="Text Box 1027"/>
          <p:cNvSpPr txBox="1">
            <a:spLocks noChangeArrowheads="1"/>
          </p:cNvSpPr>
          <p:nvPr/>
        </p:nvSpPr>
        <p:spPr bwMode="auto">
          <a:xfrm>
            <a:off x="762000" y="2590800"/>
            <a:ext cx="74676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(a) To the nearest whole number, how many cars pass through the intersection over the 30-minute period?</a:t>
            </a:r>
          </a:p>
          <a:p>
            <a:pPr marL="457200" indent="-457200"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(c) What is the average value of the traffic flow over the time interval 10 ≤ </a:t>
            </a:r>
            <a:r>
              <a:rPr lang="en-US" altLang="en-US" i="1">
                <a:latin typeface="Times" charset="0"/>
              </a:rPr>
              <a:t>t</a:t>
            </a:r>
            <a:r>
              <a:rPr lang="en-US" altLang="en-US">
                <a:latin typeface="Times" charset="0"/>
              </a:rPr>
              <a:t> ≤ 15?</a:t>
            </a:r>
          </a:p>
        </p:txBody>
      </p:sp>
      <p:graphicFrame>
        <p:nvGraphicFramePr>
          <p:cNvPr id="58373" name="Object 1029"/>
          <p:cNvGraphicFramePr>
            <a:graphicFrameLocks noChangeAspect="1"/>
          </p:cNvGraphicFramePr>
          <p:nvPr/>
        </p:nvGraphicFramePr>
        <p:xfrm>
          <a:off x="1676400" y="1828800"/>
          <a:ext cx="4343400" cy="736600"/>
        </p:xfrm>
        <a:graphic>
          <a:graphicData uri="http://schemas.openxmlformats.org/presentationml/2006/ole">
            <p:oleObj spid="_x0000_s58373" name="Equation" r:id="rId3" imgW="2247900" imgH="381000" progId="Equation.3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762000" y="762000"/>
            <a:ext cx="7467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Times" charset="0"/>
              </a:rPr>
              <a:t>Moral: </a:t>
            </a:r>
          </a:p>
          <a:p>
            <a:pPr>
              <a:spcBef>
                <a:spcPct val="50000"/>
              </a:spcBef>
            </a:pPr>
            <a:r>
              <a:rPr lang="en-US" sz="3200">
                <a:latin typeface="Times" charset="0"/>
              </a:rPr>
              <a:t>Definite integral evaluation on a graphing calculator (without CAS) is integration using the definition of integration as the limit of Riemann sums.</a:t>
            </a:r>
          </a:p>
          <a:p>
            <a:pPr>
              <a:spcBef>
                <a:spcPct val="50000"/>
              </a:spcBef>
            </a:pPr>
            <a:r>
              <a:rPr lang="en-US" sz="3200">
                <a:latin typeface="Times" charset="0"/>
              </a:rPr>
              <a:t>Students need to be comfortable using this means of integration, especially when finding an explicit anti-derivative is difficult or impossible.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066800" y="1371600"/>
            <a:ext cx="69342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latin typeface="Times" charset="0"/>
              </a:rPr>
              <a:t>What is the Fundamental Theorem of Calculus?</a:t>
            </a:r>
          </a:p>
          <a:p>
            <a:pPr algn="ctr">
              <a:spcBef>
                <a:spcPct val="50000"/>
              </a:spcBef>
            </a:pPr>
            <a:r>
              <a:rPr lang="en-US" sz="4000">
                <a:latin typeface="Times" charset="0"/>
              </a:rPr>
              <a:t>Why is it fundamental?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AB5graph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457200"/>
            <a:ext cx="5257800" cy="2657475"/>
          </a:xfrm>
          <a:prstGeom prst="rect">
            <a:avLst/>
          </a:prstGeom>
          <a:noFill/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81000" y="533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AB 5 (2004)</a:t>
            </a:r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914400" y="2667000"/>
          <a:ext cx="2276475" cy="682625"/>
        </p:xfrm>
        <a:graphic>
          <a:graphicData uri="http://schemas.openxmlformats.org/presentationml/2006/ole">
            <p:oleObj spid="_x0000_s23556" name="Equation" r:id="rId4" imgW="1016000" imgH="304800" progId="Equation.3">
              <p:embed/>
            </p:oleObj>
          </a:graphicData>
        </a:graphic>
      </p:graphicFrame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838200" y="34290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(c) Find the absolute minimum value of </a:t>
            </a:r>
            <a:r>
              <a:rPr lang="en-US" altLang="en-US" i="1">
                <a:latin typeface="Times" charset="0"/>
              </a:rPr>
              <a:t>g</a:t>
            </a:r>
            <a:r>
              <a:rPr lang="en-US" altLang="en-US">
                <a:latin typeface="Times" charset="0"/>
              </a:rPr>
              <a:t> on the closed interval [–5,4]. Justify your answer.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AB5graph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457200"/>
            <a:ext cx="5257800" cy="2657475"/>
          </a:xfrm>
          <a:prstGeom prst="rect">
            <a:avLst/>
          </a:prstGeom>
          <a:noFill/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81000" y="533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AB 5 (2004)</a:t>
            </a:r>
          </a:p>
        </p:txBody>
      </p:sp>
      <p:graphicFrame>
        <p:nvGraphicFramePr>
          <p:cNvPr id="60416" name="Object 0"/>
          <p:cNvGraphicFramePr>
            <a:graphicFrameLocks noChangeAspect="1"/>
          </p:cNvGraphicFramePr>
          <p:nvPr/>
        </p:nvGraphicFramePr>
        <p:xfrm>
          <a:off x="914400" y="2667000"/>
          <a:ext cx="2276475" cy="682625"/>
        </p:xfrm>
        <a:graphic>
          <a:graphicData uri="http://schemas.openxmlformats.org/presentationml/2006/ole">
            <p:oleObj spid="_x0000_s60416" name="Equation" r:id="rId4" imgW="1016000" imgH="304800" progId="Equation.3">
              <p:embed/>
            </p:oleObj>
          </a:graphicData>
        </a:graphic>
      </p:graphicFrame>
      <p:grpSp>
        <p:nvGrpSpPr>
          <p:cNvPr id="24581" name="Group 5"/>
          <p:cNvGrpSpPr>
            <a:grpSpLocks/>
          </p:cNvGrpSpPr>
          <p:nvPr/>
        </p:nvGrpSpPr>
        <p:grpSpPr bwMode="auto">
          <a:xfrm>
            <a:off x="838200" y="4495800"/>
            <a:ext cx="7467600" cy="457200"/>
            <a:chOff x="528" y="2256"/>
            <a:chExt cx="4704" cy="288"/>
          </a:xfrm>
        </p:grpSpPr>
        <p:sp>
          <p:nvSpPr>
            <p:cNvPr id="24582" name="Text Box 6"/>
            <p:cNvSpPr txBox="1">
              <a:spLocks noChangeArrowheads="1"/>
            </p:cNvSpPr>
            <p:nvPr/>
          </p:nvSpPr>
          <p:spPr bwMode="auto">
            <a:xfrm>
              <a:off x="528" y="2256"/>
              <a:ext cx="47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Times" charset="0"/>
                </a:rPr>
                <a:t>FTC (part 2) implies that  </a:t>
              </a:r>
            </a:p>
          </p:txBody>
        </p:sp>
        <p:graphicFrame>
          <p:nvGraphicFramePr>
            <p:cNvPr id="60417" name="Object 1"/>
            <p:cNvGraphicFramePr>
              <a:graphicFrameLocks noChangeAspect="1"/>
            </p:cNvGraphicFramePr>
            <p:nvPr/>
          </p:nvGraphicFramePr>
          <p:xfrm>
            <a:off x="2544" y="2256"/>
            <a:ext cx="1200" cy="282"/>
          </p:xfrm>
          <a:graphic>
            <a:graphicData uri="http://schemas.openxmlformats.org/presentationml/2006/ole">
              <p:oleObj spid="_x0000_s60417" name="Equation" r:id="rId5" imgW="812800" imgH="190500" progId="Equation.3">
                <p:embed/>
              </p:oleObj>
            </a:graphicData>
          </a:graphic>
        </p:graphicFrame>
      </p:grp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838200" y="34290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(c) Find the absolute minimum value of </a:t>
            </a:r>
            <a:r>
              <a:rPr lang="en-US" altLang="en-US" i="1">
                <a:latin typeface="Times" charset="0"/>
              </a:rPr>
              <a:t>g</a:t>
            </a:r>
            <a:r>
              <a:rPr lang="en-US" altLang="en-US">
                <a:latin typeface="Times" charset="0"/>
              </a:rPr>
              <a:t> on the closed interval [–5,4]. Justify your answer.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838200" y="5181600"/>
            <a:ext cx="7467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i="1">
                <a:latin typeface="Times" charset="0"/>
              </a:rPr>
              <a:t>g</a:t>
            </a:r>
            <a:r>
              <a:rPr lang="en-US" altLang="en-US">
                <a:latin typeface="Times" charset="0"/>
              </a:rPr>
              <a:t> decreases on [–5,– 4], increases on [– 4,3], decreases on [3,4], so candidates for location of minimum are </a:t>
            </a:r>
            <a:r>
              <a:rPr lang="en-US" altLang="en-US" i="1">
                <a:latin typeface="Times" charset="0"/>
              </a:rPr>
              <a:t>x</a:t>
            </a:r>
            <a:r>
              <a:rPr lang="en-US" altLang="en-US">
                <a:latin typeface="Times" charset="0"/>
              </a:rPr>
              <a:t> = – 4, 4.</a:t>
            </a:r>
            <a:endParaRPr lang="en-US" altLang="en-US" i="1">
              <a:latin typeface="Times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AB5graph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457200"/>
            <a:ext cx="5257800" cy="2657475"/>
          </a:xfrm>
          <a:prstGeom prst="rect">
            <a:avLst/>
          </a:prstGeom>
          <a:noFill/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81000" y="533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AB 5 (2004)</a:t>
            </a:r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914400" y="2667000"/>
          <a:ext cx="2276475" cy="682625"/>
        </p:xfrm>
        <a:graphic>
          <a:graphicData uri="http://schemas.openxmlformats.org/presentationml/2006/ole">
            <p:oleObj spid="_x0000_s25604" name="Equation" r:id="rId4" imgW="1016000" imgH="304800" progId="Equation.3">
              <p:embed/>
            </p:oleObj>
          </a:graphicData>
        </a:graphic>
      </p:graphicFrame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914400" y="3886200"/>
            <a:ext cx="7315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Use the concept of the integral as the limit of the Riemann sums which is just signed area: the amount of area betweeen graph and </a:t>
            </a:r>
            <a:r>
              <a:rPr lang="en-US" altLang="en-US" i="1">
                <a:latin typeface="Times" charset="0"/>
              </a:rPr>
              <a:t>x</a:t>
            </a:r>
            <a:r>
              <a:rPr lang="en-US" altLang="en-US">
                <a:latin typeface="Times" charset="0"/>
              </a:rPr>
              <a:t>-axis from –3 to 3 is much larger than the amount of area between graph and </a:t>
            </a:r>
            <a:r>
              <a:rPr lang="en-US" altLang="en-US" i="1">
                <a:latin typeface="Times" charset="0"/>
              </a:rPr>
              <a:t>x</a:t>
            </a:r>
            <a:r>
              <a:rPr lang="en-US" altLang="en-US">
                <a:latin typeface="Times" charset="0"/>
              </a:rPr>
              <a:t>-axis from 3 to 4, so </a:t>
            </a:r>
            <a:r>
              <a:rPr lang="en-US" altLang="en-US" i="1">
                <a:latin typeface="Times" charset="0"/>
              </a:rPr>
              <a:t>g</a:t>
            </a:r>
            <a:r>
              <a:rPr lang="en-US" altLang="en-US">
                <a:latin typeface="Times" charset="0"/>
              </a:rPr>
              <a:t>(4) &gt; </a:t>
            </a:r>
            <a:r>
              <a:rPr lang="en-US" altLang="en-US" i="1">
                <a:latin typeface="Times" charset="0"/>
              </a:rPr>
              <a:t>g</a:t>
            </a:r>
            <a:r>
              <a:rPr lang="en-US" altLang="en-US">
                <a:latin typeface="Times" charset="0"/>
              </a:rPr>
              <a:t>(– 4).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AB5graph.pdf                                                   0002F7E1OS X                           BB45B3CF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457200"/>
            <a:ext cx="5257800" cy="2657475"/>
          </a:xfrm>
          <a:prstGeom prst="rect">
            <a:avLst/>
          </a:prstGeom>
          <a:noFill/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81000" y="533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AB 5 (2004)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758825" y="2667000"/>
          <a:ext cx="2589213" cy="682625"/>
        </p:xfrm>
        <a:graphic>
          <a:graphicData uri="http://schemas.openxmlformats.org/presentationml/2006/ole">
            <p:oleObj spid="_x0000_s26628" name="Equation" r:id="rId4" imgW="1155700" imgH="304800" progId="Equation.3">
              <p:embed/>
            </p:oleObj>
          </a:graphicData>
        </a:graphic>
      </p:graphicFrame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914400" y="3886200"/>
            <a:ext cx="7315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The area between graph and </a:t>
            </a:r>
            <a:r>
              <a:rPr lang="en-US" altLang="en-US" i="1">
                <a:latin typeface="Times" charset="0"/>
              </a:rPr>
              <a:t>x</a:t>
            </a:r>
            <a:r>
              <a:rPr lang="en-US" altLang="en-US">
                <a:latin typeface="Times" charset="0"/>
              </a:rPr>
              <a:t>-axis from – 4 to –3 is 1, so the value of </a:t>
            </a:r>
            <a:r>
              <a:rPr lang="en-US" altLang="en-US" i="1">
                <a:latin typeface="Times" charset="0"/>
              </a:rPr>
              <a:t>g </a:t>
            </a:r>
            <a:r>
              <a:rPr lang="en-US" altLang="en-US">
                <a:latin typeface="Times" charset="0"/>
              </a:rPr>
              <a:t>increases by 1 as </a:t>
            </a:r>
            <a:r>
              <a:rPr lang="en-US" altLang="en-US" i="1">
                <a:latin typeface="Times" charset="0"/>
              </a:rPr>
              <a:t>x</a:t>
            </a:r>
            <a:r>
              <a:rPr lang="en-US" altLang="en-US">
                <a:latin typeface="Times" charset="0"/>
              </a:rPr>
              <a:t> increases from – 4 to –3. Since </a:t>
            </a:r>
            <a:r>
              <a:rPr lang="en-US" altLang="en-US" i="1">
                <a:latin typeface="Times" charset="0"/>
              </a:rPr>
              <a:t>g</a:t>
            </a:r>
            <a:r>
              <a:rPr lang="en-US" altLang="en-US">
                <a:latin typeface="Times" charset="0"/>
              </a:rPr>
              <a:t>(–3) = 0, we see that</a:t>
            </a:r>
            <a:r>
              <a:rPr lang="en-US" altLang="en-US" i="1">
                <a:latin typeface="Times" charset="0"/>
              </a:rPr>
              <a:t> </a:t>
            </a:r>
            <a:r>
              <a:rPr lang="en-US" altLang="en-US">
                <a:latin typeface="Times" charset="0"/>
              </a:rPr>
              <a:t> </a:t>
            </a:r>
            <a:r>
              <a:rPr lang="en-US" altLang="en-US" i="1">
                <a:latin typeface="Times" charset="0"/>
              </a:rPr>
              <a:t>g</a:t>
            </a:r>
            <a:r>
              <a:rPr lang="en-US" altLang="en-US">
                <a:latin typeface="Times" charset="0"/>
              </a:rPr>
              <a:t>(– 4) = –1. This is the absolute minimum value of </a:t>
            </a:r>
            <a:r>
              <a:rPr lang="en-US" altLang="en-US" i="1">
                <a:latin typeface="Times" charset="0"/>
              </a:rPr>
              <a:t>g</a:t>
            </a:r>
            <a:r>
              <a:rPr lang="en-US" altLang="en-US">
                <a:latin typeface="Times" charset="0"/>
              </a:rPr>
              <a:t> on [–5,4].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40" name="Object 0"/>
          <p:cNvGraphicFramePr>
            <a:graphicFrameLocks noChangeAspect="1"/>
          </p:cNvGraphicFramePr>
          <p:nvPr/>
        </p:nvGraphicFramePr>
        <p:xfrm>
          <a:off x="1066800" y="1600200"/>
          <a:ext cx="3505200" cy="3159125"/>
        </p:xfrm>
        <a:graphic>
          <a:graphicData uri="http://schemas.openxmlformats.org/presentationml/2006/ole">
            <p:oleObj spid="_x0000_s61440" name="Document" r:id="rId3" imgW="2654808" imgH="2392680" progId="Word.Document.8">
              <p:embed/>
            </p:oleObj>
          </a:graphicData>
        </a:graphic>
      </p:graphicFrame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524000"/>
            <a:ext cx="32670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143000" y="914400"/>
            <a:ext cx="5638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Archimedes (~250 </a:t>
            </a:r>
            <a:r>
              <a:rPr lang="en-US" altLang="en-US" sz="2000">
                <a:latin typeface="Times" charset="0"/>
              </a:rPr>
              <a:t>BC</a:t>
            </a:r>
            <a:r>
              <a:rPr lang="en-US" altLang="en-US">
                <a:latin typeface="Times" charset="0"/>
              </a:rPr>
              <a:t>) showed how to find the volume of a parabaloid: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838200" y="4724400"/>
            <a:ext cx="69342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Volume = half volume of cylinder of radius </a:t>
            </a:r>
            <a:r>
              <a:rPr lang="en-US" altLang="en-US" i="1">
                <a:latin typeface="Times" charset="0"/>
              </a:rPr>
              <a:t>b</a:t>
            </a:r>
            <a:r>
              <a:rPr lang="en-US" altLang="en-US">
                <a:latin typeface="Times" charset="0"/>
              </a:rPr>
              <a:t>, length </a:t>
            </a:r>
            <a:r>
              <a:rPr lang="en-US" altLang="en-US" i="1">
                <a:latin typeface="Times" charset="0"/>
              </a:rPr>
              <a:t>a    	  </a:t>
            </a:r>
          </a:p>
          <a:p>
            <a:pPr>
              <a:spcBef>
                <a:spcPct val="50000"/>
              </a:spcBef>
            </a:pPr>
            <a:r>
              <a:rPr lang="en-US" altLang="en-US" i="1">
                <a:latin typeface="Times" charset="0"/>
              </a:rPr>
              <a:t>	  = </a:t>
            </a:r>
            <a:endParaRPr lang="en-US" altLang="en-US">
              <a:latin typeface="Times" charset="0"/>
            </a:endParaRPr>
          </a:p>
        </p:txBody>
      </p:sp>
      <p:pic>
        <p:nvPicPr>
          <p:cNvPr id="27654" name="Picture 6" descr="ftc1-44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5410200"/>
            <a:ext cx="1016000" cy="93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&#10;dinarfr01.jpg                                                  000765CF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533400"/>
            <a:ext cx="6172200" cy="2781300"/>
          </a:xfrm>
          <a:prstGeom prst="rect">
            <a:avLst/>
          </a:prstGeom>
          <a:noFill/>
        </p:spPr>
      </p:pic>
      <p:grpSp>
        <p:nvGrpSpPr>
          <p:cNvPr id="28675" name="Group 3"/>
          <p:cNvGrpSpPr>
            <a:grpSpLocks/>
          </p:cNvGrpSpPr>
          <p:nvPr/>
        </p:nvGrpSpPr>
        <p:grpSpPr bwMode="auto">
          <a:xfrm>
            <a:off x="1219200" y="3962400"/>
            <a:ext cx="6324600" cy="2208213"/>
            <a:chOff x="768" y="2496"/>
            <a:chExt cx="3984" cy="1391"/>
          </a:xfrm>
        </p:grpSpPr>
        <p:sp>
          <p:nvSpPr>
            <p:cNvPr id="28676" name="Text Box 4"/>
            <p:cNvSpPr txBox="1">
              <a:spLocks noChangeArrowheads="1"/>
            </p:cNvSpPr>
            <p:nvPr/>
          </p:nvSpPr>
          <p:spPr bwMode="auto">
            <a:xfrm>
              <a:off x="1632" y="2496"/>
              <a:ext cx="24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Times" charset="0"/>
                </a:rPr>
                <a:t>The new Iraqi 10-dinar note</a:t>
              </a:r>
            </a:p>
          </p:txBody>
        </p:sp>
        <p:sp>
          <p:nvSpPr>
            <p:cNvPr id="28677" name="Text Box 5"/>
            <p:cNvSpPr txBox="1">
              <a:spLocks noChangeArrowheads="1"/>
            </p:cNvSpPr>
            <p:nvPr/>
          </p:nvSpPr>
          <p:spPr bwMode="auto">
            <a:xfrm>
              <a:off x="768" y="3024"/>
              <a:ext cx="3984" cy="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en-US" b="1">
                  <a:latin typeface="Times" charset="0"/>
                  <a:cs typeface="Times" charset="0"/>
                </a:rPr>
                <a:t>Abu Ali al-Hasan ibn al-Hasan ibn al-Haytham (965–1039)</a:t>
              </a:r>
            </a:p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Times" charset="0"/>
                </a:rPr>
                <a:t>a.k.a. Alhazen, we’ll refer to him as </a:t>
              </a:r>
              <a:r>
                <a:rPr lang="en-US" altLang="en-US" b="1">
                  <a:latin typeface="Times" charset="0"/>
                </a:rPr>
                <a:t>al-Haytham</a:t>
              </a:r>
              <a:endParaRPr lang="en-US" altLang="en-US">
                <a:latin typeface="Times" charset="0"/>
              </a:endParaRPr>
            </a:p>
          </p:txBody>
        </p:sp>
      </p:grp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870325" y="441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altLang="en-US">
              <a:latin typeface="Times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64" name="Object 1024"/>
          <p:cNvGraphicFramePr>
            <a:graphicFrameLocks noChangeAspect="1"/>
          </p:cNvGraphicFramePr>
          <p:nvPr/>
        </p:nvGraphicFramePr>
        <p:xfrm>
          <a:off x="1066800" y="1600200"/>
          <a:ext cx="3505200" cy="3159125"/>
        </p:xfrm>
        <a:graphic>
          <a:graphicData uri="http://schemas.openxmlformats.org/presentationml/2006/ole">
            <p:oleObj spid="_x0000_s62464" name="Document" r:id="rId3" imgW="2654808" imgH="2392680" progId="Word.Document.8">
              <p:embed/>
            </p:oleObj>
          </a:graphicData>
        </a:graphic>
      </p:graphicFrame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143000" y="914400"/>
            <a:ext cx="5638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Al-Haytham considered revolving around the line </a:t>
            </a:r>
            <a:r>
              <a:rPr lang="en-US" altLang="en-US" i="1">
                <a:latin typeface="Times" charset="0"/>
              </a:rPr>
              <a:t>x</a:t>
            </a:r>
            <a:r>
              <a:rPr lang="en-US" altLang="en-US">
                <a:latin typeface="Times" charset="0"/>
              </a:rPr>
              <a:t> = </a:t>
            </a:r>
            <a:r>
              <a:rPr lang="en-US" altLang="en-US" i="1">
                <a:latin typeface="Times" charset="0"/>
              </a:rPr>
              <a:t>a</a:t>
            </a:r>
            <a:r>
              <a:rPr lang="en-US" altLang="en-US">
                <a:latin typeface="Times" charset="0"/>
              </a:rPr>
              <a:t>:</a:t>
            </a:r>
          </a:p>
        </p:txBody>
      </p:sp>
      <p:pic>
        <p:nvPicPr>
          <p:cNvPr id="29700" name="Picture 4" descr="&#10;figure3.1.jpg                                                  0003CB39Macintosh HD                   ABA78158:"/>
          <p:cNvPicPr>
            <a:picLocks noChangeAspect="1" noChangeArrowheads="1"/>
          </p:cNvPicPr>
          <p:nvPr/>
        </p:nvPicPr>
        <p:blipFill>
          <a:blip r:embed="rId4"/>
          <a:srcRect l="6854" t="6848" r="7291" b="45206"/>
          <a:stretch>
            <a:fillRect/>
          </a:stretch>
        </p:blipFill>
        <p:spPr bwMode="auto">
          <a:xfrm>
            <a:off x="4724400" y="1447800"/>
            <a:ext cx="3414713" cy="3581400"/>
          </a:xfrm>
          <a:prstGeom prst="rect">
            <a:avLst/>
          </a:prstGeom>
          <a:noFill/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295400" y="52578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Volume = </a:t>
            </a:r>
          </a:p>
        </p:txBody>
      </p:sp>
      <p:pic>
        <p:nvPicPr>
          <p:cNvPr id="29702" name="Picture 6" descr="ftc1-5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5029200"/>
            <a:ext cx="1600200" cy="800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&#10;figure4.1.jpg                                                  0003CB39Macintosh HD                   ABA78158:"/>
          <p:cNvPicPr>
            <a:picLocks noChangeAspect="1" noChangeArrowheads="1"/>
          </p:cNvPicPr>
          <p:nvPr/>
        </p:nvPicPr>
        <p:blipFill>
          <a:blip r:embed="rId3"/>
          <a:srcRect l="17618" t="7571" r="25505" b="56824"/>
          <a:stretch>
            <a:fillRect/>
          </a:stretch>
        </p:blipFill>
        <p:spPr bwMode="auto">
          <a:xfrm>
            <a:off x="0" y="1143000"/>
            <a:ext cx="5791200" cy="4691063"/>
          </a:xfrm>
          <a:prstGeom prst="rect">
            <a:avLst/>
          </a:prstGeom>
          <a:noFill/>
        </p:spPr>
      </p:pic>
      <p:graphicFrame>
        <p:nvGraphicFramePr>
          <p:cNvPr id="63488" name="Object 0"/>
          <p:cNvGraphicFramePr>
            <a:graphicFrameLocks noChangeAspect="1"/>
          </p:cNvGraphicFramePr>
          <p:nvPr/>
        </p:nvGraphicFramePr>
        <p:xfrm>
          <a:off x="3276600" y="685800"/>
          <a:ext cx="5257800" cy="976313"/>
        </p:xfrm>
        <a:graphic>
          <a:graphicData uri="http://schemas.openxmlformats.org/presentationml/2006/ole">
            <p:oleObj spid="_x0000_s63488" name="Equation" r:id="rId4" imgW="246380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&#10;figure4.1.jpg                                                  0003CB39Macintosh HD                   ABA78158:"/>
          <p:cNvPicPr>
            <a:picLocks noChangeAspect="1" noChangeArrowheads="1"/>
          </p:cNvPicPr>
          <p:nvPr/>
        </p:nvPicPr>
        <p:blipFill>
          <a:blip r:embed="rId3"/>
          <a:srcRect l="17618" t="7571" r="25505" b="56824"/>
          <a:stretch>
            <a:fillRect/>
          </a:stretch>
        </p:blipFill>
        <p:spPr bwMode="auto">
          <a:xfrm>
            <a:off x="0" y="1143000"/>
            <a:ext cx="5791200" cy="4691063"/>
          </a:xfrm>
          <a:prstGeom prst="rect">
            <a:avLst/>
          </a:prstGeom>
          <a:noFill/>
        </p:spPr>
      </p:pic>
      <p:graphicFrame>
        <p:nvGraphicFramePr>
          <p:cNvPr id="64512" name="Object 0"/>
          <p:cNvGraphicFramePr>
            <a:graphicFrameLocks noChangeAspect="1"/>
          </p:cNvGraphicFramePr>
          <p:nvPr/>
        </p:nvGraphicFramePr>
        <p:xfrm>
          <a:off x="5715000" y="2057400"/>
          <a:ext cx="2209800" cy="854075"/>
        </p:xfrm>
        <a:graphic>
          <a:graphicData uri="http://schemas.openxmlformats.org/presentationml/2006/ole">
            <p:oleObj spid="_x0000_s64512" name="Equation" r:id="rId4" imgW="927100" imgH="355600" progId="Equation.3">
              <p:embed/>
            </p:oleObj>
          </a:graphicData>
        </a:graphic>
      </p:graphicFrame>
      <p:graphicFrame>
        <p:nvGraphicFramePr>
          <p:cNvPr id="64513" name="Object 1"/>
          <p:cNvGraphicFramePr>
            <a:graphicFrameLocks noChangeAspect="1"/>
          </p:cNvGraphicFramePr>
          <p:nvPr/>
        </p:nvGraphicFramePr>
        <p:xfrm>
          <a:off x="5486400" y="3429000"/>
          <a:ext cx="3048000" cy="1387475"/>
        </p:xfrm>
        <a:graphic>
          <a:graphicData uri="http://schemas.openxmlformats.org/presentationml/2006/ole">
            <p:oleObj spid="_x0000_s64513" name="Equation" r:id="rId5" imgW="1282700" imgH="584200" progId="Equation.3">
              <p:embed/>
            </p:oleObj>
          </a:graphicData>
        </a:graphic>
      </p:graphicFrame>
      <p:graphicFrame>
        <p:nvGraphicFramePr>
          <p:cNvPr id="64514" name="Object 2"/>
          <p:cNvGraphicFramePr>
            <a:graphicFrameLocks noChangeAspect="1"/>
          </p:cNvGraphicFramePr>
          <p:nvPr/>
        </p:nvGraphicFramePr>
        <p:xfrm>
          <a:off x="3276600" y="685800"/>
          <a:ext cx="5257800" cy="976313"/>
        </p:xfrm>
        <a:graphic>
          <a:graphicData uri="http://schemas.openxmlformats.org/presentationml/2006/ole">
            <p:oleObj spid="_x0000_s64514" name="Equation" r:id="rId6" imgW="246380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&#10;figure4.1.jpg                                                  0003CB39Macintosh HD                   ABA78158:"/>
          <p:cNvPicPr>
            <a:picLocks noChangeAspect="1" noChangeArrowheads="1"/>
          </p:cNvPicPr>
          <p:nvPr/>
        </p:nvPicPr>
        <p:blipFill>
          <a:blip r:embed="rId3"/>
          <a:srcRect l="17618" t="7571" r="25505" b="56824"/>
          <a:stretch>
            <a:fillRect/>
          </a:stretch>
        </p:blipFill>
        <p:spPr bwMode="auto">
          <a:xfrm>
            <a:off x="0" y="1143000"/>
            <a:ext cx="5791200" cy="4691063"/>
          </a:xfrm>
          <a:prstGeom prst="rect">
            <a:avLst/>
          </a:prstGeom>
          <a:noFill/>
        </p:spPr>
      </p:pic>
      <p:pic>
        <p:nvPicPr>
          <p:cNvPr id="31747" name="Picture 3" descr="ftc1-7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762000"/>
            <a:ext cx="4724400" cy="928688"/>
          </a:xfrm>
          <a:prstGeom prst="rect">
            <a:avLst/>
          </a:prstGeom>
          <a:noFill/>
        </p:spPr>
      </p:pic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2884488" y="1905000"/>
          <a:ext cx="5965825" cy="696913"/>
        </p:xfrm>
        <a:graphic>
          <a:graphicData uri="http://schemas.openxmlformats.org/presentationml/2006/ole">
            <p:oleObj spid="_x0000_s31748" name="Equation" r:id="rId5" imgW="3479800" imgH="406400" progId="Equation.3">
              <p:embed/>
            </p:oleObj>
          </a:graphicData>
        </a:graphic>
      </p:graphicFrame>
      <p:pic>
        <p:nvPicPr>
          <p:cNvPr id="31749" name="Picture 5" descr="ftc1-9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95800" y="2819400"/>
            <a:ext cx="4343400" cy="893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143000" y="762000"/>
            <a:ext cx="7086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Times" charset="0"/>
              </a:rPr>
              <a:t>The Fundamental Theorem of Calculus: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600200" y="2286000"/>
            <a:ext cx="5427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If                        then  </a:t>
            </a:r>
          </a:p>
        </p:txBody>
      </p:sp>
      <p:pic>
        <p:nvPicPr>
          <p:cNvPr id="56324" name="Picture 4" descr="ftc1-2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2925" y="2133600"/>
            <a:ext cx="3190875" cy="685800"/>
          </a:xfrm>
          <a:prstGeom prst="rect">
            <a:avLst/>
          </a:prstGeom>
          <a:noFill/>
        </p:spPr>
      </p:pic>
      <p:pic>
        <p:nvPicPr>
          <p:cNvPr id="56325" name="Picture 5" descr="ftc1-1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2788" y="2312988"/>
            <a:ext cx="1681162" cy="411162"/>
          </a:xfrm>
          <a:prstGeom prst="rect">
            <a:avLst/>
          </a:prstGeom>
          <a:noFill/>
        </p:spPr>
      </p:pic>
      <p:pic>
        <p:nvPicPr>
          <p:cNvPr id="56327" name="Picture 7" descr="ftc1-3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3429000"/>
            <a:ext cx="2971800" cy="822325"/>
          </a:xfrm>
          <a:prstGeom prst="rect">
            <a:avLst/>
          </a:prstGeom>
          <a:noFill/>
        </p:spPr>
      </p:pic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1219200" y="2286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1.</a:t>
            </a:r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1219200" y="3581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2.</a:t>
            </a: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4572000" y="5257800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" charset="0"/>
              </a:rPr>
              <a:t>(under suitable hypotheses)</a:t>
            </a:r>
            <a:endParaRPr lang="en-US">
              <a:latin typeface="Times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#10;figure4.1.jpg                                                  0003CB39Macintosh HD                   ABA78158:"/>
          <p:cNvPicPr>
            <a:picLocks noChangeAspect="1" noChangeArrowheads="1"/>
          </p:cNvPicPr>
          <p:nvPr/>
        </p:nvPicPr>
        <p:blipFill>
          <a:blip r:embed="rId3"/>
          <a:srcRect l="17618" t="7571" r="25505" b="56824"/>
          <a:stretch>
            <a:fillRect/>
          </a:stretch>
        </p:blipFill>
        <p:spPr bwMode="auto">
          <a:xfrm>
            <a:off x="0" y="1143000"/>
            <a:ext cx="5791200" cy="4691063"/>
          </a:xfrm>
          <a:prstGeom prst="rect">
            <a:avLst/>
          </a:prstGeom>
          <a:noFill/>
        </p:spPr>
      </p:pic>
      <p:pic>
        <p:nvPicPr>
          <p:cNvPr id="32771" name="Picture 3" descr="ftc1-7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762000"/>
            <a:ext cx="4724400" cy="928688"/>
          </a:xfrm>
          <a:prstGeom prst="rect">
            <a:avLst/>
          </a:prstGeom>
          <a:noFill/>
        </p:spPr>
      </p:pic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2884488" y="1905000"/>
          <a:ext cx="5965825" cy="696913"/>
        </p:xfrm>
        <a:graphic>
          <a:graphicData uri="http://schemas.openxmlformats.org/presentationml/2006/ole">
            <p:oleObj spid="_x0000_s32772" name="Equation" r:id="rId5" imgW="3479800" imgH="406400" progId="Equation.3">
              <p:embed/>
            </p:oleObj>
          </a:graphicData>
        </a:graphic>
      </p:graphicFrame>
      <p:pic>
        <p:nvPicPr>
          <p:cNvPr id="32773" name="Picture 5" descr="ftc1-9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95800" y="2819400"/>
            <a:ext cx="4343400" cy="893763"/>
          </a:xfrm>
          <a:prstGeom prst="rect">
            <a:avLst/>
          </a:prstGeom>
          <a:noFill/>
        </p:spPr>
      </p:pic>
      <p:pic>
        <p:nvPicPr>
          <p:cNvPr id="32774" name="Picture 6" descr="ftc1-10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52600" y="5486400"/>
            <a:ext cx="5943600" cy="906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762000" y="990600"/>
            <a:ext cx="7315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>
                <a:latin typeface="Times" charset="0"/>
              </a:rPr>
              <a:t>Using “Pascal’s” triangle to sum </a:t>
            </a:r>
            <a:r>
              <a:rPr lang="en-US" altLang="en-US" sz="3200" i="1">
                <a:latin typeface="Times" charset="0"/>
              </a:rPr>
              <a:t>k</a:t>
            </a:r>
            <a:r>
              <a:rPr lang="en-US" altLang="en-US" sz="3200">
                <a:latin typeface="Times" charset="0"/>
              </a:rPr>
              <a:t>th powers of consecutive integers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838200" y="2514600"/>
            <a:ext cx="72390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i="1">
                <a:latin typeface="Times" charset="0"/>
                <a:cs typeface="Times" charset="0"/>
              </a:rPr>
              <a:t>Al-Bahir fi'l Hisab (Shining Treatise on Calculation)</a:t>
            </a:r>
            <a:r>
              <a:rPr lang="en-US" altLang="en-US">
                <a:latin typeface="Times" charset="0"/>
                <a:cs typeface="Times" charset="0"/>
              </a:rPr>
              <a:t>, al-	Samaw'al, Iraq, 1144 </a:t>
            </a:r>
          </a:p>
          <a:p>
            <a:r>
              <a:rPr lang="en-US" altLang="en-US" i="1">
                <a:latin typeface="Times" charset="0"/>
                <a:cs typeface="Times" charset="0"/>
              </a:rPr>
              <a:t>Siyuan Yujian (Jade Mirror of the Four Unknowns)</a:t>
            </a:r>
            <a:r>
              <a:rPr lang="en-US" altLang="en-US">
                <a:latin typeface="Times" charset="0"/>
                <a:cs typeface="Times" charset="0"/>
              </a:rPr>
              <a:t>, Zhu 	Shijie, China, 1303</a:t>
            </a:r>
          </a:p>
          <a:p>
            <a:r>
              <a:rPr lang="en-US" altLang="en-US" i="1">
                <a:latin typeface="Times" charset="0"/>
                <a:cs typeface="Times" charset="0"/>
              </a:rPr>
              <a:t>Maasei Hoshev (The Art of the Calculator)</a:t>
            </a:r>
            <a:r>
              <a:rPr lang="en-US" altLang="en-US">
                <a:latin typeface="Times" charset="0"/>
                <a:cs typeface="Times" charset="0"/>
              </a:rPr>
              <a:t>, Levi ben 	Gerson, France, 1321</a:t>
            </a:r>
          </a:p>
          <a:p>
            <a:r>
              <a:rPr lang="en-US" altLang="en-US" i="1">
                <a:latin typeface="Times" charset="0"/>
                <a:cs typeface="Times" charset="0"/>
              </a:rPr>
              <a:t>Ganita Kaumudi</a:t>
            </a:r>
            <a:r>
              <a:rPr lang="en-US" altLang="en-US">
                <a:latin typeface="Times" charset="0"/>
                <a:cs typeface="Times" charset="0"/>
              </a:rPr>
              <a:t> (</a:t>
            </a:r>
            <a:r>
              <a:rPr lang="en-US" altLang="en-US" i="1">
                <a:latin typeface="Times" charset="0"/>
                <a:cs typeface="Times" charset="0"/>
              </a:rPr>
              <a:t>Treatise on Calculation</a:t>
            </a:r>
            <a:r>
              <a:rPr lang="en-US" altLang="en-US">
                <a:latin typeface="Times" charset="0"/>
                <a:cs typeface="Times" charset="0"/>
              </a:rPr>
              <a:t>), Narayana 	Pandita, India, 1356</a:t>
            </a:r>
            <a:endParaRPr lang="en-US" altLang="en-US" sz="2000">
              <a:latin typeface="Times" charset="0"/>
              <a:cs typeface="Times" charset="0"/>
            </a:endParaRPr>
          </a:p>
          <a:p>
            <a:pPr>
              <a:spcBef>
                <a:spcPct val="50000"/>
              </a:spcBef>
            </a:pPr>
            <a:endParaRPr lang="en-US" altLang="en-US">
              <a:latin typeface="Times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reeform 2"/>
          <p:cNvSpPr>
            <a:spLocks/>
          </p:cNvSpPr>
          <p:nvPr/>
        </p:nvSpPr>
        <p:spPr bwMode="auto">
          <a:xfrm>
            <a:off x="1371600" y="2590800"/>
            <a:ext cx="1219200" cy="914400"/>
          </a:xfrm>
          <a:custGeom>
            <a:avLst/>
            <a:gdLst/>
            <a:ahLst/>
            <a:cxnLst>
              <a:cxn ang="0">
                <a:pos x="0" y="576"/>
              </a:cxn>
              <a:cxn ang="0">
                <a:pos x="0" y="192"/>
              </a:cxn>
              <a:cxn ang="0">
                <a:pos x="384" y="0"/>
              </a:cxn>
              <a:cxn ang="0">
                <a:pos x="768" y="192"/>
              </a:cxn>
              <a:cxn ang="0">
                <a:pos x="768" y="576"/>
              </a:cxn>
              <a:cxn ang="0">
                <a:pos x="0" y="576"/>
              </a:cxn>
            </a:cxnLst>
            <a:rect l="0" t="0" r="r" b="b"/>
            <a:pathLst>
              <a:path w="768" h="576">
                <a:moveTo>
                  <a:pt x="0" y="576"/>
                </a:moveTo>
                <a:lnTo>
                  <a:pt x="0" y="192"/>
                </a:lnTo>
                <a:lnTo>
                  <a:pt x="384" y="0"/>
                </a:lnTo>
                <a:lnTo>
                  <a:pt x="768" y="192"/>
                </a:lnTo>
                <a:lnTo>
                  <a:pt x="768" y="576"/>
                </a:lnTo>
                <a:lnTo>
                  <a:pt x="0" y="576"/>
                </a:lnTo>
                <a:close/>
              </a:path>
            </a:pathLst>
          </a:custGeom>
          <a:solidFill>
            <a:srgbClr val="43FF1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828800" y="3124200"/>
            <a:ext cx="228600" cy="381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286000" y="3124200"/>
            <a:ext cx="1524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524000" y="3124200"/>
            <a:ext cx="1524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 flipH="1">
            <a:off x="1219200" y="2590800"/>
            <a:ext cx="7620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Freeform 7"/>
          <p:cNvSpPr>
            <a:spLocks/>
          </p:cNvSpPr>
          <p:nvPr/>
        </p:nvSpPr>
        <p:spPr bwMode="auto">
          <a:xfrm>
            <a:off x="2438400" y="2438400"/>
            <a:ext cx="152400" cy="457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0" y="240"/>
              </a:cxn>
              <a:cxn ang="0">
                <a:pos x="0" y="0"/>
              </a:cxn>
              <a:cxn ang="0">
                <a:pos x="96" y="0"/>
              </a:cxn>
              <a:cxn ang="0">
                <a:pos x="96" y="288"/>
              </a:cxn>
            </a:cxnLst>
            <a:rect l="0" t="0" r="r" b="b"/>
            <a:pathLst>
              <a:path w="96" h="288">
                <a:moveTo>
                  <a:pt x="48" y="288"/>
                </a:moveTo>
                <a:lnTo>
                  <a:pt x="0" y="240"/>
                </a:lnTo>
                <a:lnTo>
                  <a:pt x="0" y="0"/>
                </a:lnTo>
                <a:lnTo>
                  <a:pt x="96" y="0"/>
                </a:lnTo>
                <a:lnTo>
                  <a:pt x="96" y="288"/>
                </a:lnTo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1981200" y="2590800"/>
            <a:ext cx="7620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flipH="1">
            <a:off x="2895600" y="2590800"/>
            <a:ext cx="7620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826" name="Group 10"/>
          <p:cNvGrpSpPr>
            <a:grpSpLocks/>
          </p:cNvGrpSpPr>
          <p:nvPr/>
        </p:nvGrpSpPr>
        <p:grpSpPr bwMode="auto">
          <a:xfrm>
            <a:off x="3048000" y="2438400"/>
            <a:ext cx="1371600" cy="1066800"/>
            <a:chOff x="1920" y="1344"/>
            <a:chExt cx="864" cy="672"/>
          </a:xfrm>
        </p:grpSpPr>
        <p:sp>
          <p:nvSpPr>
            <p:cNvPr id="34827" name="Freeform 11"/>
            <p:cNvSpPr>
              <a:spLocks/>
            </p:cNvSpPr>
            <p:nvPr/>
          </p:nvSpPr>
          <p:spPr bwMode="auto">
            <a:xfrm>
              <a:off x="1920" y="1440"/>
              <a:ext cx="768" cy="576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0" y="192"/>
                </a:cxn>
                <a:cxn ang="0">
                  <a:pos x="384" y="0"/>
                </a:cxn>
                <a:cxn ang="0">
                  <a:pos x="768" y="192"/>
                </a:cxn>
                <a:cxn ang="0">
                  <a:pos x="768" y="576"/>
                </a:cxn>
                <a:cxn ang="0">
                  <a:pos x="0" y="576"/>
                </a:cxn>
              </a:cxnLst>
              <a:rect l="0" t="0" r="r" b="b"/>
              <a:pathLst>
                <a:path w="768" h="576">
                  <a:moveTo>
                    <a:pt x="0" y="576"/>
                  </a:moveTo>
                  <a:lnTo>
                    <a:pt x="0" y="192"/>
                  </a:lnTo>
                  <a:lnTo>
                    <a:pt x="384" y="0"/>
                  </a:lnTo>
                  <a:lnTo>
                    <a:pt x="768" y="192"/>
                  </a:lnTo>
                  <a:lnTo>
                    <a:pt x="768" y="576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>
              <a:off x="2208" y="1776"/>
              <a:ext cx="144" cy="24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9" name="Rectangle 13"/>
            <p:cNvSpPr>
              <a:spLocks noChangeArrowheads="1"/>
            </p:cNvSpPr>
            <p:nvPr/>
          </p:nvSpPr>
          <p:spPr bwMode="auto">
            <a:xfrm>
              <a:off x="2496" y="1776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0" name="Rectangle 14"/>
            <p:cNvSpPr>
              <a:spLocks noChangeArrowheads="1"/>
            </p:cNvSpPr>
            <p:nvPr/>
          </p:nvSpPr>
          <p:spPr bwMode="auto">
            <a:xfrm>
              <a:off x="2016" y="1776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1" name="Freeform 15"/>
            <p:cNvSpPr>
              <a:spLocks/>
            </p:cNvSpPr>
            <p:nvPr/>
          </p:nvSpPr>
          <p:spPr bwMode="auto">
            <a:xfrm>
              <a:off x="2592" y="1344"/>
              <a:ext cx="96" cy="288"/>
            </a:xfrm>
            <a:custGeom>
              <a:avLst/>
              <a:gdLst/>
              <a:ahLst/>
              <a:cxnLst>
                <a:cxn ang="0">
                  <a:pos x="48" y="288"/>
                </a:cxn>
                <a:cxn ang="0">
                  <a:pos x="0" y="240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288"/>
                </a:cxn>
              </a:cxnLst>
              <a:rect l="0" t="0" r="r" b="b"/>
              <a:pathLst>
                <a:path w="96" h="288">
                  <a:moveTo>
                    <a:pt x="48" y="288"/>
                  </a:moveTo>
                  <a:lnTo>
                    <a:pt x="0" y="240"/>
                  </a:lnTo>
                  <a:lnTo>
                    <a:pt x="0" y="0"/>
                  </a:lnTo>
                  <a:lnTo>
                    <a:pt x="96" y="0"/>
                  </a:lnTo>
                  <a:lnTo>
                    <a:pt x="96" y="288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2" name="Line 16"/>
            <p:cNvSpPr>
              <a:spLocks noChangeShapeType="1"/>
            </p:cNvSpPr>
            <p:nvPr/>
          </p:nvSpPr>
          <p:spPr bwMode="auto">
            <a:xfrm>
              <a:off x="2304" y="1440"/>
              <a:ext cx="48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33" name="Freeform 17"/>
          <p:cNvSpPr>
            <a:spLocks/>
          </p:cNvSpPr>
          <p:nvPr/>
        </p:nvSpPr>
        <p:spPr bwMode="auto">
          <a:xfrm>
            <a:off x="4800600" y="2590800"/>
            <a:ext cx="1219200" cy="914400"/>
          </a:xfrm>
          <a:custGeom>
            <a:avLst/>
            <a:gdLst/>
            <a:ahLst/>
            <a:cxnLst>
              <a:cxn ang="0">
                <a:pos x="0" y="576"/>
              </a:cxn>
              <a:cxn ang="0">
                <a:pos x="0" y="192"/>
              </a:cxn>
              <a:cxn ang="0">
                <a:pos x="384" y="0"/>
              </a:cxn>
              <a:cxn ang="0">
                <a:pos x="768" y="192"/>
              </a:cxn>
              <a:cxn ang="0">
                <a:pos x="768" y="576"/>
              </a:cxn>
              <a:cxn ang="0">
                <a:pos x="0" y="576"/>
              </a:cxn>
            </a:cxnLst>
            <a:rect l="0" t="0" r="r" b="b"/>
            <a:pathLst>
              <a:path w="768" h="576">
                <a:moveTo>
                  <a:pt x="0" y="576"/>
                </a:moveTo>
                <a:lnTo>
                  <a:pt x="0" y="192"/>
                </a:lnTo>
                <a:lnTo>
                  <a:pt x="384" y="0"/>
                </a:lnTo>
                <a:lnTo>
                  <a:pt x="768" y="192"/>
                </a:lnTo>
                <a:lnTo>
                  <a:pt x="768" y="576"/>
                </a:lnTo>
                <a:lnTo>
                  <a:pt x="0" y="576"/>
                </a:lnTo>
                <a:close/>
              </a:path>
            </a:pathLst>
          </a:custGeom>
          <a:solidFill>
            <a:srgbClr val="43FF1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5257800" y="3124200"/>
            <a:ext cx="228600" cy="381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5715000" y="3124200"/>
            <a:ext cx="1524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4953000" y="3124200"/>
            <a:ext cx="1524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 flipH="1">
            <a:off x="4648200" y="2590800"/>
            <a:ext cx="7620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8" name="Freeform 22"/>
          <p:cNvSpPr>
            <a:spLocks/>
          </p:cNvSpPr>
          <p:nvPr/>
        </p:nvSpPr>
        <p:spPr bwMode="auto">
          <a:xfrm>
            <a:off x="5867400" y="2438400"/>
            <a:ext cx="152400" cy="457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0" y="240"/>
              </a:cxn>
              <a:cxn ang="0">
                <a:pos x="0" y="0"/>
              </a:cxn>
              <a:cxn ang="0">
                <a:pos x="96" y="0"/>
              </a:cxn>
              <a:cxn ang="0">
                <a:pos x="96" y="288"/>
              </a:cxn>
            </a:cxnLst>
            <a:rect l="0" t="0" r="r" b="b"/>
            <a:pathLst>
              <a:path w="96" h="288">
                <a:moveTo>
                  <a:pt x="48" y="288"/>
                </a:moveTo>
                <a:lnTo>
                  <a:pt x="0" y="240"/>
                </a:lnTo>
                <a:lnTo>
                  <a:pt x="0" y="0"/>
                </a:lnTo>
                <a:lnTo>
                  <a:pt x="96" y="0"/>
                </a:lnTo>
                <a:lnTo>
                  <a:pt x="96" y="288"/>
                </a:lnTo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>
            <a:off x="5410200" y="2590800"/>
            <a:ext cx="7620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840" name="Group 24"/>
          <p:cNvGrpSpPr>
            <a:grpSpLocks/>
          </p:cNvGrpSpPr>
          <p:nvPr/>
        </p:nvGrpSpPr>
        <p:grpSpPr bwMode="auto">
          <a:xfrm>
            <a:off x="6324600" y="2438400"/>
            <a:ext cx="1524000" cy="1066800"/>
            <a:chOff x="3936" y="1296"/>
            <a:chExt cx="960" cy="672"/>
          </a:xfrm>
        </p:grpSpPr>
        <p:sp>
          <p:nvSpPr>
            <p:cNvPr id="34841" name="Freeform 25"/>
            <p:cNvSpPr>
              <a:spLocks/>
            </p:cNvSpPr>
            <p:nvPr/>
          </p:nvSpPr>
          <p:spPr bwMode="auto">
            <a:xfrm>
              <a:off x="4032" y="1392"/>
              <a:ext cx="768" cy="576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0" y="192"/>
                </a:cxn>
                <a:cxn ang="0">
                  <a:pos x="384" y="0"/>
                </a:cxn>
                <a:cxn ang="0">
                  <a:pos x="768" y="192"/>
                </a:cxn>
                <a:cxn ang="0">
                  <a:pos x="768" y="576"/>
                </a:cxn>
                <a:cxn ang="0">
                  <a:pos x="0" y="576"/>
                </a:cxn>
              </a:cxnLst>
              <a:rect l="0" t="0" r="r" b="b"/>
              <a:pathLst>
                <a:path w="768" h="576">
                  <a:moveTo>
                    <a:pt x="0" y="576"/>
                  </a:moveTo>
                  <a:lnTo>
                    <a:pt x="0" y="192"/>
                  </a:lnTo>
                  <a:lnTo>
                    <a:pt x="384" y="0"/>
                  </a:lnTo>
                  <a:lnTo>
                    <a:pt x="768" y="192"/>
                  </a:lnTo>
                  <a:lnTo>
                    <a:pt x="768" y="576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2" name="Rectangle 26"/>
            <p:cNvSpPr>
              <a:spLocks noChangeArrowheads="1"/>
            </p:cNvSpPr>
            <p:nvPr/>
          </p:nvSpPr>
          <p:spPr bwMode="auto">
            <a:xfrm>
              <a:off x="4320" y="1728"/>
              <a:ext cx="144" cy="24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3" name="Rectangle 27"/>
            <p:cNvSpPr>
              <a:spLocks noChangeArrowheads="1"/>
            </p:cNvSpPr>
            <p:nvPr/>
          </p:nvSpPr>
          <p:spPr bwMode="auto">
            <a:xfrm>
              <a:off x="4608" y="1728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4" name="Rectangle 28"/>
            <p:cNvSpPr>
              <a:spLocks noChangeArrowheads="1"/>
            </p:cNvSpPr>
            <p:nvPr/>
          </p:nvSpPr>
          <p:spPr bwMode="auto">
            <a:xfrm>
              <a:off x="4128" y="1728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5" name="Line 29"/>
            <p:cNvSpPr>
              <a:spLocks noChangeShapeType="1"/>
            </p:cNvSpPr>
            <p:nvPr/>
          </p:nvSpPr>
          <p:spPr bwMode="auto">
            <a:xfrm flipH="1">
              <a:off x="3936" y="1392"/>
              <a:ext cx="48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6" name="Freeform 30"/>
            <p:cNvSpPr>
              <a:spLocks/>
            </p:cNvSpPr>
            <p:nvPr/>
          </p:nvSpPr>
          <p:spPr bwMode="auto">
            <a:xfrm>
              <a:off x="4704" y="1296"/>
              <a:ext cx="96" cy="288"/>
            </a:xfrm>
            <a:custGeom>
              <a:avLst/>
              <a:gdLst/>
              <a:ahLst/>
              <a:cxnLst>
                <a:cxn ang="0">
                  <a:pos x="48" y="288"/>
                </a:cxn>
                <a:cxn ang="0">
                  <a:pos x="0" y="240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288"/>
                </a:cxn>
              </a:cxnLst>
              <a:rect l="0" t="0" r="r" b="b"/>
              <a:pathLst>
                <a:path w="96" h="288">
                  <a:moveTo>
                    <a:pt x="48" y="288"/>
                  </a:moveTo>
                  <a:lnTo>
                    <a:pt x="0" y="240"/>
                  </a:lnTo>
                  <a:lnTo>
                    <a:pt x="0" y="0"/>
                  </a:lnTo>
                  <a:lnTo>
                    <a:pt x="96" y="0"/>
                  </a:lnTo>
                  <a:lnTo>
                    <a:pt x="96" y="288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7" name="Line 31"/>
            <p:cNvSpPr>
              <a:spLocks noChangeShapeType="1"/>
            </p:cNvSpPr>
            <p:nvPr/>
          </p:nvSpPr>
          <p:spPr bwMode="auto">
            <a:xfrm>
              <a:off x="4416" y="1392"/>
              <a:ext cx="48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848" name="Group 32"/>
          <p:cNvGrpSpPr>
            <a:grpSpLocks/>
          </p:cNvGrpSpPr>
          <p:nvPr/>
        </p:nvGrpSpPr>
        <p:grpSpPr bwMode="auto">
          <a:xfrm>
            <a:off x="1219200" y="3962400"/>
            <a:ext cx="1524000" cy="1066800"/>
            <a:chOff x="768" y="2448"/>
            <a:chExt cx="960" cy="672"/>
          </a:xfrm>
        </p:grpSpPr>
        <p:sp>
          <p:nvSpPr>
            <p:cNvPr id="34849" name="Freeform 33"/>
            <p:cNvSpPr>
              <a:spLocks/>
            </p:cNvSpPr>
            <p:nvPr/>
          </p:nvSpPr>
          <p:spPr bwMode="auto">
            <a:xfrm>
              <a:off x="864" y="2544"/>
              <a:ext cx="768" cy="576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0" y="192"/>
                </a:cxn>
                <a:cxn ang="0">
                  <a:pos x="384" y="0"/>
                </a:cxn>
                <a:cxn ang="0">
                  <a:pos x="768" y="192"/>
                </a:cxn>
                <a:cxn ang="0">
                  <a:pos x="768" y="576"/>
                </a:cxn>
                <a:cxn ang="0">
                  <a:pos x="0" y="576"/>
                </a:cxn>
              </a:cxnLst>
              <a:rect l="0" t="0" r="r" b="b"/>
              <a:pathLst>
                <a:path w="768" h="576">
                  <a:moveTo>
                    <a:pt x="0" y="576"/>
                  </a:moveTo>
                  <a:lnTo>
                    <a:pt x="0" y="192"/>
                  </a:lnTo>
                  <a:lnTo>
                    <a:pt x="384" y="0"/>
                  </a:lnTo>
                  <a:lnTo>
                    <a:pt x="768" y="192"/>
                  </a:lnTo>
                  <a:lnTo>
                    <a:pt x="768" y="576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0" name="Rectangle 34"/>
            <p:cNvSpPr>
              <a:spLocks noChangeArrowheads="1"/>
            </p:cNvSpPr>
            <p:nvPr/>
          </p:nvSpPr>
          <p:spPr bwMode="auto">
            <a:xfrm>
              <a:off x="1152" y="2880"/>
              <a:ext cx="144" cy="24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1" name="Rectangle 35"/>
            <p:cNvSpPr>
              <a:spLocks noChangeArrowheads="1"/>
            </p:cNvSpPr>
            <p:nvPr/>
          </p:nvSpPr>
          <p:spPr bwMode="auto">
            <a:xfrm>
              <a:off x="1440" y="2880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2" name="Rectangle 36"/>
            <p:cNvSpPr>
              <a:spLocks noChangeArrowheads="1"/>
            </p:cNvSpPr>
            <p:nvPr/>
          </p:nvSpPr>
          <p:spPr bwMode="auto">
            <a:xfrm>
              <a:off x="960" y="2880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3" name="Line 37"/>
            <p:cNvSpPr>
              <a:spLocks noChangeShapeType="1"/>
            </p:cNvSpPr>
            <p:nvPr/>
          </p:nvSpPr>
          <p:spPr bwMode="auto">
            <a:xfrm flipH="1">
              <a:off x="768" y="2544"/>
              <a:ext cx="48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4" name="Freeform 38"/>
            <p:cNvSpPr>
              <a:spLocks/>
            </p:cNvSpPr>
            <p:nvPr/>
          </p:nvSpPr>
          <p:spPr bwMode="auto">
            <a:xfrm>
              <a:off x="1536" y="2448"/>
              <a:ext cx="96" cy="288"/>
            </a:xfrm>
            <a:custGeom>
              <a:avLst/>
              <a:gdLst/>
              <a:ahLst/>
              <a:cxnLst>
                <a:cxn ang="0">
                  <a:pos x="48" y="288"/>
                </a:cxn>
                <a:cxn ang="0">
                  <a:pos x="0" y="240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288"/>
                </a:cxn>
              </a:cxnLst>
              <a:rect l="0" t="0" r="r" b="b"/>
              <a:pathLst>
                <a:path w="96" h="288">
                  <a:moveTo>
                    <a:pt x="48" y="288"/>
                  </a:moveTo>
                  <a:lnTo>
                    <a:pt x="0" y="240"/>
                  </a:lnTo>
                  <a:lnTo>
                    <a:pt x="0" y="0"/>
                  </a:lnTo>
                  <a:lnTo>
                    <a:pt x="96" y="0"/>
                  </a:lnTo>
                  <a:lnTo>
                    <a:pt x="96" y="288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5" name="Line 39"/>
            <p:cNvSpPr>
              <a:spLocks noChangeShapeType="1"/>
            </p:cNvSpPr>
            <p:nvPr/>
          </p:nvSpPr>
          <p:spPr bwMode="auto">
            <a:xfrm>
              <a:off x="1248" y="2544"/>
              <a:ext cx="48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856" name="Group 40"/>
          <p:cNvGrpSpPr>
            <a:grpSpLocks/>
          </p:cNvGrpSpPr>
          <p:nvPr/>
        </p:nvGrpSpPr>
        <p:grpSpPr bwMode="auto">
          <a:xfrm>
            <a:off x="2895600" y="3962400"/>
            <a:ext cx="1524000" cy="1066800"/>
            <a:chOff x="1824" y="2448"/>
            <a:chExt cx="960" cy="672"/>
          </a:xfrm>
        </p:grpSpPr>
        <p:sp>
          <p:nvSpPr>
            <p:cNvPr id="34857" name="Freeform 41"/>
            <p:cNvSpPr>
              <a:spLocks/>
            </p:cNvSpPr>
            <p:nvPr/>
          </p:nvSpPr>
          <p:spPr bwMode="auto">
            <a:xfrm>
              <a:off x="1920" y="2544"/>
              <a:ext cx="768" cy="576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0" y="192"/>
                </a:cxn>
                <a:cxn ang="0">
                  <a:pos x="384" y="0"/>
                </a:cxn>
                <a:cxn ang="0">
                  <a:pos x="768" y="192"/>
                </a:cxn>
                <a:cxn ang="0">
                  <a:pos x="768" y="576"/>
                </a:cxn>
                <a:cxn ang="0">
                  <a:pos x="0" y="576"/>
                </a:cxn>
              </a:cxnLst>
              <a:rect l="0" t="0" r="r" b="b"/>
              <a:pathLst>
                <a:path w="768" h="576">
                  <a:moveTo>
                    <a:pt x="0" y="576"/>
                  </a:moveTo>
                  <a:lnTo>
                    <a:pt x="0" y="192"/>
                  </a:lnTo>
                  <a:lnTo>
                    <a:pt x="384" y="0"/>
                  </a:lnTo>
                  <a:lnTo>
                    <a:pt x="768" y="192"/>
                  </a:lnTo>
                  <a:lnTo>
                    <a:pt x="768" y="576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8" name="Rectangle 42"/>
            <p:cNvSpPr>
              <a:spLocks noChangeArrowheads="1"/>
            </p:cNvSpPr>
            <p:nvPr/>
          </p:nvSpPr>
          <p:spPr bwMode="auto">
            <a:xfrm>
              <a:off x="2208" y="2880"/>
              <a:ext cx="144" cy="24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9" name="Rectangle 43"/>
            <p:cNvSpPr>
              <a:spLocks noChangeArrowheads="1"/>
            </p:cNvSpPr>
            <p:nvPr/>
          </p:nvSpPr>
          <p:spPr bwMode="auto">
            <a:xfrm>
              <a:off x="2496" y="2880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0" name="Rectangle 44"/>
            <p:cNvSpPr>
              <a:spLocks noChangeArrowheads="1"/>
            </p:cNvSpPr>
            <p:nvPr/>
          </p:nvSpPr>
          <p:spPr bwMode="auto">
            <a:xfrm>
              <a:off x="2016" y="2880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1" name="Line 45"/>
            <p:cNvSpPr>
              <a:spLocks noChangeShapeType="1"/>
            </p:cNvSpPr>
            <p:nvPr/>
          </p:nvSpPr>
          <p:spPr bwMode="auto">
            <a:xfrm flipH="1">
              <a:off x="1824" y="2544"/>
              <a:ext cx="48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2" name="Freeform 46"/>
            <p:cNvSpPr>
              <a:spLocks/>
            </p:cNvSpPr>
            <p:nvPr/>
          </p:nvSpPr>
          <p:spPr bwMode="auto">
            <a:xfrm>
              <a:off x="2592" y="2448"/>
              <a:ext cx="96" cy="288"/>
            </a:xfrm>
            <a:custGeom>
              <a:avLst/>
              <a:gdLst/>
              <a:ahLst/>
              <a:cxnLst>
                <a:cxn ang="0">
                  <a:pos x="48" y="288"/>
                </a:cxn>
                <a:cxn ang="0">
                  <a:pos x="0" y="240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288"/>
                </a:cxn>
              </a:cxnLst>
              <a:rect l="0" t="0" r="r" b="b"/>
              <a:pathLst>
                <a:path w="96" h="288">
                  <a:moveTo>
                    <a:pt x="48" y="288"/>
                  </a:moveTo>
                  <a:lnTo>
                    <a:pt x="0" y="240"/>
                  </a:lnTo>
                  <a:lnTo>
                    <a:pt x="0" y="0"/>
                  </a:lnTo>
                  <a:lnTo>
                    <a:pt x="96" y="0"/>
                  </a:lnTo>
                  <a:lnTo>
                    <a:pt x="96" y="288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3" name="Line 47"/>
            <p:cNvSpPr>
              <a:spLocks noChangeShapeType="1"/>
            </p:cNvSpPr>
            <p:nvPr/>
          </p:nvSpPr>
          <p:spPr bwMode="auto">
            <a:xfrm>
              <a:off x="2304" y="2544"/>
              <a:ext cx="48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864" name="Group 48"/>
          <p:cNvGrpSpPr>
            <a:grpSpLocks/>
          </p:cNvGrpSpPr>
          <p:nvPr/>
        </p:nvGrpSpPr>
        <p:grpSpPr bwMode="auto">
          <a:xfrm>
            <a:off x="4648200" y="3962400"/>
            <a:ext cx="1524000" cy="1066800"/>
            <a:chOff x="2880" y="2448"/>
            <a:chExt cx="960" cy="672"/>
          </a:xfrm>
        </p:grpSpPr>
        <p:sp>
          <p:nvSpPr>
            <p:cNvPr id="34865" name="Freeform 49"/>
            <p:cNvSpPr>
              <a:spLocks/>
            </p:cNvSpPr>
            <p:nvPr/>
          </p:nvSpPr>
          <p:spPr bwMode="auto">
            <a:xfrm>
              <a:off x="2976" y="2544"/>
              <a:ext cx="768" cy="576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0" y="192"/>
                </a:cxn>
                <a:cxn ang="0">
                  <a:pos x="384" y="0"/>
                </a:cxn>
                <a:cxn ang="0">
                  <a:pos x="768" y="192"/>
                </a:cxn>
                <a:cxn ang="0">
                  <a:pos x="768" y="576"/>
                </a:cxn>
                <a:cxn ang="0">
                  <a:pos x="0" y="576"/>
                </a:cxn>
              </a:cxnLst>
              <a:rect l="0" t="0" r="r" b="b"/>
              <a:pathLst>
                <a:path w="768" h="576">
                  <a:moveTo>
                    <a:pt x="0" y="576"/>
                  </a:moveTo>
                  <a:lnTo>
                    <a:pt x="0" y="192"/>
                  </a:lnTo>
                  <a:lnTo>
                    <a:pt x="384" y="0"/>
                  </a:lnTo>
                  <a:lnTo>
                    <a:pt x="768" y="192"/>
                  </a:lnTo>
                  <a:lnTo>
                    <a:pt x="768" y="576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6" name="Rectangle 50"/>
            <p:cNvSpPr>
              <a:spLocks noChangeArrowheads="1"/>
            </p:cNvSpPr>
            <p:nvPr/>
          </p:nvSpPr>
          <p:spPr bwMode="auto">
            <a:xfrm>
              <a:off x="3264" y="2880"/>
              <a:ext cx="144" cy="24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7" name="Rectangle 51"/>
            <p:cNvSpPr>
              <a:spLocks noChangeArrowheads="1"/>
            </p:cNvSpPr>
            <p:nvPr/>
          </p:nvSpPr>
          <p:spPr bwMode="auto">
            <a:xfrm>
              <a:off x="3552" y="2880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8" name="Rectangle 52"/>
            <p:cNvSpPr>
              <a:spLocks noChangeArrowheads="1"/>
            </p:cNvSpPr>
            <p:nvPr/>
          </p:nvSpPr>
          <p:spPr bwMode="auto">
            <a:xfrm>
              <a:off x="3072" y="2880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9" name="Line 53"/>
            <p:cNvSpPr>
              <a:spLocks noChangeShapeType="1"/>
            </p:cNvSpPr>
            <p:nvPr/>
          </p:nvSpPr>
          <p:spPr bwMode="auto">
            <a:xfrm flipH="1">
              <a:off x="2880" y="2544"/>
              <a:ext cx="48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0" name="Freeform 54"/>
            <p:cNvSpPr>
              <a:spLocks/>
            </p:cNvSpPr>
            <p:nvPr/>
          </p:nvSpPr>
          <p:spPr bwMode="auto">
            <a:xfrm>
              <a:off x="3648" y="2448"/>
              <a:ext cx="96" cy="288"/>
            </a:xfrm>
            <a:custGeom>
              <a:avLst/>
              <a:gdLst/>
              <a:ahLst/>
              <a:cxnLst>
                <a:cxn ang="0">
                  <a:pos x="48" y="288"/>
                </a:cxn>
                <a:cxn ang="0">
                  <a:pos x="0" y="240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288"/>
                </a:cxn>
              </a:cxnLst>
              <a:rect l="0" t="0" r="r" b="b"/>
              <a:pathLst>
                <a:path w="96" h="288">
                  <a:moveTo>
                    <a:pt x="48" y="288"/>
                  </a:moveTo>
                  <a:lnTo>
                    <a:pt x="0" y="240"/>
                  </a:lnTo>
                  <a:lnTo>
                    <a:pt x="0" y="0"/>
                  </a:lnTo>
                  <a:lnTo>
                    <a:pt x="96" y="0"/>
                  </a:lnTo>
                  <a:lnTo>
                    <a:pt x="96" y="288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1" name="Line 55"/>
            <p:cNvSpPr>
              <a:spLocks noChangeShapeType="1"/>
            </p:cNvSpPr>
            <p:nvPr/>
          </p:nvSpPr>
          <p:spPr bwMode="auto">
            <a:xfrm>
              <a:off x="3360" y="2544"/>
              <a:ext cx="48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872" name="Group 56"/>
          <p:cNvGrpSpPr>
            <a:grpSpLocks/>
          </p:cNvGrpSpPr>
          <p:nvPr/>
        </p:nvGrpSpPr>
        <p:grpSpPr bwMode="auto">
          <a:xfrm>
            <a:off x="6400800" y="3962400"/>
            <a:ext cx="1524000" cy="1066800"/>
            <a:chOff x="3984" y="2448"/>
            <a:chExt cx="960" cy="672"/>
          </a:xfrm>
        </p:grpSpPr>
        <p:sp>
          <p:nvSpPr>
            <p:cNvPr id="34873" name="Freeform 57"/>
            <p:cNvSpPr>
              <a:spLocks/>
            </p:cNvSpPr>
            <p:nvPr/>
          </p:nvSpPr>
          <p:spPr bwMode="auto">
            <a:xfrm>
              <a:off x="4080" y="2544"/>
              <a:ext cx="768" cy="576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0" y="192"/>
                </a:cxn>
                <a:cxn ang="0">
                  <a:pos x="384" y="0"/>
                </a:cxn>
                <a:cxn ang="0">
                  <a:pos x="768" y="192"/>
                </a:cxn>
                <a:cxn ang="0">
                  <a:pos x="768" y="576"/>
                </a:cxn>
                <a:cxn ang="0">
                  <a:pos x="0" y="576"/>
                </a:cxn>
              </a:cxnLst>
              <a:rect l="0" t="0" r="r" b="b"/>
              <a:pathLst>
                <a:path w="768" h="576">
                  <a:moveTo>
                    <a:pt x="0" y="576"/>
                  </a:moveTo>
                  <a:lnTo>
                    <a:pt x="0" y="192"/>
                  </a:lnTo>
                  <a:lnTo>
                    <a:pt x="384" y="0"/>
                  </a:lnTo>
                  <a:lnTo>
                    <a:pt x="768" y="192"/>
                  </a:lnTo>
                  <a:lnTo>
                    <a:pt x="768" y="576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4" name="Rectangle 58"/>
            <p:cNvSpPr>
              <a:spLocks noChangeArrowheads="1"/>
            </p:cNvSpPr>
            <p:nvPr/>
          </p:nvSpPr>
          <p:spPr bwMode="auto">
            <a:xfrm>
              <a:off x="4368" y="2880"/>
              <a:ext cx="144" cy="24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5" name="Rectangle 59"/>
            <p:cNvSpPr>
              <a:spLocks noChangeArrowheads="1"/>
            </p:cNvSpPr>
            <p:nvPr/>
          </p:nvSpPr>
          <p:spPr bwMode="auto">
            <a:xfrm>
              <a:off x="4656" y="2880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6" name="Rectangle 60"/>
            <p:cNvSpPr>
              <a:spLocks noChangeArrowheads="1"/>
            </p:cNvSpPr>
            <p:nvPr/>
          </p:nvSpPr>
          <p:spPr bwMode="auto">
            <a:xfrm>
              <a:off x="4176" y="2880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7" name="Line 61"/>
            <p:cNvSpPr>
              <a:spLocks noChangeShapeType="1"/>
            </p:cNvSpPr>
            <p:nvPr/>
          </p:nvSpPr>
          <p:spPr bwMode="auto">
            <a:xfrm flipH="1">
              <a:off x="3984" y="2544"/>
              <a:ext cx="48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8" name="Freeform 62"/>
            <p:cNvSpPr>
              <a:spLocks/>
            </p:cNvSpPr>
            <p:nvPr/>
          </p:nvSpPr>
          <p:spPr bwMode="auto">
            <a:xfrm>
              <a:off x="4752" y="2448"/>
              <a:ext cx="96" cy="288"/>
            </a:xfrm>
            <a:custGeom>
              <a:avLst/>
              <a:gdLst/>
              <a:ahLst/>
              <a:cxnLst>
                <a:cxn ang="0">
                  <a:pos x="48" y="288"/>
                </a:cxn>
                <a:cxn ang="0">
                  <a:pos x="0" y="240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288"/>
                </a:cxn>
              </a:cxnLst>
              <a:rect l="0" t="0" r="r" b="b"/>
              <a:pathLst>
                <a:path w="96" h="288">
                  <a:moveTo>
                    <a:pt x="48" y="288"/>
                  </a:moveTo>
                  <a:lnTo>
                    <a:pt x="0" y="240"/>
                  </a:lnTo>
                  <a:lnTo>
                    <a:pt x="0" y="0"/>
                  </a:lnTo>
                  <a:lnTo>
                    <a:pt x="96" y="0"/>
                  </a:lnTo>
                  <a:lnTo>
                    <a:pt x="96" y="288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9" name="Line 63"/>
            <p:cNvSpPr>
              <a:spLocks noChangeShapeType="1"/>
            </p:cNvSpPr>
            <p:nvPr/>
          </p:nvSpPr>
          <p:spPr bwMode="auto">
            <a:xfrm>
              <a:off x="4464" y="2544"/>
              <a:ext cx="48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80" name="Text Box 64"/>
          <p:cNvSpPr txBox="1">
            <a:spLocks noChangeArrowheads="1"/>
          </p:cNvSpPr>
          <p:nvPr/>
        </p:nvSpPr>
        <p:spPr bwMode="auto">
          <a:xfrm>
            <a:off x="1447800" y="18288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i="1">
                <a:latin typeface="Times" charset="0"/>
              </a:rPr>
              <a:t>HP</a:t>
            </a:r>
            <a:r>
              <a:rPr lang="en-US" altLang="en-US">
                <a:latin typeface="Times" charset="0"/>
              </a:rPr>
              <a:t>(</a:t>
            </a:r>
            <a:r>
              <a:rPr lang="en-US" altLang="en-US" i="1">
                <a:latin typeface="Times" charset="0"/>
              </a:rPr>
              <a:t>k,i </a:t>
            </a:r>
            <a:r>
              <a:rPr lang="en-US" altLang="en-US">
                <a:latin typeface="Times" charset="0"/>
              </a:rPr>
              <a:t>) is the </a:t>
            </a:r>
            <a:r>
              <a:rPr lang="en-US" altLang="en-US" b="1" i="1">
                <a:latin typeface="Times" charset="0"/>
              </a:rPr>
              <a:t>House-Painting</a:t>
            </a:r>
            <a:r>
              <a:rPr lang="en-US" altLang="en-US">
                <a:latin typeface="Times" charset="0"/>
              </a:rPr>
              <a:t> number</a:t>
            </a:r>
            <a:endParaRPr lang="en-US" altLang="en-US" i="1">
              <a:latin typeface="Times" charset="0"/>
            </a:endParaRPr>
          </a:p>
        </p:txBody>
      </p:sp>
      <p:sp>
        <p:nvSpPr>
          <p:cNvPr id="34881" name="Text Box 65"/>
          <p:cNvSpPr txBox="1">
            <a:spLocks noChangeArrowheads="1"/>
          </p:cNvSpPr>
          <p:nvPr/>
        </p:nvSpPr>
        <p:spPr bwMode="auto">
          <a:xfrm>
            <a:off x="1143000" y="5257800"/>
            <a:ext cx="678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It is the number of ways of painting </a:t>
            </a:r>
            <a:r>
              <a:rPr lang="en-US" altLang="en-US" i="1">
                <a:latin typeface="Times" charset="0"/>
              </a:rPr>
              <a:t>k</a:t>
            </a:r>
            <a:r>
              <a:rPr lang="en-US" altLang="en-US">
                <a:latin typeface="Times" charset="0"/>
              </a:rPr>
              <a:t> houses using </a:t>
            </a:r>
            <a:r>
              <a:rPr lang="en-US" altLang="en-US" b="1" i="1">
                <a:latin typeface="Times" charset="0"/>
              </a:rPr>
              <a:t>exactly</a:t>
            </a:r>
            <a:r>
              <a:rPr lang="en-US" altLang="en-US">
                <a:latin typeface="Times" charset="0"/>
              </a:rPr>
              <a:t> </a:t>
            </a:r>
            <a:r>
              <a:rPr lang="en-US" altLang="en-US" i="1">
                <a:latin typeface="Times" charset="0"/>
              </a:rPr>
              <a:t>i</a:t>
            </a:r>
            <a:r>
              <a:rPr lang="en-US" altLang="en-US">
                <a:latin typeface="Times" charset="0"/>
              </a:rPr>
              <a:t> colors.</a:t>
            </a:r>
          </a:p>
        </p:txBody>
      </p:sp>
      <p:sp>
        <p:nvSpPr>
          <p:cNvPr id="34882" name="Text Box 66"/>
          <p:cNvSpPr txBox="1">
            <a:spLocks noChangeArrowheads="1"/>
          </p:cNvSpPr>
          <p:nvPr/>
        </p:nvSpPr>
        <p:spPr bwMode="auto">
          <a:xfrm>
            <a:off x="2057400" y="29718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" charset="0"/>
              </a:rPr>
              <a:t>1</a:t>
            </a:r>
            <a:endParaRPr lang="en-US" altLang="en-US" sz="1600">
              <a:latin typeface="Times" charset="0"/>
            </a:endParaRPr>
          </a:p>
        </p:txBody>
      </p:sp>
      <p:sp>
        <p:nvSpPr>
          <p:cNvPr id="34883" name="Text Box 67"/>
          <p:cNvSpPr txBox="1">
            <a:spLocks noChangeArrowheads="1"/>
          </p:cNvSpPr>
          <p:nvPr/>
        </p:nvSpPr>
        <p:spPr bwMode="auto">
          <a:xfrm>
            <a:off x="3733800" y="29718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" charset="0"/>
              </a:rPr>
              <a:t>2</a:t>
            </a:r>
            <a:endParaRPr lang="en-US" altLang="en-US" sz="1600">
              <a:latin typeface="Times" charset="0"/>
            </a:endParaRPr>
          </a:p>
        </p:txBody>
      </p:sp>
      <p:sp>
        <p:nvSpPr>
          <p:cNvPr id="34884" name="Text Box 68"/>
          <p:cNvSpPr txBox="1">
            <a:spLocks noChangeArrowheads="1"/>
          </p:cNvSpPr>
          <p:nvPr/>
        </p:nvSpPr>
        <p:spPr bwMode="auto">
          <a:xfrm>
            <a:off x="5486400" y="29718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" charset="0"/>
              </a:rPr>
              <a:t>3</a:t>
            </a:r>
            <a:endParaRPr lang="en-US" altLang="en-US" sz="1600">
              <a:latin typeface="Times" charset="0"/>
            </a:endParaRPr>
          </a:p>
        </p:txBody>
      </p:sp>
      <p:sp>
        <p:nvSpPr>
          <p:cNvPr id="34885" name="Text Box 69"/>
          <p:cNvSpPr txBox="1">
            <a:spLocks noChangeArrowheads="1"/>
          </p:cNvSpPr>
          <p:nvPr/>
        </p:nvSpPr>
        <p:spPr bwMode="auto">
          <a:xfrm>
            <a:off x="7162800" y="29718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" charset="0"/>
              </a:rPr>
              <a:t>4</a:t>
            </a:r>
            <a:endParaRPr lang="en-US" altLang="en-US" sz="1600">
              <a:latin typeface="Times" charset="0"/>
            </a:endParaRPr>
          </a:p>
        </p:txBody>
      </p:sp>
      <p:sp>
        <p:nvSpPr>
          <p:cNvPr id="34886" name="Text Box 70"/>
          <p:cNvSpPr txBox="1">
            <a:spLocks noChangeArrowheads="1"/>
          </p:cNvSpPr>
          <p:nvPr/>
        </p:nvSpPr>
        <p:spPr bwMode="auto">
          <a:xfrm>
            <a:off x="7239000" y="44958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" charset="0"/>
              </a:rPr>
              <a:t>8</a:t>
            </a:r>
            <a:endParaRPr lang="en-US" altLang="en-US" sz="1600">
              <a:latin typeface="Times" charset="0"/>
            </a:endParaRPr>
          </a:p>
        </p:txBody>
      </p:sp>
      <p:sp>
        <p:nvSpPr>
          <p:cNvPr id="34887" name="Text Box 71"/>
          <p:cNvSpPr txBox="1">
            <a:spLocks noChangeArrowheads="1"/>
          </p:cNvSpPr>
          <p:nvPr/>
        </p:nvSpPr>
        <p:spPr bwMode="auto">
          <a:xfrm>
            <a:off x="5486400" y="44958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" charset="0"/>
              </a:rPr>
              <a:t>7</a:t>
            </a:r>
            <a:endParaRPr lang="en-US" altLang="en-US" sz="1600">
              <a:latin typeface="Times" charset="0"/>
            </a:endParaRPr>
          </a:p>
        </p:txBody>
      </p:sp>
      <p:sp>
        <p:nvSpPr>
          <p:cNvPr id="34888" name="Text Box 72"/>
          <p:cNvSpPr txBox="1">
            <a:spLocks noChangeArrowheads="1"/>
          </p:cNvSpPr>
          <p:nvPr/>
        </p:nvSpPr>
        <p:spPr bwMode="auto">
          <a:xfrm>
            <a:off x="3733800" y="44958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" charset="0"/>
              </a:rPr>
              <a:t>6</a:t>
            </a:r>
            <a:endParaRPr lang="en-US" altLang="en-US" sz="1600">
              <a:latin typeface="Times" charset="0"/>
            </a:endParaRPr>
          </a:p>
        </p:txBody>
      </p:sp>
      <p:sp>
        <p:nvSpPr>
          <p:cNvPr id="34889" name="Text Box 73"/>
          <p:cNvSpPr txBox="1">
            <a:spLocks noChangeArrowheads="1"/>
          </p:cNvSpPr>
          <p:nvPr/>
        </p:nvSpPr>
        <p:spPr bwMode="auto">
          <a:xfrm>
            <a:off x="2057400" y="44958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" charset="0"/>
              </a:rPr>
              <a:t>5</a:t>
            </a:r>
            <a:endParaRPr lang="en-US" altLang="en-US" sz="1600">
              <a:latin typeface="Times" charset="0"/>
            </a:endParaRPr>
          </a:p>
        </p:txBody>
      </p:sp>
      <p:graphicFrame>
        <p:nvGraphicFramePr>
          <p:cNvPr id="65536" name="Object 1024"/>
          <p:cNvGraphicFramePr>
            <a:graphicFrameLocks noChangeAspect="1"/>
          </p:cNvGraphicFramePr>
          <p:nvPr/>
        </p:nvGraphicFramePr>
        <p:xfrm>
          <a:off x="1143000" y="762000"/>
          <a:ext cx="6553200" cy="955675"/>
        </p:xfrm>
        <a:graphic>
          <a:graphicData uri="http://schemas.openxmlformats.org/presentationml/2006/ole">
            <p:oleObj spid="_x0000_s65536" name="Equation" r:id="rId3" imgW="2959100" imgH="431800" progId="Equation.3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66" name="Object 74"/>
          <p:cNvGraphicFramePr>
            <a:graphicFrameLocks noChangeAspect="1"/>
          </p:cNvGraphicFramePr>
          <p:nvPr/>
        </p:nvGraphicFramePr>
        <p:xfrm>
          <a:off x="1143000" y="762000"/>
          <a:ext cx="6553200" cy="955675"/>
        </p:xfrm>
        <a:graphic>
          <a:graphicData uri="http://schemas.openxmlformats.org/presentationml/2006/ole">
            <p:oleObj spid="_x0000_s59466" name="Equation" r:id="rId3" imgW="2959100" imgH="431800" progId="Equation.3">
              <p:embed/>
            </p:oleObj>
          </a:graphicData>
        </a:graphic>
      </p:graphicFrame>
      <p:sp>
        <p:nvSpPr>
          <p:cNvPr id="59468" name="Text Box 76"/>
          <p:cNvSpPr txBox="1">
            <a:spLocks noChangeArrowheads="1"/>
          </p:cNvSpPr>
          <p:nvPr/>
        </p:nvSpPr>
        <p:spPr bwMode="auto">
          <a:xfrm>
            <a:off x="990600" y="2209800"/>
            <a:ext cx="70866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>
                <a:latin typeface="Times" charset="0"/>
              </a:rPr>
              <a:t>Using this formula, it is relatively easy to find the exact value of the area under the graph of </a:t>
            </a:r>
            <a:r>
              <a:rPr lang="en-US" altLang="en-US" sz="3200" i="1">
                <a:latin typeface="Times" charset="0"/>
              </a:rPr>
              <a:t>any</a:t>
            </a:r>
            <a:r>
              <a:rPr lang="en-US" altLang="en-US" sz="3200">
                <a:latin typeface="Times" charset="0"/>
              </a:rPr>
              <a:t> polynomial over </a:t>
            </a:r>
            <a:r>
              <a:rPr lang="en-US" altLang="en-US" sz="3200" i="1">
                <a:latin typeface="Times" charset="0"/>
              </a:rPr>
              <a:t>any</a:t>
            </a:r>
            <a:r>
              <a:rPr lang="en-US" altLang="en-US" sz="3200">
                <a:latin typeface="Times" charset="0"/>
              </a:rPr>
              <a:t> finite interval.</a:t>
            </a:r>
            <a:endParaRPr lang="en-US" altLang="en-US">
              <a:latin typeface="Times" charset="0"/>
            </a:endParaRPr>
          </a:p>
        </p:txBody>
      </p:sp>
      <p:graphicFrame>
        <p:nvGraphicFramePr>
          <p:cNvPr id="59470" name="Object 78"/>
          <p:cNvGraphicFramePr>
            <a:graphicFrameLocks noChangeAspect="1"/>
          </p:cNvGraphicFramePr>
          <p:nvPr/>
        </p:nvGraphicFramePr>
        <p:xfrm>
          <a:off x="1524000" y="4267200"/>
          <a:ext cx="6248400" cy="1592263"/>
        </p:xfrm>
        <a:graphic>
          <a:graphicData uri="http://schemas.openxmlformats.org/presentationml/2006/ole">
            <p:oleObj spid="_x0000_s59470" name="Equation" r:id="rId4" imgW="2794000" imgH="71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066800" y="533400"/>
            <a:ext cx="678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1630’s Descartes, Fermat, and others discover general rule for slope of tangent to a polynomial.</a:t>
            </a:r>
          </a:p>
        </p:txBody>
      </p:sp>
      <p:pic>
        <p:nvPicPr>
          <p:cNvPr id="37891" name="Picture 3" descr="Descartes_2.jpeg                                               0007BCFA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52600"/>
            <a:ext cx="3517900" cy="3684588"/>
          </a:xfrm>
          <a:prstGeom prst="rect">
            <a:avLst/>
          </a:prstGeom>
          <a:noFill/>
        </p:spPr>
      </p:pic>
      <p:pic>
        <p:nvPicPr>
          <p:cNvPr id="37892" name="Picture 4" descr="&#10;Fermat_5.jpeg                                                  0007BCFA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752600"/>
            <a:ext cx="2790825" cy="3733800"/>
          </a:xfrm>
          <a:prstGeom prst="rect">
            <a:avLst/>
          </a:prstGeom>
          <a:noFill/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524000" y="56388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René Descartes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5257800" y="5715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Pierre de Fermat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066800" y="533400"/>
            <a:ext cx="678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1630’s Descartes, Fermat, and others discover general rule for slope of tangent to a polynomial.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066800" y="1676400"/>
            <a:ext cx="6629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1639, Descartes describes reciprocity in letter to DeBeaune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990600" y="914400"/>
            <a:ext cx="716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Hints of the reciprocity result in studies of integration by Wallis (1658), Neile (1659), and Gregory (1668)</a:t>
            </a:r>
          </a:p>
        </p:txBody>
      </p:sp>
      <p:pic>
        <p:nvPicPr>
          <p:cNvPr id="39939" name="Picture 3" descr="&#10;Wallis_5.jpeg                                                  0007BCFA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057400"/>
            <a:ext cx="3024188" cy="3657600"/>
          </a:xfrm>
          <a:prstGeom prst="rect">
            <a:avLst/>
          </a:prstGeom>
          <a:noFill/>
        </p:spPr>
      </p:pic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295400" y="5943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John Wallis</a:t>
            </a:r>
          </a:p>
        </p:txBody>
      </p:sp>
      <p:pic>
        <p:nvPicPr>
          <p:cNvPr id="39941" name="Picture 5" descr="Gregory_2.jpeg                                                 0007BCFA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057400"/>
            <a:ext cx="3244850" cy="3657600"/>
          </a:xfrm>
          <a:prstGeom prst="rect">
            <a:avLst/>
          </a:prstGeom>
          <a:noFill/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876800" y="59436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James Gregory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057400" y="6858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First published proof by Barrow (1670)</a:t>
            </a:r>
          </a:p>
        </p:txBody>
      </p:sp>
      <p:pic>
        <p:nvPicPr>
          <p:cNvPr id="40963" name="Picture 3" descr="&#10;Barrow_5.jpeg                                                  0007BCFA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524000"/>
            <a:ext cx="3621088" cy="3975100"/>
          </a:xfrm>
          <a:prstGeom prst="rect">
            <a:avLst/>
          </a:prstGeom>
          <a:noFill/>
        </p:spPr>
      </p:pic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971800" y="57150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Isaac Barrow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066800" y="609600"/>
            <a:ext cx="716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Discovered by Newton (1666, unpublished); and by Leibniz (1673)</a:t>
            </a:r>
          </a:p>
        </p:txBody>
      </p:sp>
      <p:pic>
        <p:nvPicPr>
          <p:cNvPr id="41987" name="Picture 3" descr="&#10;Newton_2.jpeg                                                  0007BCFA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76400"/>
            <a:ext cx="3152775" cy="4305300"/>
          </a:xfrm>
          <a:prstGeom prst="rect">
            <a:avLst/>
          </a:prstGeom>
          <a:noFill/>
        </p:spPr>
      </p:pic>
      <p:pic>
        <p:nvPicPr>
          <p:cNvPr id="41988" name="Picture 4" descr="Leibniz_3.jpeg                                                 0007BCFA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76400"/>
            <a:ext cx="3486150" cy="4267200"/>
          </a:xfrm>
          <a:prstGeom prst="rect">
            <a:avLst/>
          </a:prstGeom>
          <a:noFill/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5240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Isaac Newton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5105400" y="6172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Gottfried Leibniz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fourier.jpeg                                                   00020C7FOS X                           BB45B3CF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581400"/>
            <a:ext cx="2390775" cy="2908300"/>
          </a:xfrm>
          <a:prstGeom prst="rect">
            <a:avLst/>
          </a:prstGeom>
          <a:noFill/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43000" y="762000"/>
            <a:ext cx="6858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S. F. LaCroix (1802):“Integral calculus is the inverse of differential calculus. Its goal is to restore the functions from their differential coefficients.”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143000" y="2362200"/>
            <a:ext cx="6781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Joseph Fourier (1807): Put the emphasis on </a:t>
            </a:r>
            <a:r>
              <a:rPr lang="en-US" altLang="en-US" b="1">
                <a:latin typeface="Times" charset="0"/>
              </a:rPr>
              <a:t>definite</a:t>
            </a:r>
            <a:r>
              <a:rPr lang="en-US" altLang="en-US">
                <a:latin typeface="Times" charset="0"/>
              </a:rPr>
              <a:t> integrals (he invented the notation     ) and defined them in terms of area between graph and </a:t>
            </a:r>
            <a:r>
              <a:rPr lang="en-US" altLang="en-US" i="1">
                <a:latin typeface="Times" charset="0"/>
              </a:rPr>
              <a:t>x</a:t>
            </a:r>
            <a:r>
              <a:rPr lang="en-US" altLang="en-US">
                <a:latin typeface="Times" charset="0"/>
              </a:rPr>
              <a:t>-axis.</a:t>
            </a:r>
          </a:p>
        </p:txBody>
      </p:sp>
      <p:pic>
        <p:nvPicPr>
          <p:cNvPr id="46085" name="Picture 5" descr="ftc2-12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2667000"/>
            <a:ext cx="396875" cy="48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838200"/>
            <a:ext cx="7772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" charset="0"/>
              </a:rPr>
              <a:t>The most common description of the FTC is that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Times" charset="0"/>
              </a:rPr>
              <a:t>“The two central operations of calculus, differentiation and integration, are inverses of each other.” —Wikipedia (en.wikipedia.org)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505200" y="990600"/>
            <a:ext cx="4114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A.-L. Cauchy: First to define the integral as the limit of the summation </a:t>
            </a:r>
          </a:p>
        </p:txBody>
      </p:sp>
      <p:pic>
        <p:nvPicPr>
          <p:cNvPr id="48131" name="Picture 3" descr="ftc2-14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362200"/>
            <a:ext cx="2971800" cy="484188"/>
          </a:xfrm>
          <a:prstGeom prst="rect">
            <a:avLst/>
          </a:prstGeom>
          <a:noFill/>
        </p:spPr>
      </p:pic>
      <p:pic>
        <p:nvPicPr>
          <p:cNvPr id="48132" name="Picture 4" descr="&#10;Cauchy.jpg                                                     00020C7FOS X                           BB45B3CF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81000"/>
            <a:ext cx="2362200" cy="3386138"/>
          </a:xfrm>
          <a:prstGeom prst="rect">
            <a:avLst/>
          </a:prstGeom>
          <a:noFill/>
        </p:spPr>
      </p:pic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838200" y="4191000"/>
            <a:ext cx="6400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Also the first (1823) to explicitly state and prove the second part of the FTC:</a:t>
            </a:r>
          </a:p>
        </p:txBody>
      </p:sp>
      <p:pic>
        <p:nvPicPr>
          <p:cNvPr id="48134" name="Picture 6" descr="ftc1-3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4724400"/>
            <a:ext cx="2971800" cy="822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914400" y="838200"/>
            <a:ext cx="708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Bernhard Riemann (1852, 1867) </a:t>
            </a:r>
            <a:r>
              <a:rPr lang="en-US" altLang="en-US" i="1">
                <a:latin typeface="Times" charset="0"/>
              </a:rPr>
              <a:t>On the representation of a function as a trigonometric series</a:t>
            </a:r>
            <a:endParaRPr lang="en-US" altLang="en-US">
              <a:latin typeface="Times" charset="0"/>
            </a:endParaRP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914400" y="21336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Defined                        as limit of </a:t>
            </a:r>
          </a:p>
        </p:txBody>
      </p:sp>
      <p:pic>
        <p:nvPicPr>
          <p:cNvPr id="49156" name="Picture 4" descr="ftc2-15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057400"/>
            <a:ext cx="2667000" cy="514350"/>
          </a:xfrm>
          <a:prstGeom prst="rect">
            <a:avLst/>
          </a:prstGeom>
          <a:noFill/>
        </p:spPr>
      </p:pic>
      <p:pic>
        <p:nvPicPr>
          <p:cNvPr id="49157" name="Picture 5" descr="ftc1-55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981200"/>
            <a:ext cx="1524000" cy="700088"/>
          </a:xfrm>
          <a:prstGeom prst="rect">
            <a:avLst/>
          </a:prstGeom>
          <a:noFill/>
        </p:spPr>
      </p:pic>
      <p:pic>
        <p:nvPicPr>
          <p:cNvPr id="49158" name="Picture 6" descr="Riemann.jpeg                                                   00020C7FOS X                           BB45B3CF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2819400"/>
            <a:ext cx="2506663" cy="3532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914400" y="838200"/>
            <a:ext cx="708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Bernhard Riemann (1852, 1867) </a:t>
            </a:r>
            <a:r>
              <a:rPr lang="en-US" altLang="en-US" i="1">
                <a:latin typeface="Times" charset="0"/>
              </a:rPr>
              <a:t>On the representation of a function as a trigonometric series</a:t>
            </a:r>
            <a:endParaRPr lang="en-US" altLang="en-US">
              <a:latin typeface="Times" charset="0"/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914400" y="21336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Defined                        as limit of </a:t>
            </a:r>
          </a:p>
        </p:txBody>
      </p:sp>
      <p:pic>
        <p:nvPicPr>
          <p:cNvPr id="50180" name="Picture 4" descr="ftc2-15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057400"/>
            <a:ext cx="2667000" cy="514350"/>
          </a:xfrm>
          <a:prstGeom prst="rect">
            <a:avLst/>
          </a:prstGeom>
          <a:noFill/>
        </p:spPr>
      </p:pic>
      <p:pic>
        <p:nvPicPr>
          <p:cNvPr id="50181" name="Picture 5" descr="ftc1-55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981200"/>
            <a:ext cx="1524000" cy="700088"/>
          </a:xfrm>
          <a:prstGeom prst="rect">
            <a:avLst/>
          </a:prstGeom>
          <a:noFill/>
        </p:spPr>
      </p:pic>
      <p:pic>
        <p:nvPicPr>
          <p:cNvPr id="50182" name="Picture 6" descr="Riemann.jpeg                                                   00020C7FOS X                           BB45B3CF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2819400"/>
            <a:ext cx="2506663" cy="3532188"/>
          </a:xfrm>
          <a:prstGeom prst="rect">
            <a:avLst/>
          </a:prstGeom>
          <a:noFill/>
        </p:spPr>
      </p:pic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5257800" y="2971800"/>
            <a:ext cx="35052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When </a:t>
            </a:r>
            <a:r>
              <a:rPr lang="en-US" altLang="en-US" i="1">
                <a:latin typeface="Times" charset="0"/>
              </a:rPr>
              <a:t>is</a:t>
            </a:r>
            <a:r>
              <a:rPr lang="en-US" altLang="en-US">
                <a:latin typeface="Times" charset="0"/>
              </a:rPr>
              <a:t> a function integrable?</a:t>
            </a:r>
          </a:p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Does the Fundamental Theorem of Calculus always hold?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600200" y="13716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The Fundamental Theorem of Calculus:</a:t>
            </a:r>
          </a:p>
        </p:txBody>
      </p:sp>
      <p:pic>
        <p:nvPicPr>
          <p:cNvPr id="51203" name="Picture 3" descr="ftc1-3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133600"/>
            <a:ext cx="2971800" cy="822325"/>
          </a:xfrm>
          <a:prstGeom prst="rect">
            <a:avLst/>
          </a:prstGeom>
          <a:noFill/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143000" y="2286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2.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1219200" y="3505200"/>
            <a:ext cx="7010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Riemann found an example of a function </a:t>
            </a:r>
            <a:r>
              <a:rPr lang="en-US" altLang="en-US" i="1">
                <a:latin typeface="Times" charset="0"/>
              </a:rPr>
              <a:t>f</a:t>
            </a:r>
            <a:r>
              <a:rPr lang="en-US" altLang="en-US">
                <a:latin typeface="Times" charset="0"/>
              </a:rPr>
              <a:t> that is integrable over any interval but whose antiderivative is </a:t>
            </a:r>
            <a:r>
              <a:rPr lang="en-US" altLang="en-US" i="1">
                <a:latin typeface="Times" charset="0"/>
              </a:rPr>
              <a:t>not</a:t>
            </a:r>
            <a:r>
              <a:rPr lang="en-US" altLang="en-US">
                <a:latin typeface="Times" charset="0"/>
              </a:rPr>
              <a:t> differentiable at </a:t>
            </a:r>
            <a:r>
              <a:rPr lang="en-US" altLang="en-US" i="1">
                <a:latin typeface="Times" charset="0"/>
              </a:rPr>
              <a:t>x</a:t>
            </a:r>
            <a:r>
              <a:rPr lang="en-US" altLang="en-US">
                <a:latin typeface="Times" charset="0"/>
              </a:rPr>
              <a:t> if </a:t>
            </a:r>
            <a:r>
              <a:rPr lang="en-US" altLang="en-US" i="1">
                <a:latin typeface="Times" charset="0"/>
              </a:rPr>
              <a:t>x</a:t>
            </a:r>
            <a:r>
              <a:rPr lang="en-US" altLang="en-US">
                <a:latin typeface="Times" charset="0"/>
              </a:rPr>
              <a:t> is a rational number with an even denominator.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600200" y="6096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The Fundamental Theorem of Calculus: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600200" y="13716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1. If                        then </a:t>
            </a:r>
          </a:p>
        </p:txBody>
      </p:sp>
      <p:pic>
        <p:nvPicPr>
          <p:cNvPr id="52228" name="Picture 4" descr="ftc1-2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295400"/>
            <a:ext cx="3181350" cy="581025"/>
          </a:xfrm>
          <a:prstGeom prst="rect">
            <a:avLst/>
          </a:prstGeom>
          <a:noFill/>
        </p:spPr>
      </p:pic>
      <p:pic>
        <p:nvPicPr>
          <p:cNvPr id="52229" name="Picture 5" descr="ftc1-1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447800"/>
            <a:ext cx="1676400" cy="347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600200" y="6096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The Fundamental Theorem of Calculus: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1600200" y="13716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1. If                        then </a:t>
            </a:r>
          </a:p>
        </p:txBody>
      </p:sp>
      <p:pic>
        <p:nvPicPr>
          <p:cNvPr id="53252" name="Picture 4" descr="ftc1-2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295400"/>
            <a:ext cx="3181350" cy="581025"/>
          </a:xfrm>
          <a:prstGeom prst="rect">
            <a:avLst/>
          </a:prstGeom>
          <a:noFill/>
        </p:spPr>
      </p:pic>
      <p:pic>
        <p:nvPicPr>
          <p:cNvPr id="53253" name="Picture 5" descr="ftc1-1                                                         0007BAE1Macintosh HD                   ABA7815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447800"/>
            <a:ext cx="1676400" cy="347663"/>
          </a:xfrm>
          <a:prstGeom prst="rect">
            <a:avLst/>
          </a:prstGeom>
          <a:noFill/>
        </p:spPr>
      </p:pic>
      <p:pic>
        <p:nvPicPr>
          <p:cNvPr id="53254" name="Picture 6" descr="Volterra_7.jpeg                                                000765CFMacintosh HD                   ABA78158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209800"/>
            <a:ext cx="2990850" cy="3810000"/>
          </a:xfrm>
          <a:prstGeom prst="rect">
            <a:avLst/>
          </a:prstGeom>
          <a:noFill/>
        </p:spPr>
      </p:pic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4267200" y="2819400"/>
            <a:ext cx="38862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latin typeface="Times" charset="0"/>
              </a:rPr>
              <a:t>Vito Volterra, 1881, found a function </a:t>
            </a:r>
            <a:r>
              <a:rPr lang="en-US" altLang="en-US" sz="2800" i="1">
                <a:latin typeface="Times" charset="0"/>
              </a:rPr>
              <a:t>f</a:t>
            </a:r>
            <a:r>
              <a:rPr lang="en-US" altLang="en-US" sz="2800">
                <a:latin typeface="Times" charset="0"/>
              </a:rPr>
              <a:t> with an anti-derivative </a:t>
            </a:r>
            <a:r>
              <a:rPr lang="en-US" altLang="en-US" sz="2800" i="1">
                <a:latin typeface="Times" charset="0"/>
              </a:rPr>
              <a:t>F</a:t>
            </a:r>
            <a:r>
              <a:rPr lang="en-US" altLang="en-US" sz="2800">
                <a:latin typeface="Times" charset="0"/>
              </a:rPr>
              <a:t> so that </a:t>
            </a:r>
            <a:r>
              <a:rPr lang="en-US" altLang="en-US" sz="2800" i="1">
                <a:latin typeface="Times" charset="0"/>
              </a:rPr>
              <a:t>F'</a:t>
            </a:r>
            <a:r>
              <a:rPr lang="en-US" altLang="en-US" sz="2800">
                <a:latin typeface="Times" charset="0"/>
              </a:rPr>
              <a:t>(</a:t>
            </a:r>
            <a:r>
              <a:rPr lang="en-US" altLang="en-US" sz="2800" i="1">
                <a:latin typeface="Times" charset="0"/>
              </a:rPr>
              <a:t>x</a:t>
            </a:r>
            <a:r>
              <a:rPr lang="en-US" altLang="en-US" sz="2800">
                <a:latin typeface="Times" charset="0"/>
              </a:rPr>
              <a:t>)</a:t>
            </a:r>
            <a:r>
              <a:rPr lang="en-US" altLang="en-US" sz="2800" i="1">
                <a:latin typeface="Times" charset="0"/>
              </a:rPr>
              <a:t> = f</a:t>
            </a:r>
            <a:r>
              <a:rPr lang="en-US" altLang="en-US" sz="2800">
                <a:latin typeface="Times" charset="0"/>
              </a:rPr>
              <a:t>(</a:t>
            </a:r>
            <a:r>
              <a:rPr lang="en-US" altLang="en-US" sz="2800" i="1">
                <a:latin typeface="Times" charset="0"/>
              </a:rPr>
              <a:t>x</a:t>
            </a:r>
            <a:r>
              <a:rPr lang="en-US" altLang="en-US" sz="2800">
                <a:latin typeface="Times" charset="0"/>
              </a:rPr>
              <a:t>) for all </a:t>
            </a:r>
            <a:r>
              <a:rPr lang="en-US" altLang="en-US" sz="2800" i="1">
                <a:latin typeface="Times" charset="0"/>
              </a:rPr>
              <a:t>x</a:t>
            </a:r>
            <a:r>
              <a:rPr lang="en-US" altLang="en-US" sz="2800">
                <a:latin typeface="Times" charset="0"/>
              </a:rPr>
              <a:t>, but there is </a:t>
            </a:r>
            <a:r>
              <a:rPr lang="en-US" altLang="en-US" sz="2800" b="1" i="1">
                <a:latin typeface="Times" charset="0"/>
              </a:rPr>
              <a:t>no</a:t>
            </a:r>
            <a:r>
              <a:rPr lang="en-US" altLang="en-US" sz="2800">
                <a:latin typeface="Times" charset="0"/>
              </a:rPr>
              <a:t> interval over which the definite integral of </a:t>
            </a:r>
            <a:r>
              <a:rPr lang="en-US" altLang="en-US" sz="2800" i="1">
                <a:latin typeface="Times" charset="0"/>
              </a:rPr>
              <a:t>f</a:t>
            </a:r>
            <a:r>
              <a:rPr lang="en-US" altLang="en-US" sz="2800">
                <a:latin typeface="Times" charset="0"/>
              </a:rPr>
              <a:t>(</a:t>
            </a:r>
            <a:r>
              <a:rPr lang="en-US" altLang="en-US" sz="2800" i="1">
                <a:latin typeface="Times" charset="0"/>
              </a:rPr>
              <a:t>x</a:t>
            </a:r>
            <a:r>
              <a:rPr lang="en-US" altLang="en-US" sz="2800">
                <a:latin typeface="Times" charset="0"/>
              </a:rPr>
              <a:t>) exists.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&#10;Lebesgue.jpeg                                                  00020C7FOS X                           BB45B3CF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838200"/>
            <a:ext cx="2778125" cy="3594100"/>
          </a:xfrm>
          <a:prstGeom prst="rect">
            <a:avLst/>
          </a:prstGeom>
          <a:noFill/>
        </p:spPr>
      </p:pic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4114800" y="990600"/>
            <a:ext cx="36576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latin typeface="Times" charset="0"/>
              </a:rPr>
              <a:t>Henri Lebesgue, 1901, came up with a totally different way of defining integrals that is the same as the Riemann integral for nice functions, but for which part 1 of the FTC is </a:t>
            </a:r>
            <a:r>
              <a:rPr lang="en-US" altLang="en-US" sz="2800" i="1">
                <a:latin typeface="Times" charset="0"/>
              </a:rPr>
              <a:t>always</a:t>
            </a:r>
            <a:r>
              <a:rPr lang="en-US" altLang="en-US" sz="2800">
                <a:latin typeface="Times" charset="0"/>
              </a:rPr>
              <a:t> true.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09600" y="838200"/>
            <a:ext cx="7772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" charset="0"/>
              </a:rPr>
              <a:t>The most common description of the FTC is that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Times" charset="0"/>
              </a:rPr>
              <a:t>“The two central operations of calculus, differentiation and integration, are inverses of each other.” —Wikipedia (en.wikipedia.org)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838200" y="3962400"/>
            <a:ext cx="7467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" charset="0"/>
              </a:rPr>
              <a:t>Problem: For most students, the working definition of integration is the inverse of differentiation. What makes this a theorem, much less a fundamental theorem?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ourant_3.jpeg                                                 00020C7FOS X                           BB45B3CF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95400"/>
            <a:ext cx="2570163" cy="3608388"/>
          </a:xfrm>
          <a:prstGeom prst="rect">
            <a:avLst/>
          </a:prstGeom>
          <a:noFill/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581400" y="1295400"/>
            <a:ext cx="457200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" charset="0"/>
              </a:rPr>
              <a:t>Richard Courant, </a:t>
            </a:r>
            <a:r>
              <a:rPr lang="en-US" sz="2800" i="1">
                <a:latin typeface="Times" charset="0"/>
              </a:rPr>
              <a:t>Differential and Integral Calculus</a:t>
            </a:r>
            <a:r>
              <a:rPr lang="en-US" sz="2800">
                <a:latin typeface="Times" charset="0"/>
              </a:rPr>
              <a:t> (1931), first calculus textbook to state and designate the Fundamental Theorem of Calculus in its present form.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Times" charset="0"/>
              </a:rPr>
              <a:t>First widely adopted calculus textbook to </a:t>
            </a:r>
            <a:r>
              <a:rPr lang="en-US" sz="2800" i="1">
                <a:latin typeface="Times" charset="0"/>
              </a:rPr>
              <a:t>define</a:t>
            </a:r>
            <a:r>
              <a:rPr lang="en-US" sz="2800">
                <a:latin typeface="Times" charset="0"/>
              </a:rPr>
              <a:t> the integral as the limit of Riemann sums.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09600" y="838200"/>
            <a:ext cx="77724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Moral: The standard description of the FTC is that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“The two central operations of calculus, differentiation and integration, are inverses of each other.” —Wikipedia (en.wikipedia.org)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685800" y="2895600"/>
            <a:ext cx="79248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A more useful description is that the two definitions of the definite integral: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latin typeface="Times" charset="0"/>
              </a:rPr>
              <a:t>The difference of the values of an anti-derivative taken at the endpoints, </a:t>
            </a:r>
            <a:r>
              <a:rPr lang="en-US">
                <a:solidFill>
                  <a:srgbClr val="FF0000"/>
                </a:solidFill>
                <a:latin typeface="Times" charset="0"/>
              </a:rPr>
              <a:t>[definition used by Granville (1941) and earlier authors]</a:t>
            </a:r>
            <a:endParaRPr lang="en-US">
              <a:latin typeface="Times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latin typeface="Times" charset="0"/>
              </a:rPr>
              <a:t>The limit of a Riemann sum, </a:t>
            </a:r>
            <a:r>
              <a:rPr lang="en-US">
                <a:solidFill>
                  <a:srgbClr val="FF0000"/>
                </a:solidFill>
                <a:latin typeface="Times" charset="0"/>
              </a:rPr>
              <a:t>[definition used by Courant (1931) and later authors]</a:t>
            </a:r>
            <a:endParaRPr lang="en-US">
              <a:latin typeface="Times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yield the same value.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990600" y="1143000"/>
            <a:ext cx="6858000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>
                <a:latin typeface="Times" charset="0"/>
              </a:rPr>
              <a:t>Look at the questions from the 2004 AB exam that involve integration.</a:t>
            </a:r>
          </a:p>
          <a:p>
            <a:pPr>
              <a:spcBef>
                <a:spcPct val="50000"/>
              </a:spcBef>
            </a:pPr>
            <a:r>
              <a:rPr lang="en-US" altLang="en-US" sz="3200">
                <a:latin typeface="Times" charset="0"/>
              </a:rPr>
              <a:t>For which questions should students use the anti-derivative definition of integration?</a:t>
            </a:r>
          </a:p>
          <a:p>
            <a:pPr>
              <a:spcBef>
                <a:spcPct val="50000"/>
              </a:spcBef>
            </a:pPr>
            <a:r>
              <a:rPr lang="en-US" altLang="en-US" sz="3200">
                <a:latin typeface="Times" charset="0"/>
              </a:rPr>
              <a:t>For which questions should students use the limit of Riemann sums definition of derivative?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14400" y="533400"/>
            <a:ext cx="70104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" charset="0"/>
              </a:rPr>
              <a:t>2004 AB3(d)</a:t>
            </a:r>
            <a:endParaRPr lang="en-US">
              <a:latin typeface="Times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latin typeface="Times" charset="0"/>
              </a:rPr>
              <a:t>A particle moves along the </a:t>
            </a:r>
            <a:r>
              <a:rPr lang="en-US" i="1">
                <a:latin typeface="Times" charset="0"/>
              </a:rPr>
              <a:t>y</a:t>
            </a:r>
            <a:r>
              <a:rPr lang="en-US">
                <a:latin typeface="Times" charset="0"/>
              </a:rPr>
              <a:t>-axis so that its velocity </a:t>
            </a:r>
            <a:r>
              <a:rPr lang="en-US" i="1">
                <a:latin typeface="Times" charset="0"/>
              </a:rPr>
              <a:t>v</a:t>
            </a:r>
            <a:r>
              <a:rPr lang="en-US">
                <a:latin typeface="Times" charset="0"/>
              </a:rPr>
              <a:t> at time </a:t>
            </a:r>
            <a:r>
              <a:rPr lang="en-US" i="1">
                <a:latin typeface="Times" charset="0"/>
              </a:rPr>
              <a:t>t </a:t>
            </a:r>
            <a:r>
              <a:rPr lang="en-US">
                <a:latin typeface="Times" charset="0"/>
              </a:rPr>
              <a:t>≥ 0 is given by </a:t>
            </a:r>
            <a:r>
              <a:rPr lang="en-US" i="1">
                <a:latin typeface="Times" charset="0"/>
              </a:rPr>
              <a:t>v</a:t>
            </a:r>
            <a:r>
              <a:rPr lang="en-US">
                <a:latin typeface="Times" charset="0"/>
              </a:rPr>
              <a:t>(</a:t>
            </a:r>
            <a:r>
              <a:rPr lang="en-US" i="1">
                <a:latin typeface="Times" charset="0"/>
              </a:rPr>
              <a:t>t</a:t>
            </a:r>
            <a:r>
              <a:rPr lang="en-US">
                <a:latin typeface="Times" charset="0"/>
              </a:rPr>
              <a:t>) = 1 – tan</a:t>
            </a:r>
            <a:r>
              <a:rPr lang="en-US" baseline="30000">
                <a:latin typeface="Times" charset="0"/>
              </a:rPr>
              <a:t>–1</a:t>
            </a:r>
            <a:r>
              <a:rPr lang="en-US">
                <a:latin typeface="Times" charset="0"/>
              </a:rPr>
              <a:t>(e</a:t>
            </a:r>
            <a:r>
              <a:rPr lang="en-US" baseline="30000">
                <a:latin typeface="Times" charset="0"/>
              </a:rPr>
              <a:t>t</a:t>
            </a:r>
            <a:r>
              <a:rPr lang="en-US">
                <a:latin typeface="Times" charset="0"/>
              </a:rPr>
              <a:t>). At time </a:t>
            </a:r>
            <a:r>
              <a:rPr lang="en-US" i="1">
                <a:latin typeface="Times" charset="0"/>
              </a:rPr>
              <a:t>t</a:t>
            </a:r>
            <a:r>
              <a:rPr lang="en-US">
                <a:latin typeface="Times" charset="0"/>
              </a:rPr>
              <a:t> = 0, the particle is at </a:t>
            </a:r>
            <a:r>
              <a:rPr lang="en-US" i="1">
                <a:latin typeface="Times" charset="0"/>
              </a:rPr>
              <a:t>y</a:t>
            </a:r>
            <a:r>
              <a:rPr lang="en-US">
                <a:latin typeface="Times" charset="0"/>
              </a:rPr>
              <a:t> = –1. Find the position of the particle at time </a:t>
            </a:r>
            <a:r>
              <a:rPr lang="en-US" i="1">
                <a:latin typeface="Times" charset="0"/>
              </a:rPr>
              <a:t>t</a:t>
            </a:r>
            <a:r>
              <a:rPr lang="en-US">
                <a:latin typeface="Times" charset="0"/>
              </a:rPr>
              <a:t> = 2.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286000" y="3352800"/>
            <a:ext cx="42672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Times" charset="0"/>
              </a:rPr>
              <a:t>y</a:t>
            </a:r>
            <a:r>
              <a:rPr lang="en-US" sz="2800">
                <a:latin typeface="Times" charset="0"/>
              </a:rPr>
              <a:t> '(</a:t>
            </a:r>
            <a:r>
              <a:rPr lang="en-US" sz="2800" i="1">
                <a:latin typeface="Times" charset="0"/>
              </a:rPr>
              <a:t>t</a:t>
            </a:r>
            <a:r>
              <a:rPr lang="en-US" sz="2800">
                <a:latin typeface="Times" charset="0"/>
              </a:rPr>
              <a:t>) = </a:t>
            </a:r>
            <a:r>
              <a:rPr lang="en-US" sz="2800" i="1">
                <a:latin typeface="Times" charset="0"/>
              </a:rPr>
              <a:t>v</a:t>
            </a:r>
            <a:r>
              <a:rPr lang="en-US" sz="2800">
                <a:latin typeface="Times" charset="0"/>
              </a:rPr>
              <a:t>(</a:t>
            </a:r>
            <a:r>
              <a:rPr lang="en-US" sz="2800" i="1">
                <a:latin typeface="Times" charset="0"/>
              </a:rPr>
              <a:t>t</a:t>
            </a:r>
            <a:r>
              <a:rPr lang="en-US" sz="2800">
                <a:latin typeface="Times" charset="0"/>
              </a:rPr>
              <a:t>) = 1 – tan</a:t>
            </a:r>
            <a:r>
              <a:rPr lang="en-US" sz="2800" baseline="30000">
                <a:latin typeface="Times" charset="0"/>
              </a:rPr>
              <a:t>–1</a:t>
            </a:r>
            <a:r>
              <a:rPr lang="en-US" sz="2800">
                <a:latin typeface="Times" charset="0"/>
              </a:rPr>
              <a:t>(e</a:t>
            </a:r>
            <a:r>
              <a:rPr lang="en-US" sz="2800" baseline="30000">
                <a:latin typeface="Times" charset="0"/>
              </a:rPr>
              <a:t>t</a:t>
            </a:r>
            <a:r>
              <a:rPr lang="en-US" sz="2800">
                <a:latin typeface="Times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2800" i="1">
                <a:latin typeface="Times" charset="0"/>
              </a:rPr>
              <a:t>y</a:t>
            </a:r>
            <a:r>
              <a:rPr lang="en-US" sz="2800">
                <a:latin typeface="Times" charset="0"/>
              </a:rPr>
              <a:t>(</a:t>
            </a:r>
            <a:r>
              <a:rPr lang="en-US" sz="2800" i="1">
                <a:latin typeface="Times" charset="0"/>
              </a:rPr>
              <a:t>t</a:t>
            </a:r>
            <a:r>
              <a:rPr lang="en-US" sz="2800">
                <a:latin typeface="Times" charset="0"/>
              </a:rPr>
              <a:t>) = </a:t>
            </a:r>
            <a:r>
              <a:rPr lang="en-US" sz="2800" b="1">
                <a:latin typeface="Times" charset="0"/>
              </a:rPr>
              <a:t>?</a:t>
            </a:r>
            <a:r>
              <a:rPr lang="en-US" sz="2800">
                <a:latin typeface="Times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1412</Words>
  <Application>Microsoft PowerPoint</Application>
  <PresentationFormat>On-screen Show (4:3)</PresentationFormat>
  <Paragraphs>121</Paragraphs>
  <Slides>46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Times</vt:lpstr>
      <vt:lpstr>Symbol</vt:lpstr>
      <vt:lpstr>Blank Presentation</vt:lpstr>
      <vt:lpstr>Microsoft Equation 3.0</vt:lpstr>
      <vt:lpstr>Microsoft Word 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</vt:vector>
  </TitlesOfParts>
  <Company>Macalester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CIT</dc:creator>
  <cp:lastModifiedBy>Student</cp:lastModifiedBy>
  <cp:revision>23</cp:revision>
  <dcterms:created xsi:type="dcterms:W3CDTF">2004-08-03T13:28:33Z</dcterms:created>
  <dcterms:modified xsi:type="dcterms:W3CDTF">2019-05-11T06:09:05Z</dcterms:modified>
</cp:coreProperties>
</file>