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D19A1-553D-4A82-B088-7365E3B412F0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F04BE-B149-481B-B81C-8047776C2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F04BE-B149-481B-B81C-8047776C2EC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73ECD-4492-484B-8989-821E2C8DDC7B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4860-1700-4C92-B0F3-696A9BB1D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9600"/>
            <a:ext cx="6400800" cy="5029200"/>
          </a:xfrm>
        </p:spPr>
        <p:txBody>
          <a:bodyPr/>
          <a:lstStyle/>
          <a:p>
            <a:endParaRPr lang="gu-IN" dirty="0" smtClean="0"/>
          </a:p>
          <a:p>
            <a:r>
              <a:rPr lang="gu-IN" dirty="0" smtClean="0"/>
              <a:t> </a:t>
            </a:r>
            <a:r>
              <a:rPr lang="gu-IN" b="1" dirty="0" smtClean="0"/>
              <a:t>કાવ્યપ્રકાશ - મમ્મટ </a:t>
            </a:r>
          </a:p>
          <a:p>
            <a:endParaRPr lang="gu-IN" sz="1800" b="1" dirty="0"/>
          </a:p>
          <a:p>
            <a:r>
              <a:rPr lang="gu-IN" sz="1800" b="1" dirty="0" smtClean="0"/>
              <a:t>પ્રસ્તુતકર્તા</a:t>
            </a:r>
          </a:p>
          <a:p>
            <a:r>
              <a:rPr lang="gu-IN" sz="1800" b="1" dirty="0" smtClean="0"/>
              <a:t>ડૉ. નિલ્પાબેન કે પટેલ</a:t>
            </a:r>
          </a:p>
          <a:p>
            <a:r>
              <a:rPr lang="gu-IN" sz="1800" b="1" dirty="0" smtClean="0"/>
              <a:t>એસો. પ્રોફેસર – સંસ્કૃત</a:t>
            </a:r>
          </a:p>
          <a:p>
            <a:r>
              <a:rPr lang="gu-IN" sz="1800" b="1" dirty="0" smtClean="0"/>
              <a:t>પી.એસ.સાયન્સ એન્ડ એચ ડી પટેલ આર્ટસ કોલેજ કડી</a:t>
            </a:r>
          </a:p>
          <a:p>
            <a:endParaRPr lang="gu-IN" sz="18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821363"/>
          </a:xfrm>
        </p:spPr>
        <p:txBody>
          <a:bodyPr/>
          <a:lstStyle/>
          <a:p>
            <a:pPr algn="ctr">
              <a:buNone/>
            </a:pPr>
            <a:r>
              <a:rPr lang="gu-IN" dirty="0" smtClean="0"/>
              <a:t>કાવ્યપ્રકાશનો  મંગલશ્લોક</a:t>
            </a:r>
            <a:endParaRPr lang="sa-IN" dirty="0" smtClean="0"/>
          </a:p>
          <a:p>
            <a:pPr algn="ctr">
              <a:buNone/>
            </a:pPr>
            <a:endParaRPr lang="gu-IN" dirty="0" smtClean="0"/>
          </a:p>
          <a:p>
            <a:pPr algn="ctr">
              <a:buNone/>
            </a:pPr>
            <a:r>
              <a:rPr lang="sa-IN" sz="2800" dirty="0" smtClean="0"/>
              <a:t>नियतिकृतनियमरहितां हृलादैकमयीमनन्यपरतन्त्राम् |</a:t>
            </a:r>
          </a:p>
          <a:p>
            <a:pPr algn="ctr">
              <a:buNone/>
            </a:pPr>
            <a:r>
              <a:rPr lang="sa-IN" sz="2800" dirty="0" smtClean="0"/>
              <a:t>नवरसरुचिरां निर्मितिमादधती भारती कवेर्जयति ||</a:t>
            </a:r>
            <a:endParaRPr lang="gu-IN" sz="2800" dirty="0" smtClean="0"/>
          </a:p>
          <a:p>
            <a:pPr algn="ctr">
              <a:buNone/>
            </a:pPr>
            <a:endParaRPr lang="gu-IN" sz="2800" dirty="0" smtClean="0"/>
          </a:p>
          <a:p>
            <a:r>
              <a:rPr lang="gu-IN" sz="2400" dirty="0"/>
              <a:t>અર્થાત </a:t>
            </a:r>
            <a:r>
              <a:rPr lang="gu-IN" sz="2400" dirty="0" smtClean="0"/>
              <a:t>નિયતિએ નક્કી કરેલા નિયમોથી રહિત, આનંદ સ્વરૂપ બીજા ઉપર આધારીત નહિ એવી, નવરસથી ભરપુર એવી કાવ્ય નિર્માત્રી કવિની વાણી વિજય પામે છે.</a:t>
            </a:r>
          </a:p>
          <a:p>
            <a:endParaRPr lang="gu-IN" sz="2400" dirty="0" smtClean="0"/>
          </a:p>
          <a:p>
            <a:r>
              <a:rPr lang="gu-IN" sz="2400" dirty="0" smtClean="0"/>
              <a:t>આમ કવિની સૃષ્ટિ બ્રહ્માની સૃષ્ટિ કરતા ચાર રીતે ચડિયાતી છે.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gu-IN" dirty="0" smtClean="0"/>
              <a:t>કાવ્યના પ્રયોજન</a:t>
            </a:r>
            <a:endParaRPr lang="sa-IN" dirty="0" smtClean="0"/>
          </a:p>
          <a:p>
            <a:pPr algn="ctr">
              <a:buNone/>
            </a:pPr>
            <a:endParaRPr lang="gu-IN" dirty="0" smtClean="0"/>
          </a:p>
          <a:p>
            <a:pPr algn="ctr">
              <a:buNone/>
            </a:pPr>
            <a:r>
              <a:rPr lang="sa-IN" dirty="0" smtClean="0"/>
              <a:t>काव्यंयशसेऽर्थकृते व्यवहारविदे शिवेतरक्षतये |</a:t>
            </a:r>
          </a:p>
          <a:p>
            <a:pPr algn="ctr">
              <a:buNone/>
            </a:pPr>
            <a:r>
              <a:rPr lang="sa-IN" dirty="0" smtClean="0"/>
              <a:t>सद्यः परनिवृत्तये कान्तासम्मितयोपदेशयुजे ||</a:t>
            </a:r>
            <a:endParaRPr lang="gu-IN" dirty="0" smtClean="0"/>
          </a:p>
          <a:p>
            <a:pPr algn="ctr">
              <a:buNone/>
            </a:pPr>
            <a:endParaRPr lang="sa-IN" dirty="0" smtClean="0"/>
          </a:p>
          <a:p>
            <a:r>
              <a:rPr lang="gu-IN" sz="2400" dirty="0" smtClean="0"/>
              <a:t>કાવ્ય યશ માટે, ધન માટે , વ્વ્યવહારજ્ઞાન માટે, અમંગલના નિવારણ માટે, (વાંચતા કે સંભાળતાની સાથે ) તરતજ ઈતર પદાર્થોની નિવૃત્તિ માટે (અને) પ્રિય પત્નીની જેમ ઉપદેશ આપવા માટે છે.</a:t>
            </a:r>
            <a:endParaRPr lang="sa-IN" sz="2400" dirty="0" smtClean="0"/>
          </a:p>
          <a:p>
            <a:pPr algn="ctr">
              <a:buNone/>
            </a:pPr>
            <a:endParaRPr lang="gu-IN" sz="2400" dirty="0" smtClean="0"/>
          </a:p>
          <a:p>
            <a:pPr algn="ctr"/>
            <a:r>
              <a:rPr lang="gu-IN" sz="2400" dirty="0" smtClean="0"/>
              <a:t>અર્થાત કાવ્યના છ પ્રયોજનો છે. </a:t>
            </a:r>
          </a:p>
          <a:p>
            <a:pPr algn="ctr"/>
            <a:endParaRPr lang="gu-IN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gu-IN" sz="2400" dirty="0" smtClean="0"/>
              <a:t>યશપ્રાપ્તિ  </a:t>
            </a:r>
          </a:p>
          <a:p>
            <a:pPr marL="457200" indent="-457200">
              <a:buFont typeface="+mj-lt"/>
              <a:buAutoNum type="arabicParenR"/>
            </a:pPr>
            <a:r>
              <a:rPr lang="gu-IN" sz="2400" dirty="0"/>
              <a:t>અર્થપ્રાપ્તિ </a:t>
            </a:r>
            <a:endParaRPr lang="gu-IN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gu-IN" sz="2400" dirty="0"/>
              <a:t>વ્યવહારિક </a:t>
            </a:r>
            <a:r>
              <a:rPr lang="gu-IN" sz="2400" dirty="0" smtClean="0"/>
              <a:t>જ્ઞાન </a:t>
            </a:r>
          </a:p>
          <a:p>
            <a:pPr marL="457200" indent="-457200">
              <a:buFont typeface="+mj-lt"/>
              <a:buAutoNum type="arabicParenR"/>
            </a:pPr>
            <a:r>
              <a:rPr lang="gu-IN" sz="2400" dirty="0" smtClean="0"/>
              <a:t>અમંગળ નો નાશ</a:t>
            </a:r>
          </a:p>
          <a:p>
            <a:pPr marL="457200" indent="-457200">
              <a:buFont typeface="+mj-lt"/>
              <a:buAutoNum type="arabicParenR"/>
            </a:pPr>
            <a:r>
              <a:rPr lang="gu-IN" sz="2400" dirty="0"/>
              <a:t>તરતજ </a:t>
            </a:r>
            <a:r>
              <a:rPr lang="gu-IN" sz="2400" dirty="0" smtClean="0"/>
              <a:t>આનંદની પ્રાપ્તિ </a:t>
            </a:r>
          </a:p>
          <a:p>
            <a:pPr marL="457200" indent="-457200">
              <a:buFont typeface="+mj-lt"/>
              <a:buAutoNum type="arabicParenR"/>
            </a:pPr>
            <a:r>
              <a:rPr lang="gu-IN" sz="2400" dirty="0"/>
              <a:t>પ્રિય </a:t>
            </a:r>
            <a:r>
              <a:rPr lang="gu-IN" sz="2400" dirty="0" smtClean="0"/>
              <a:t>પત્ની સમાન ઉપદેશ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458200" cy="64008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gu-IN" dirty="0" smtClean="0"/>
          </a:p>
          <a:p>
            <a:pPr algn="ctr">
              <a:buNone/>
            </a:pPr>
            <a:r>
              <a:rPr lang="gu-IN" dirty="0" smtClean="0"/>
              <a:t>કાવ્યના હેતુ</a:t>
            </a:r>
          </a:p>
          <a:p>
            <a:pPr algn="ctr">
              <a:buNone/>
            </a:pPr>
            <a:endParaRPr lang="gu-IN" dirty="0" smtClean="0"/>
          </a:p>
          <a:p>
            <a:pPr algn="ctr">
              <a:buNone/>
            </a:pPr>
            <a:r>
              <a:rPr lang="sa-IN" sz="2600" dirty="0" smtClean="0"/>
              <a:t>शक्तिनिपुणता लोकशास्त्र काव्याधवेक्षणात |</a:t>
            </a:r>
          </a:p>
          <a:p>
            <a:pPr algn="ctr">
              <a:buNone/>
            </a:pPr>
            <a:r>
              <a:rPr lang="sa-IN" sz="2600" dirty="0" smtClean="0"/>
              <a:t>कव्यज्ञशिक्षयाभ्यास इति हेतुस्तदुदुभवे ||3||</a:t>
            </a:r>
            <a:endParaRPr lang="gu-IN" sz="2600" dirty="0" smtClean="0"/>
          </a:p>
          <a:p>
            <a:pPr algn="ctr">
              <a:buNone/>
            </a:pPr>
            <a:endParaRPr lang="sa-IN" sz="2600" dirty="0" smtClean="0"/>
          </a:p>
          <a:p>
            <a:r>
              <a:rPr lang="gu-IN" sz="2600" dirty="0" smtClean="0"/>
              <a:t>શક્તિ; સંસાર, શાસ્ત્ર, કાવ્ય વગેરેના નિરીક્ષણથી ( ઉદભવેલી ) નિપુણતા અને કાવ્યના જાણનારના શિક્ષણ મુજબ કરેલો અભ્યાસ- એ તેની (કાવ્યની) ઉત્પત્તિનું કારણ છે.</a:t>
            </a:r>
          </a:p>
          <a:p>
            <a:endParaRPr lang="gu-IN" sz="2600" dirty="0" smtClean="0"/>
          </a:p>
          <a:p>
            <a:r>
              <a:rPr lang="gu-IN" sz="2600" dirty="0" smtClean="0"/>
              <a:t>અર્થાત કાવ્યના ત્રણ હેતુ છે.</a:t>
            </a:r>
          </a:p>
          <a:p>
            <a:pPr algn="ctr">
              <a:buNone/>
            </a:pPr>
            <a:endParaRPr lang="gu-IN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gu-IN" sz="2600" dirty="0"/>
              <a:t>શક્તિ </a:t>
            </a:r>
            <a:r>
              <a:rPr lang="gu-IN" sz="2600" dirty="0" smtClean="0"/>
              <a:t>– પ્રતિભા </a:t>
            </a:r>
          </a:p>
          <a:p>
            <a:pPr marL="514350" indent="-514350">
              <a:buFont typeface="+mj-lt"/>
              <a:buAutoNum type="arabicPeriod"/>
            </a:pPr>
            <a:r>
              <a:rPr lang="gu-IN" sz="2600" dirty="0" smtClean="0"/>
              <a:t>નિપુણતા – વ્યુત્પત્તિ</a:t>
            </a:r>
          </a:p>
          <a:p>
            <a:pPr marL="514350" indent="-514350">
              <a:buFont typeface="+mj-lt"/>
              <a:buAutoNum type="arabicPeriod"/>
            </a:pPr>
            <a:r>
              <a:rPr lang="gu-IN" sz="2600" dirty="0"/>
              <a:t>અભ્યાસ </a:t>
            </a:r>
            <a:r>
              <a:rPr lang="gu-IN" sz="2600" dirty="0" smtClean="0"/>
              <a:t>– અભ્યાસ</a:t>
            </a:r>
          </a:p>
          <a:p>
            <a:pPr marL="514350" indent="-514350">
              <a:buNone/>
            </a:pPr>
            <a:endParaRPr lang="gu-IN" sz="2600" dirty="0" smtClean="0"/>
          </a:p>
          <a:p>
            <a:pPr marL="514350" indent="-514350">
              <a:buFont typeface="+mj-lt"/>
              <a:buAutoNum type="arabicPeriod"/>
            </a:pPr>
            <a:endParaRPr lang="gu-IN" dirty="0"/>
          </a:p>
          <a:p>
            <a:pPr marL="514350" indent="-514350">
              <a:buNone/>
            </a:pPr>
            <a:r>
              <a:rPr lang="gu-IN" dirty="0" smtClean="0"/>
              <a:t> </a:t>
            </a:r>
            <a:endParaRPr lang="gu-IN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gu-IN" dirty="0" smtClean="0"/>
              <a:t>કાવ્ય લક્ષણ</a:t>
            </a:r>
            <a:endParaRPr lang="sa-IN" dirty="0" smtClean="0"/>
          </a:p>
          <a:p>
            <a:pPr algn="ctr">
              <a:buNone/>
            </a:pPr>
            <a:endParaRPr lang="sa-IN" dirty="0" smtClean="0"/>
          </a:p>
          <a:p>
            <a:pPr algn="ctr">
              <a:buNone/>
            </a:pPr>
            <a:r>
              <a:rPr lang="sa-IN" sz="2800" dirty="0" smtClean="0"/>
              <a:t>तद्ददोषौ शब्दाथौसगुणा वनलङकृती पुनःक्वापि |</a:t>
            </a:r>
            <a:endParaRPr lang="gu-IN" sz="2800" dirty="0" smtClean="0"/>
          </a:p>
          <a:p>
            <a:pPr algn="ctr">
              <a:buNone/>
            </a:pPr>
            <a:endParaRPr lang="gu-IN" sz="2800" dirty="0" smtClean="0"/>
          </a:p>
          <a:p>
            <a:r>
              <a:rPr lang="gu-IN" sz="2400" dirty="0" smtClean="0"/>
              <a:t>દોષરહિત, ગુણયુક્ત અને કોઈકવાર અલંકારરહિત શબ્દ અને અર્થ (સંપૃક્તી) તે (કાવ્ય છે.)</a:t>
            </a:r>
          </a:p>
          <a:p>
            <a:endParaRPr lang="gu-IN" sz="2400" dirty="0" smtClean="0"/>
          </a:p>
          <a:p>
            <a:r>
              <a:rPr lang="gu-IN" sz="2400" dirty="0" smtClean="0"/>
              <a:t>દોષો, ગુણો અને અલંકારો (પછી) કહેવાશે. ક્યાંક (શબ્દથી) એમ કહેવાય છે કે ‘ બધેજ (શબ્દ અને અર્થ) અલંકારયુક્ત હોય, પરંતુ કોઈકવાર સ્પષ્ટ અલંકારનો અભાવ હોય તો પણ (તેના) કાવ્યત્વને હાનિ થતી નથી.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 algn="ctr"/>
            <a:r>
              <a:rPr lang="gu-IN" dirty="0" smtClean="0"/>
              <a:t>કાવ્યના પ્રકારો</a:t>
            </a:r>
          </a:p>
          <a:p>
            <a:pPr algn="ctr">
              <a:buNone/>
            </a:pPr>
            <a:r>
              <a:rPr lang="sa-IN" sz="2400" dirty="0" smtClean="0"/>
              <a:t>इदमुत्तममतिशयिनि व्यडये वाच्याद्</a:t>
            </a:r>
            <a:r>
              <a:rPr lang="gu-IN" sz="2400" dirty="0" smtClean="0"/>
              <a:t> </a:t>
            </a:r>
            <a:r>
              <a:rPr lang="sa-IN" sz="2400" dirty="0" smtClean="0"/>
              <a:t> ध्वनिनिर्बुधै: कथित: |</a:t>
            </a:r>
            <a:endParaRPr lang="gu-IN" sz="2400" dirty="0" smtClean="0"/>
          </a:p>
          <a:p>
            <a:pPr algn="ctr">
              <a:buNone/>
            </a:pPr>
            <a:endParaRPr lang="sa-IN" sz="2400" dirty="0" smtClean="0"/>
          </a:p>
          <a:p>
            <a:r>
              <a:rPr lang="gu-IN" sz="2400" dirty="0" smtClean="0"/>
              <a:t>આ કાવ્યને  વાંચ્યા કરતા વ્યંગમાં ચઢિયાતું હોય ત્યારે ઉત્તમ (કાવ્ય), વિદ્વાનો તેને ધ્વનિ (કાવ્ય) કહે છે.</a:t>
            </a:r>
          </a:p>
          <a:p>
            <a:endParaRPr lang="gu-IN" sz="2400" dirty="0" smtClean="0"/>
          </a:p>
          <a:p>
            <a:pPr algn="ctr">
              <a:buNone/>
            </a:pPr>
            <a:r>
              <a:rPr lang="sa-IN" sz="2400" dirty="0" smtClean="0"/>
              <a:t>अताद्शि गुणिभूतव्य डगये तु मध्यमम् |</a:t>
            </a:r>
            <a:endParaRPr lang="gu-IN" sz="2400" dirty="0" smtClean="0"/>
          </a:p>
          <a:p>
            <a:pPr algn="ctr">
              <a:buNone/>
            </a:pPr>
            <a:endParaRPr lang="sa-IN" sz="2400" dirty="0" smtClean="0"/>
          </a:p>
          <a:p>
            <a:r>
              <a:rPr lang="gu-IN" sz="2400" dirty="0" smtClean="0"/>
              <a:t>તે ( ઉત્તમ કાવ્ય ) પ્રમાણે જ્યાં વ્યંગ (વાચ્યથી) ચઢિયાતો ન </a:t>
            </a:r>
            <a:r>
              <a:rPr lang="gu-IN" sz="2400" dirty="0" smtClean="0"/>
              <a:t>હોય</a:t>
            </a:r>
            <a:r>
              <a:rPr lang="gu-IN" sz="2400" dirty="0" smtClean="0"/>
              <a:t>, ત્યારે તે “ ગુણીભૂત” વ્યંગ અથવા ‘મધ્યમ’ {કાવ્ય} </a:t>
            </a:r>
            <a:r>
              <a:rPr lang="gu-IN" sz="2400" dirty="0" smtClean="0"/>
              <a:t>છે.</a:t>
            </a:r>
            <a:endParaRPr lang="en-US" sz="2400" dirty="0" smtClean="0"/>
          </a:p>
          <a:p>
            <a:endParaRPr lang="en-US" sz="2400" dirty="0" smtClean="0"/>
          </a:p>
          <a:p>
            <a:pPr algn="ctr">
              <a:buNone/>
            </a:pPr>
            <a:r>
              <a:rPr lang="sa-IN" sz="2400" dirty="0" smtClean="0"/>
              <a:t>स्वच्छन्दोच्छलदच्छकच्छकुहरच्छातेतराम्बुच्छटा</a:t>
            </a:r>
            <a:endParaRPr lang="gu-IN" sz="2400" dirty="0" smtClean="0"/>
          </a:p>
          <a:p>
            <a:r>
              <a:rPr lang="gu-IN" sz="2400" dirty="0" smtClean="0"/>
              <a:t>શબ્દચિત્ર અને વાચ્યચિત્રને વ્યંગ વિનાના અવર(અધમ) કાવ્ય કહે છે.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341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welcome</dc:creator>
  <cp:lastModifiedBy>welcome</cp:lastModifiedBy>
  <cp:revision>41</cp:revision>
  <dcterms:created xsi:type="dcterms:W3CDTF">2019-05-12T16:26:57Z</dcterms:created>
  <dcterms:modified xsi:type="dcterms:W3CDTF">2019-05-17T16:45:52Z</dcterms:modified>
</cp:coreProperties>
</file>