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F9137-5202-4EE8-9B20-FBBB4F72C5FD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06768-8AC9-4C28-B0CC-D991651A05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06768-8AC9-4C28-B0CC-D991651A05A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69488-64ED-4449-B89F-1A2B3D639265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32786-AB30-41EF-BE0B-B16B202209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Boolean Algebra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Arial" charset="0"/>
              </a:rPr>
              <a:t>Digital Logic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Boolean Algebra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Our last group of Boolean identities are perhaps the most useful.</a:t>
            </a:r>
          </a:p>
          <a:p>
            <a:r>
              <a:rPr lang="en-US" dirty="0" smtClean="0">
                <a:latin typeface="Arial" charset="0"/>
              </a:rPr>
              <a:t>If you have studied set theory or formal logic, these laws are also familiar to you.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7" descr="C:\idraw20\7B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038600"/>
            <a:ext cx="7011988" cy="245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Boolean Algebra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40000"/>
              </a:lnSpc>
              <a:spcBef>
                <a:spcPct val="10000"/>
              </a:spcBef>
            </a:pPr>
            <a:r>
              <a:rPr lang="en-US" dirty="0" smtClean="0">
                <a:latin typeface="Arial" charset="0"/>
              </a:rPr>
              <a:t>We can use Boolean identities to simplify the function:</a:t>
            </a:r>
          </a:p>
          <a:p>
            <a:pPr>
              <a:lnSpc>
                <a:spcPct val="120000"/>
              </a:lnSpc>
              <a:spcBef>
                <a:spcPct val="10000"/>
              </a:spcBef>
              <a:buFontTx/>
              <a:buNone/>
            </a:pPr>
            <a:r>
              <a:rPr lang="en-US" dirty="0" smtClean="0">
                <a:latin typeface="Arial" charset="0"/>
              </a:rPr>
              <a:t>	as follows: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6" descr="C:\idraw20\9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86200"/>
            <a:ext cx="8528050" cy="276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Boolean Algebra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40000"/>
              </a:spcBef>
            </a:pPr>
            <a:r>
              <a:rPr lang="en-US" dirty="0" err="1" smtClean="0">
                <a:latin typeface="Arial" charset="0"/>
              </a:rPr>
              <a:t>DeMorgan’s</a:t>
            </a:r>
            <a:r>
              <a:rPr lang="en-US" dirty="0" smtClean="0">
                <a:latin typeface="Arial" charset="0"/>
              </a:rPr>
              <a:t> law provides an easy way of finding the complement of a Boolean function.</a:t>
            </a:r>
          </a:p>
          <a:p>
            <a:pPr>
              <a:spcBef>
                <a:spcPct val="40000"/>
              </a:spcBef>
            </a:pPr>
            <a:r>
              <a:rPr lang="en-US" dirty="0" smtClean="0">
                <a:latin typeface="Arial" charset="0"/>
              </a:rPr>
              <a:t>Recall </a:t>
            </a:r>
            <a:r>
              <a:rPr lang="en-US" dirty="0" err="1" smtClean="0">
                <a:latin typeface="Arial" charset="0"/>
              </a:rPr>
              <a:t>DeMorgan’s</a:t>
            </a:r>
            <a:r>
              <a:rPr lang="en-US" dirty="0" smtClean="0">
                <a:latin typeface="Arial" charset="0"/>
              </a:rPr>
              <a:t> law states:</a:t>
            </a:r>
            <a:endParaRPr lang="en-US" dirty="0">
              <a:latin typeface="Arial" charset="0"/>
            </a:endParaRPr>
          </a:p>
        </p:txBody>
      </p:sp>
      <p:pic>
        <p:nvPicPr>
          <p:cNvPr id="5" name="Picture 5" descr="C:\idraw20\0A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343400"/>
            <a:ext cx="7675371" cy="827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Boolean Algebra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Arial" charset="0"/>
              </a:rPr>
              <a:t>DeMorgan’s</a:t>
            </a:r>
            <a:r>
              <a:rPr lang="en-US" sz="2800" dirty="0" smtClean="0">
                <a:latin typeface="Arial" charset="0"/>
              </a:rPr>
              <a:t> law can be extended to any number of variables.</a:t>
            </a:r>
          </a:p>
          <a:p>
            <a:r>
              <a:rPr lang="en-US" sz="2800" dirty="0" smtClean="0">
                <a:latin typeface="Arial" charset="0"/>
              </a:rPr>
              <a:t>Replace each variable by its complement and change all ANDs to ORs and all ORs to ANDs.</a:t>
            </a:r>
          </a:p>
          <a:p>
            <a:r>
              <a:rPr lang="en-US" sz="2800" dirty="0" smtClean="0">
                <a:latin typeface="Arial" charset="0"/>
              </a:rPr>
              <a:t>Thus, we find the </a:t>
            </a:r>
            <a:r>
              <a:rPr lang="en-US" sz="2800" dirty="0" err="1" smtClean="0">
                <a:latin typeface="Arial" charset="0"/>
              </a:rPr>
              <a:t>the</a:t>
            </a:r>
            <a:r>
              <a:rPr lang="en-US" sz="2800" dirty="0" smtClean="0">
                <a:latin typeface="Arial" charset="0"/>
              </a:rPr>
              <a:t> complement of:</a:t>
            </a:r>
            <a:endParaRPr lang="en-US" sz="2800" dirty="0">
              <a:latin typeface="Arial" charset="0"/>
            </a:endParaRPr>
          </a:p>
        </p:txBody>
      </p:sp>
      <p:pic>
        <p:nvPicPr>
          <p:cNvPr id="5" name="Picture 4" descr="C:\idraw20\0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038600"/>
            <a:ext cx="4891088" cy="55086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781800" y="411480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dirty="0" smtClean="0">
                <a:latin typeface="Arial" charset="0"/>
              </a:rPr>
              <a:t>is:</a:t>
            </a:r>
            <a:endParaRPr lang="en-US" dirty="0">
              <a:latin typeface="Arial" charset="0"/>
            </a:endParaRPr>
          </a:p>
        </p:txBody>
      </p:sp>
      <p:pic>
        <p:nvPicPr>
          <p:cNvPr id="7" name="Picture 6" descr="C:\idraw20\10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800600"/>
            <a:ext cx="5008563" cy="179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 Gates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10000"/>
              </a:spcBef>
            </a:pPr>
            <a:r>
              <a:rPr lang="en-US" dirty="0" smtClean="0">
                <a:latin typeface="Arial" charset="0"/>
              </a:rPr>
              <a:t>We have looked at Boolean functions in abstract terms</a:t>
            </a:r>
            <a:r>
              <a:rPr lang="en-US" dirty="0" smtClean="0"/>
              <a:t>.</a:t>
            </a:r>
          </a:p>
          <a:p>
            <a:pPr>
              <a:spcBef>
                <a:spcPct val="10000"/>
              </a:spcBef>
            </a:pPr>
            <a:r>
              <a:rPr lang="en-US" dirty="0" smtClean="0">
                <a:latin typeface="Arial" charset="0"/>
              </a:rPr>
              <a:t>In this section, we see that Boolean functions are implemented in digital computer circuits called gates.</a:t>
            </a:r>
          </a:p>
          <a:p>
            <a:pPr>
              <a:spcBef>
                <a:spcPct val="10000"/>
              </a:spcBef>
            </a:pPr>
            <a:r>
              <a:rPr lang="en-US" dirty="0" smtClean="0">
                <a:latin typeface="Arial" charset="0"/>
              </a:rPr>
              <a:t>A gate is an electronic device that produces a result based on two or more input values.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Arial" charset="0"/>
              </a:rPr>
              <a:t>The three simplest gates are the AND, OR, and NOT gates.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They correspond directly to their respective Boolean operations, as you can see by their truth tables</a:t>
            </a:r>
            <a:endParaRPr lang="en-US" dirty="0"/>
          </a:p>
        </p:txBody>
      </p:sp>
      <p:pic>
        <p:nvPicPr>
          <p:cNvPr id="5" name="Picture 4" descr="C:\idraw20\17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200276"/>
            <a:ext cx="5219700" cy="2635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Another very useful gate is the exclusive OR (XOR) gate.  </a:t>
            </a:r>
          </a:p>
          <a:p>
            <a:r>
              <a:rPr lang="en-US" dirty="0" smtClean="0">
                <a:latin typeface="Arial" charset="0"/>
              </a:rPr>
              <a:t>The output of the XOR operation is true only when the values of the inputs differ.</a:t>
            </a:r>
            <a:endParaRPr lang="en-US" dirty="0">
              <a:latin typeface="Arial" charset="0"/>
            </a:endParaRPr>
          </a:p>
        </p:txBody>
      </p:sp>
      <p:pic>
        <p:nvPicPr>
          <p:cNvPr id="4" name="Picture 5" descr="C:\idraw20\18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4114800"/>
            <a:ext cx="4287838" cy="208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NAND and NOR are two very important gates.  Their symbols and truth tables are shown at the right. </a:t>
            </a:r>
          </a:p>
          <a:p>
            <a:endParaRPr lang="en-US" dirty="0"/>
          </a:p>
        </p:txBody>
      </p:sp>
      <p:pic>
        <p:nvPicPr>
          <p:cNvPr id="4" name="Picture 7" descr="C:\idraw20\19V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3124201"/>
            <a:ext cx="4473575" cy="3640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NAND and NOR are known as </a:t>
            </a:r>
            <a:r>
              <a:rPr lang="en-US" i="1" dirty="0" smtClean="0">
                <a:latin typeface="Arial" charset="0"/>
              </a:rPr>
              <a:t>universal gates</a:t>
            </a:r>
            <a:r>
              <a:rPr lang="en-US" dirty="0" smtClean="0">
                <a:latin typeface="Arial" charset="0"/>
              </a:rPr>
              <a:t> because they are inexpensive to manufacture and any Boolean function can be constructed using only NAND or only NOR gates.</a:t>
            </a:r>
            <a:endParaRPr lang="en-US" dirty="0"/>
          </a:p>
        </p:txBody>
      </p:sp>
      <p:pic>
        <p:nvPicPr>
          <p:cNvPr id="4" name="Picture 5" descr="C:\idraw20\21A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581400"/>
            <a:ext cx="35814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Gates can have multiple inputs and more than one output.</a:t>
            </a:r>
          </a:p>
          <a:p>
            <a:pPr marL="342900" lvl="1" indent="-342900">
              <a:buNone/>
            </a:pPr>
            <a:r>
              <a:rPr lang="en-US" sz="2400" dirty="0" smtClean="0"/>
              <a:t>A second output can be provided for the complement of the operation.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5" descr="C:\idraw20\22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7738" y="3962400"/>
            <a:ext cx="7358062" cy="109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 smtClean="0">
                <a:latin typeface="Arial" charset="0"/>
              </a:rPr>
              <a:t>Understand the relationship between Boolean logic and digital computer circuits.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 smtClean="0">
                <a:latin typeface="Arial" charset="0"/>
              </a:rPr>
              <a:t>Learn how to design simple logic circuits.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 smtClean="0">
                <a:latin typeface="Arial" charset="0"/>
              </a:rPr>
              <a:t>Understand how digital circuits work together to form complex computer systems.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00B0F0"/>
                </a:solidFill>
              </a:rPr>
              <a:t>objective</a:t>
            </a:r>
            <a:endParaRPr lang="en-US" sz="6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Logical operator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40000"/>
              </a:spcBef>
            </a:pPr>
            <a:r>
              <a:rPr lang="en-US" sz="2400" dirty="0" smtClean="0">
                <a:latin typeface="Arial" charset="0"/>
              </a:rPr>
              <a:t>A Boolean operator can be completely described using a truth table.</a:t>
            </a:r>
          </a:p>
          <a:p>
            <a:pPr>
              <a:spcBef>
                <a:spcPct val="40000"/>
              </a:spcBef>
            </a:pPr>
            <a:r>
              <a:rPr lang="en-US" sz="2400" dirty="0" smtClean="0">
                <a:latin typeface="Arial" charset="0"/>
              </a:rPr>
              <a:t>The truth table for the Boolean operators AND is shown at below.</a:t>
            </a:r>
          </a:p>
          <a:p>
            <a:pPr>
              <a:spcBef>
                <a:spcPct val="40000"/>
              </a:spcBef>
            </a:pPr>
            <a:r>
              <a:rPr lang="en-US" sz="2400" dirty="0" smtClean="0">
                <a:latin typeface="Arial" charset="0"/>
              </a:rPr>
              <a:t>The AND operator is also known as a Boolean product.  The OR operator is the Boolean sum</a:t>
            </a:r>
            <a:r>
              <a:rPr lang="en-US" dirty="0" smtClean="0">
                <a:latin typeface="Arial" charset="0"/>
              </a:rPr>
              <a:t>.</a:t>
            </a:r>
          </a:p>
          <a:p>
            <a:endParaRPr lang="en-US" dirty="0"/>
          </a:p>
        </p:txBody>
      </p:sp>
      <p:pic>
        <p:nvPicPr>
          <p:cNvPr id="5" name="Picture 7" descr="C:\idraw20\1.TIF"/>
          <p:cNvPicPr>
            <a:picLocks noChangeAspect="1" noChangeArrowheads="1"/>
          </p:cNvPicPr>
          <p:nvPr/>
        </p:nvPicPr>
        <p:blipFill>
          <a:blip r:embed="rId2"/>
          <a:srcRect b="2258"/>
          <a:stretch>
            <a:fillRect/>
          </a:stretch>
        </p:blipFill>
        <p:spPr bwMode="auto">
          <a:xfrm>
            <a:off x="6096000" y="3829693"/>
            <a:ext cx="1373187" cy="3028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Logical operator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40000"/>
              </a:spcBef>
            </a:pPr>
            <a:r>
              <a:rPr lang="en-US" dirty="0" smtClean="0">
                <a:latin typeface="Arial" charset="0"/>
              </a:rPr>
              <a:t>The truth table for the Boolean NOT operator is shown at the right.</a:t>
            </a:r>
          </a:p>
          <a:p>
            <a:pPr>
              <a:spcBef>
                <a:spcPct val="40000"/>
              </a:spcBef>
            </a:pPr>
            <a:r>
              <a:rPr lang="en-US" dirty="0" smtClean="0">
                <a:latin typeface="Arial" charset="0"/>
              </a:rPr>
              <a:t>The NOT operation is most often designated by an over bar. It is sometimes indicated by a prime mark ( ‘ ) or an “elbow” (</a:t>
            </a:r>
            <a:r>
              <a:rPr lang="en-US" sz="3600" baseline="30000" dirty="0" smtClean="0">
                <a:latin typeface="Arial" charset="0"/>
                <a:sym typeface="Symbol" pitchFamily="18" charset="2"/>
              </a:rPr>
              <a:t></a:t>
            </a:r>
            <a:r>
              <a:rPr lang="en-US" dirty="0" smtClean="0">
                <a:latin typeface="Arial" charset="0"/>
              </a:rPr>
              <a:t>).</a:t>
            </a:r>
          </a:p>
          <a:p>
            <a:endParaRPr lang="en-US" dirty="0"/>
          </a:p>
        </p:txBody>
      </p:sp>
      <p:pic>
        <p:nvPicPr>
          <p:cNvPr id="4" name="Picture 1031" descr="C:\idraw20\2A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267200"/>
            <a:ext cx="2286000" cy="2618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Logical operator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>
                <a:latin typeface="Arial" charset="0"/>
              </a:rPr>
              <a:t>A Boolean function has:</a:t>
            </a:r>
          </a:p>
          <a:p>
            <a:pPr lvl="1">
              <a:buSzPct val="80000"/>
              <a:buFontTx/>
              <a:buChar char="•"/>
            </a:pPr>
            <a:r>
              <a:rPr lang="en-US" sz="2400" dirty="0" smtClean="0">
                <a:latin typeface="Arial" charset="0"/>
              </a:rPr>
              <a:t>At least one Boolean variable, </a:t>
            </a:r>
          </a:p>
          <a:p>
            <a:pPr lvl="1">
              <a:buSzPct val="80000"/>
              <a:buFontTx/>
              <a:buChar char="•"/>
            </a:pPr>
            <a:r>
              <a:rPr lang="en-US" sz="2400" dirty="0" smtClean="0">
                <a:latin typeface="Arial" charset="0"/>
              </a:rPr>
              <a:t>At least one Boolean operator, and </a:t>
            </a:r>
          </a:p>
          <a:p>
            <a:pPr lvl="1">
              <a:buSzPct val="80000"/>
              <a:buFontTx/>
              <a:buChar char="•"/>
            </a:pPr>
            <a:r>
              <a:rPr lang="en-US" sz="2400" dirty="0" smtClean="0">
                <a:latin typeface="Arial" charset="0"/>
              </a:rPr>
              <a:t>At least one input from the set {0,1}.</a:t>
            </a:r>
            <a:r>
              <a:rPr lang="en-US" sz="2200" dirty="0" smtClean="0">
                <a:latin typeface="Arial" charset="0"/>
              </a:rPr>
              <a:t>  </a:t>
            </a:r>
          </a:p>
          <a:p>
            <a:pPr>
              <a:spcBef>
                <a:spcPct val="40000"/>
              </a:spcBef>
            </a:pPr>
            <a:r>
              <a:rPr lang="en-US" sz="2600" dirty="0" smtClean="0">
                <a:latin typeface="Arial" charset="0"/>
              </a:rPr>
              <a:t>It produces an output that is also a member of the set {0,1}.</a:t>
            </a:r>
            <a:endParaRPr lang="en-US" sz="26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Logical operator</a:t>
            </a:r>
            <a:endParaRPr lang="en-US" dirty="0"/>
          </a:p>
        </p:txBody>
      </p:sp>
      <p:pic>
        <p:nvPicPr>
          <p:cNvPr id="4" name="Picture 6" descr="C:\idraw20\3A.T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905000"/>
            <a:ext cx="5400675" cy="952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1524000"/>
            <a:ext cx="7315200" cy="1660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2500" dirty="0" smtClean="0">
                <a:latin typeface="Arial" charset="0"/>
              </a:rPr>
              <a:t>The truth table for the Boolean function:</a:t>
            </a:r>
            <a:r>
              <a:rPr lang="en-US" sz="2600" dirty="0" smtClean="0">
                <a:latin typeface="Arial" charset="0"/>
              </a:rPr>
              <a:t> </a:t>
            </a:r>
          </a:p>
          <a:p>
            <a:pPr lvl="1">
              <a:spcBef>
                <a:spcPct val="10000"/>
              </a:spcBef>
              <a:buFontTx/>
              <a:buNone/>
            </a:pPr>
            <a:r>
              <a:rPr lang="en-US" sz="2200" dirty="0" smtClean="0">
                <a:latin typeface="Arial" charset="0"/>
              </a:rPr>
              <a:t>   </a:t>
            </a:r>
          </a:p>
          <a:p>
            <a:pPr lvl="1">
              <a:spcBef>
                <a:spcPct val="10000"/>
              </a:spcBef>
              <a:buFontTx/>
              <a:buNone/>
            </a:pPr>
            <a:endParaRPr lang="en-US" sz="2200" dirty="0" smtClean="0">
              <a:latin typeface="Arial" charset="0"/>
            </a:endParaRPr>
          </a:p>
          <a:p>
            <a:pPr>
              <a:spcBef>
                <a:spcPct val="10000"/>
              </a:spcBef>
              <a:buFontTx/>
              <a:buNone/>
            </a:pPr>
            <a:r>
              <a:rPr lang="en-US" sz="2500" dirty="0" smtClean="0">
                <a:latin typeface="Arial" charset="0"/>
              </a:rPr>
              <a:t>    is shown at the below.</a:t>
            </a:r>
            <a:endParaRPr lang="en-US" dirty="0"/>
          </a:p>
        </p:txBody>
      </p:sp>
      <p:pic>
        <p:nvPicPr>
          <p:cNvPr id="9" name="Picture 8" descr="C:\idraw20\3B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2836442"/>
            <a:ext cx="4490504" cy="4021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Logical operator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40000"/>
              </a:spcBef>
            </a:pPr>
            <a:r>
              <a:rPr lang="en-US" sz="2800" dirty="0" smtClean="0">
                <a:latin typeface="Arial" charset="0"/>
              </a:rPr>
              <a:t>As with common arithmetic, Boolean operations have rules of precedence.</a:t>
            </a:r>
          </a:p>
          <a:p>
            <a:pPr>
              <a:spcBef>
                <a:spcPct val="40000"/>
              </a:spcBef>
            </a:pPr>
            <a:r>
              <a:rPr lang="en-US" sz="2800" dirty="0" smtClean="0">
                <a:latin typeface="Arial" charset="0"/>
              </a:rPr>
              <a:t>The NOT operator has highest priority, followed by AND </a:t>
            </a:r>
            <a:r>
              <a:rPr lang="en-US" sz="2800" dirty="0" err="1" smtClean="0">
                <a:latin typeface="Arial" charset="0"/>
              </a:rPr>
              <a:t>and</a:t>
            </a:r>
            <a:r>
              <a:rPr lang="en-US" sz="2800" dirty="0" smtClean="0">
                <a:latin typeface="Arial" charset="0"/>
              </a:rPr>
              <a:t> then OR</a:t>
            </a:r>
            <a:endParaRPr lang="en-US" sz="2800" dirty="0"/>
          </a:p>
        </p:txBody>
      </p:sp>
      <p:pic>
        <p:nvPicPr>
          <p:cNvPr id="4" name="Picture 5" descr="C:\idraw20\3B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263900"/>
            <a:ext cx="4013200" cy="359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Boolean Algebra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Most Boolean identities have an AND (product) form as well as an OR (sum) form.  We give our identities using both forms. Our first group is rather intuitive.</a:t>
            </a:r>
            <a:endParaRPr lang="en-US" dirty="0"/>
          </a:p>
        </p:txBody>
      </p:sp>
      <p:pic>
        <p:nvPicPr>
          <p:cNvPr id="4" name="Picture 9" descr="C:\idraw20\4B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657600"/>
            <a:ext cx="7214704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Boolean Algebra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Our second group of Boolean identities should be familiar to you from your study of algebra:</a:t>
            </a:r>
          </a:p>
          <a:p>
            <a:endParaRPr lang="en-US" dirty="0"/>
          </a:p>
        </p:txBody>
      </p:sp>
      <p:pic>
        <p:nvPicPr>
          <p:cNvPr id="5" name="Picture 6" descr="C:\idraw20\6B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276600"/>
            <a:ext cx="83185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576</Words>
  <Application>Microsoft Office PowerPoint</Application>
  <PresentationFormat>On-screen Show (4:3)</PresentationFormat>
  <Paragraphs>69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Boolean Algebra</vt:lpstr>
      <vt:lpstr>objective</vt:lpstr>
      <vt:lpstr>Logical operator</vt:lpstr>
      <vt:lpstr>Logical operator</vt:lpstr>
      <vt:lpstr>Logical operator</vt:lpstr>
      <vt:lpstr>Logical operator</vt:lpstr>
      <vt:lpstr>Logical operator</vt:lpstr>
      <vt:lpstr>Boolean Algebra</vt:lpstr>
      <vt:lpstr>Boolean Algebra</vt:lpstr>
      <vt:lpstr>Boolean Algebra</vt:lpstr>
      <vt:lpstr>Boolean Algebra</vt:lpstr>
      <vt:lpstr>Boolean Algebra</vt:lpstr>
      <vt:lpstr>Boolean Algebra</vt:lpstr>
      <vt:lpstr>Logic Gates</vt:lpstr>
      <vt:lpstr>Logic Gates</vt:lpstr>
      <vt:lpstr>Logic Gates</vt:lpstr>
      <vt:lpstr>Logic Gates</vt:lpstr>
      <vt:lpstr>Logic Gates</vt:lpstr>
      <vt:lpstr>Logic Gates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AshokBhai</dc:creator>
  <cp:lastModifiedBy>AshokBhai</cp:lastModifiedBy>
  <cp:revision>22</cp:revision>
  <dcterms:created xsi:type="dcterms:W3CDTF">2018-12-19T16:34:48Z</dcterms:created>
  <dcterms:modified xsi:type="dcterms:W3CDTF">2018-12-19T16:35:46Z</dcterms:modified>
</cp:coreProperties>
</file>