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B01B528-795C-4BFB-A036-44F104B21ACC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DD91964-D39D-4EDC-9D8F-10A161EB93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1B528-795C-4BFB-A036-44F104B21ACC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91964-D39D-4EDC-9D8F-10A161EB93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1B528-795C-4BFB-A036-44F104B21ACC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91964-D39D-4EDC-9D8F-10A161EB93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B01B528-795C-4BFB-A036-44F104B21ACC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DD91964-D39D-4EDC-9D8F-10A161EB93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B01B528-795C-4BFB-A036-44F104B21ACC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DD91964-D39D-4EDC-9D8F-10A161EB93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1B528-795C-4BFB-A036-44F104B21ACC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91964-D39D-4EDC-9D8F-10A161EB93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1B528-795C-4BFB-A036-44F104B21ACC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91964-D39D-4EDC-9D8F-10A161EB93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B01B528-795C-4BFB-A036-44F104B21ACC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D91964-D39D-4EDC-9D8F-10A161EB93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1B528-795C-4BFB-A036-44F104B21ACC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91964-D39D-4EDC-9D8F-10A161EB93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B01B528-795C-4BFB-A036-44F104B21ACC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DD91964-D39D-4EDC-9D8F-10A161EB93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B01B528-795C-4BFB-A036-44F104B21ACC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D91964-D39D-4EDC-9D8F-10A161EB93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B01B528-795C-4BFB-A036-44F104B21ACC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DD91964-D39D-4EDC-9D8F-10A161EB93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>
    <p:wheel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2285999"/>
          </a:xfrm>
        </p:spPr>
        <p:txBody>
          <a:bodyPr>
            <a:noAutofit/>
          </a:bodyPr>
          <a:lstStyle/>
          <a:p>
            <a:pPr algn="ctr"/>
            <a:r>
              <a:rPr lang="sa-IN" sz="4800" dirty="0" smtClean="0">
                <a:solidFill>
                  <a:srgbClr val="FFC000"/>
                </a:solidFill>
              </a:rPr>
              <a:t>तर्कसंग्रहः </a:t>
            </a:r>
            <a:r>
              <a:rPr lang="sa-IN" sz="4800" dirty="0" smtClean="0">
                <a:solidFill>
                  <a:srgbClr val="FFC000"/>
                </a:solidFill>
              </a:rPr>
              <a:t>द्रव्यविवेचनम्   </a:t>
            </a:r>
            <a:r>
              <a:rPr lang="sa-IN" sz="4800" dirty="0" smtClean="0">
                <a:solidFill>
                  <a:srgbClr val="FFC000"/>
                </a:solidFill>
              </a:rPr>
              <a:t/>
            </a:r>
            <a:br>
              <a:rPr lang="sa-IN" sz="4800" dirty="0" smtClean="0">
                <a:solidFill>
                  <a:srgbClr val="FFC000"/>
                </a:solidFill>
              </a:rPr>
            </a:br>
            <a:r>
              <a:rPr lang="sa-IN" sz="4800" dirty="0">
                <a:solidFill>
                  <a:srgbClr val="FFC000"/>
                </a:solidFill>
              </a:rPr>
              <a:t/>
            </a:r>
            <a:br>
              <a:rPr lang="sa-IN" sz="4800" dirty="0">
                <a:solidFill>
                  <a:srgbClr val="FFC000"/>
                </a:solidFill>
              </a:rPr>
            </a:br>
            <a:r>
              <a:rPr lang="sa-IN" sz="4800" dirty="0" smtClean="0">
                <a:solidFill>
                  <a:srgbClr val="FFC000"/>
                </a:solidFill>
              </a:rPr>
              <a:t>ले. अन्नंभट्ट    </a:t>
            </a:r>
            <a:endParaRPr lang="en-US" sz="4800" dirty="0">
              <a:solidFill>
                <a:srgbClr val="FFC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sa-IN" sz="4000" dirty="0" smtClean="0">
                <a:solidFill>
                  <a:srgbClr val="FF00FF"/>
                </a:solidFill>
              </a:rPr>
              <a:t>प्रस्तोता </a:t>
            </a:r>
          </a:p>
          <a:p>
            <a:r>
              <a:rPr lang="sa-IN" sz="4000" dirty="0" smtClean="0">
                <a:solidFill>
                  <a:srgbClr val="FF00FF"/>
                </a:solidFill>
              </a:rPr>
              <a:t>डो.निल्पा पटेल </a:t>
            </a:r>
            <a:endParaRPr lang="en-US" sz="4000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a-IN" sz="5400" u="sng" dirty="0" smtClean="0">
                <a:solidFill>
                  <a:srgbClr val="FFC000"/>
                </a:solidFill>
              </a:rPr>
              <a:t>सप्तपदार्थाः </a:t>
            </a:r>
            <a:r>
              <a:rPr lang="sa-IN" sz="5400" u="sng" dirty="0" smtClean="0"/>
              <a:t> </a:t>
            </a:r>
            <a:endParaRPr lang="en-US" sz="54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a-IN" sz="3600" dirty="0" smtClean="0">
                <a:solidFill>
                  <a:srgbClr val="FF0000"/>
                </a:solidFill>
              </a:rPr>
              <a:t>द्रव्य </a:t>
            </a:r>
          </a:p>
          <a:p>
            <a:r>
              <a:rPr lang="sa-IN" sz="3600" dirty="0" smtClean="0">
                <a:solidFill>
                  <a:srgbClr val="FF0000"/>
                </a:solidFill>
              </a:rPr>
              <a:t>गुण </a:t>
            </a:r>
          </a:p>
          <a:p>
            <a:r>
              <a:rPr lang="sa-IN" sz="3600" dirty="0" smtClean="0">
                <a:solidFill>
                  <a:srgbClr val="FF0000"/>
                </a:solidFill>
              </a:rPr>
              <a:t>कर्म </a:t>
            </a:r>
          </a:p>
          <a:p>
            <a:r>
              <a:rPr lang="sa-IN" sz="3600" dirty="0" smtClean="0">
                <a:solidFill>
                  <a:srgbClr val="FF0000"/>
                </a:solidFill>
              </a:rPr>
              <a:t>सामान्य </a:t>
            </a:r>
          </a:p>
          <a:p>
            <a:r>
              <a:rPr lang="sa-IN" sz="3600" dirty="0" smtClean="0">
                <a:solidFill>
                  <a:srgbClr val="FF0000"/>
                </a:solidFill>
              </a:rPr>
              <a:t>विशेष </a:t>
            </a:r>
          </a:p>
          <a:p>
            <a:r>
              <a:rPr lang="sa-IN" sz="3600" dirty="0" smtClean="0">
                <a:solidFill>
                  <a:srgbClr val="FF0000"/>
                </a:solidFill>
              </a:rPr>
              <a:t>समवाय</a:t>
            </a:r>
          </a:p>
          <a:p>
            <a:r>
              <a:rPr lang="sa-IN" sz="3600" dirty="0" smtClean="0">
                <a:solidFill>
                  <a:srgbClr val="FF0000"/>
                </a:solidFill>
              </a:rPr>
              <a:t>अभाव 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a-IN" sz="4400" u="sng" dirty="0" smtClean="0">
                <a:solidFill>
                  <a:srgbClr val="FFC000"/>
                </a:solidFill>
              </a:rPr>
              <a:t>तत्र द्रव्याणि </a:t>
            </a:r>
            <a:endParaRPr lang="en-US" sz="4400" u="sng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a-IN" sz="3600" dirty="0" smtClean="0">
                <a:solidFill>
                  <a:srgbClr val="FF0000"/>
                </a:solidFill>
              </a:rPr>
              <a:t>नव द्रव्याणि</a:t>
            </a:r>
          </a:p>
          <a:p>
            <a:r>
              <a:rPr lang="sa-IN" dirty="0"/>
              <a:t> </a:t>
            </a:r>
            <a:r>
              <a:rPr lang="sa-IN" dirty="0" smtClean="0"/>
              <a:t>   </a:t>
            </a:r>
            <a:r>
              <a:rPr lang="sa-IN" dirty="0" smtClean="0">
                <a:solidFill>
                  <a:srgbClr val="92D050"/>
                </a:solidFill>
              </a:rPr>
              <a:t>पृथिवी </a:t>
            </a:r>
          </a:p>
          <a:p>
            <a:r>
              <a:rPr lang="sa-IN" dirty="0">
                <a:solidFill>
                  <a:srgbClr val="92D050"/>
                </a:solidFill>
              </a:rPr>
              <a:t> </a:t>
            </a:r>
            <a:r>
              <a:rPr lang="sa-IN" dirty="0" smtClean="0">
                <a:solidFill>
                  <a:srgbClr val="92D050"/>
                </a:solidFill>
              </a:rPr>
              <a:t>   आपः  </a:t>
            </a:r>
          </a:p>
          <a:p>
            <a:r>
              <a:rPr lang="sa-IN" dirty="0" smtClean="0">
                <a:solidFill>
                  <a:srgbClr val="92D050"/>
                </a:solidFill>
              </a:rPr>
              <a:t>    तेजः </a:t>
            </a:r>
          </a:p>
          <a:p>
            <a:r>
              <a:rPr lang="sa-IN" dirty="0">
                <a:solidFill>
                  <a:srgbClr val="92D050"/>
                </a:solidFill>
              </a:rPr>
              <a:t> </a:t>
            </a:r>
            <a:r>
              <a:rPr lang="sa-IN" dirty="0" smtClean="0">
                <a:solidFill>
                  <a:srgbClr val="92D050"/>
                </a:solidFill>
              </a:rPr>
              <a:t>   वायु:</a:t>
            </a:r>
          </a:p>
          <a:p>
            <a:r>
              <a:rPr lang="sa-IN" dirty="0">
                <a:solidFill>
                  <a:srgbClr val="92D050"/>
                </a:solidFill>
              </a:rPr>
              <a:t> </a:t>
            </a:r>
            <a:r>
              <a:rPr lang="sa-IN" dirty="0" smtClean="0">
                <a:solidFill>
                  <a:srgbClr val="92D050"/>
                </a:solidFill>
              </a:rPr>
              <a:t>   आकाश:</a:t>
            </a:r>
          </a:p>
          <a:p>
            <a:r>
              <a:rPr lang="sa-IN" dirty="0">
                <a:solidFill>
                  <a:srgbClr val="92D050"/>
                </a:solidFill>
              </a:rPr>
              <a:t> </a:t>
            </a:r>
            <a:r>
              <a:rPr lang="sa-IN" dirty="0" smtClean="0">
                <a:solidFill>
                  <a:srgbClr val="92D050"/>
                </a:solidFill>
              </a:rPr>
              <a:t>   कालः </a:t>
            </a:r>
          </a:p>
          <a:p>
            <a:r>
              <a:rPr lang="sa-IN" dirty="0">
                <a:solidFill>
                  <a:srgbClr val="92D050"/>
                </a:solidFill>
              </a:rPr>
              <a:t> </a:t>
            </a:r>
            <a:r>
              <a:rPr lang="sa-IN" dirty="0" smtClean="0">
                <a:solidFill>
                  <a:srgbClr val="92D050"/>
                </a:solidFill>
              </a:rPr>
              <a:t>   दिक् </a:t>
            </a:r>
          </a:p>
          <a:p>
            <a:r>
              <a:rPr lang="sa-IN" dirty="0">
                <a:solidFill>
                  <a:srgbClr val="92D050"/>
                </a:solidFill>
              </a:rPr>
              <a:t> </a:t>
            </a:r>
            <a:r>
              <a:rPr lang="sa-IN" dirty="0" smtClean="0">
                <a:solidFill>
                  <a:srgbClr val="92D050"/>
                </a:solidFill>
              </a:rPr>
              <a:t>   आत्मा </a:t>
            </a:r>
          </a:p>
          <a:p>
            <a:r>
              <a:rPr lang="sa-IN" dirty="0">
                <a:solidFill>
                  <a:srgbClr val="92D050"/>
                </a:solidFill>
              </a:rPr>
              <a:t> </a:t>
            </a:r>
            <a:r>
              <a:rPr lang="sa-IN" dirty="0" smtClean="0">
                <a:solidFill>
                  <a:srgbClr val="92D050"/>
                </a:solidFill>
              </a:rPr>
              <a:t>   मनः   </a:t>
            </a:r>
            <a:endParaRPr lang="en-US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a-IN" sz="4000" u="sng" dirty="0" smtClean="0">
                <a:solidFill>
                  <a:srgbClr val="FFC000"/>
                </a:solidFill>
              </a:rPr>
              <a:t>अथ पृथिवीविवेचनम् </a:t>
            </a:r>
            <a:endParaRPr lang="en-US" sz="4000" u="sng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/>
          </a:bodyPr>
          <a:lstStyle/>
          <a:p>
            <a:r>
              <a:rPr lang="sa-IN" sz="3200" dirty="0" smtClean="0">
                <a:solidFill>
                  <a:srgbClr val="FF0000"/>
                </a:solidFill>
              </a:rPr>
              <a:t>गन्धवती पृथिवी |</a:t>
            </a:r>
          </a:p>
          <a:p>
            <a:r>
              <a:rPr lang="sa-IN" dirty="0" smtClean="0">
                <a:solidFill>
                  <a:srgbClr val="92D050"/>
                </a:solidFill>
              </a:rPr>
              <a:t>सा </a:t>
            </a:r>
            <a:r>
              <a:rPr lang="sa-IN" dirty="0" smtClean="0">
                <a:solidFill>
                  <a:srgbClr val="92D050"/>
                </a:solidFill>
              </a:rPr>
              <a:t>द्विविधाः| नित्या अनित्याश्च| नित्या परमाणुरूपा:| अनित्या: कार्यरूपा:|</a:t>
            </a:r>
          </a:p>
          <a:p>
            <a:r>
              <a:rPr lang="sa-IN" sz="3200" dirty="0" smtClean="0">
                <a:solidFill>
                  <a:srgbClr val="FF0000"/>
                </a:solidFill>
              </a:rPr>
              <a:t>पुनः त्रिविधा  शरीरेन्द्रियविषयभेदात् | </a:t>
            </a:r>
          </a:p>
          <a:p>
            <a:pPr>
              <a:buNone/>
            </a:pPr>
            <a:r>
              <a:rPr lang="sa-IN" dirty="0" smtClean="0"/>
              <a:t>       </a:t>
            </a:r>
            <a:r>
              <a:rPr lang="sa-IN" dirty="0" smtClean="0">
                <a:solidFill>
                  <a:srgbClr val="92D050"/>
                </a:solidFill>
              </a:rPr>
              <a:t>शरीरम् </a:t>
            </a:r>
            <a:r>
              <a:rPr lang="sa-IN" dirty="0" smtClean="0">
                <a:solidFill>
                  <a:srgbClr val="92D050"/>
                </a:solidFill>
              </a:rPr>
              <a:t>अस्मदादीनाम् | </a:t>
            </a:r>
          </a:p>
          <a:p>
            <a:pPr>
              <a:buNone/>
            </a:pPr>
            <a:r>
              <a:rPr lang="sa-IN" dirty="0" smtClean="0">
                <a:solidFill>
                  <a:srgbClr val="92D050"/>
                </a:solidFill>
              </a:rPr>
              <a:t>       </a:t>
            </a:r>
            <a:r>
              <a:rPr lang="sa-IN" dirty="0" smtClean="0">
                <a:solidFill>
                  <a:srgbClr val="92D050"/>
                </a:solidFill>
              </a:rPr>
              <a:t>इन्द्रियं </a:t>
            </a:r>
            <a:r>
              <a:rPr lang="sa-IN" dirty="0" smtClean="0">
                <a:solidFill>
                  <a:srgbClr val="92D050"/>
                </a:solidFill>
              </a:rPr>
              <a:t>गन्धग्राहकं घ्राणंनासाग्रवर्ति|</a:t>
            </a:r>
          </a:p>
          <a:p>
            <a:pPr>
              <a:buNone/>
            </a:pPr>
            <a:r>
              <a:rPr lang="sa-IN" dirty="0" smtClean="0">
                <a:solidFill>
                  <a:srgbClr val="92D050"/>
                </a:solidFill>
              </a:rPr>
              <a:t>       </a:t>
            </a:r>
            <a:r>
              <a:rPr lang="sa-IN" dirty="0" smtClean="0">
                <a:solidFill>
                  <a:srgbClr val="92D050"/>
                </a:solidFill>
              </a:rPr>
              <a:t>विषयो </a:t>
            </a:r>
            <a:r>
              <a:rPr lang="sa-IN" dirty="0" smtClean="0">
                <a:solidFill>
                  <a:srgbClr val="92D050"/>
                </a:solidFill>
              </a:rPr>
              <a:t>मृत-पाषाणादि:|</a:t>
            </a:r>
          </a:p>
          <a:p>
            <a:pPr>
              <a:buNone/>
            </a:pPr>
            <a:endParaRPr lang="sa-IN" dirty="0" smtClean="0"/>
          </a:p>
          <a:p>
            <a:pPr>
              <a:buNone/>
            </a:pPr>
            <a:r>
              <a:rPr lang="sa-IN" dirty="0" smtClean="0"/>
              <a:t>    </a:t>
            </a:r>
            <a:endParaRPr lang="en-US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a-IN" sz="4400" u="sng" dirty="0" smtClean="0">
                <a:solidFill>
                  <a:srgbClr val="FFC000"/>
                </a:solidFill>
              </a:rPr>
              <a:t>अथ आपः विवेचनम् </a:t>
            </a:r>
            <a:endParaRPr lang="en-US" sz="4400" u="sng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a-IN" sz="3200" dirty="0" smtClean="0">
                <a:solidFill>
                  <a:srgbClr val="FF0000"/>
                </a:solidFill>
              </a:rPr>
              <a:t>शीतस्पर्शवत्य आपः | </a:t>
            </a:r>
          </a:p>
          <a:p>
            <a:r>
              <a:rPr lang="sa-IN" dirty="0" smtClean="0"/>
              <a:t> </a:t>
            </a:r>
            <a:r>
              <a:rPr lang="sa-IN" dirty="0" smtClean="0">
                <a:solidFill>
                  <a:srgbClr val="92D050"/>
                </a:solidFill>
              </a:rPr>
              <a:t>सा द्विविधाः| नित्या अनित्याश्च| नित्या परमाणुरूपा:| अनित्या: कार्यरूपा:|</a:t>
            </a:r>
          </a:p>
          <a:p>
            <a:r>
              <a:rPr lang="sa-IN" sz="3200" dirty="0" smtClean="0">
                <a:solidFill>
                  <a:srgbClr val="FF0000"/>
                </a:solidFill>
              </a:rPr>
              <a:t>पुनः त्रिविधा  </a:t>
            </a:r>
            <a:r>
              <a:rPr lang="sa-IN" sz="3200" dirty="0" smtClean="0">
                <a:solidFill>
                  <a:srgbClr val="FF0000"/>
                </a:solidFill>
              </a:rPr>
              <a:t>शरीरेन्द्रियविषयभेदात् |</a:t>
            </a:r>
            <a:endParaRPr lang="sa-IN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sa-IN" dirty="0" smtClean="0">
                <a:solidFill>
                  <a:srgbClr val="92D050"/>
                </a:solidFill>
              </a:rPr>
              <a:t>    </a:t>
            </a:r>
            <a:r>
              <a:rPr lang="sa-IN" dirty="0" smtClean="0">
                <a:solidFill>
                  <a:srgbClr val="92D050"/>
                </a:solidFill>
              </a:rPr>
              <a:t> शरीरं </a:t>
            </a:r>
            <a:r>
              <a:rPr lang="sa-IN" dirty="0" smtClean="0">
                <a:solidFill>
                  <a:srgbClr val="92D050"/>
                </a:solidFill>
              </a:rPr>
              <a:t>वरुणलोके | </a:t>
            </a:r>
          </a:p>
          <a:p>
            <a:pPr>
              <a:buNone/>
            </a:pPr>
            <a:r>
              <a:rPr lang="sa-IN" dirty="0" smtClean="0">
                <a:solidFill>
                  <a:srgbClr val="92D050"/>
                </a:solidFill>
              </a:rPr>
              <a:t>     इन्द्रियं रसग्राहकं रसनं जिह्वाग्रवर्ति | </a:t>
            </a:r>
          </a:p>
          <a:p>
            <a:pPr>
              <a:buNone/>
            </a:pPr>
            <a:r>
              <a:rPr lang="sa-IN" dirty="0" smtClean="0">
                <a:solidFill>
                  <a:srgbClr val="92D050"/>
                </a:solidFill>
              </a:rPr>
              <a:t>     विषयः सरित्-समुद्रादि: |  </a:t>
            </a:r>
            <a:endParaRPr lang="en-US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a-IN" sz="4400" u="sng" dirty="0" smtClean="0">
                <a:solidFill>
                  <a:srgbClr val="FFC000"/>
                </a:solidFill>
              </a:rPr>
              <a:t>अथ तेजः विवेचनम् </a:t>
            </a:r>
            <a:endParaRPr lang="en-US" sz="4400" u="sng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a-IN" dirty="0" smtClean="0">
                <a:solidFill>
                  <a:srgbClr val="FF0000"/>
                </a:solidFill>
              </a:rPr>
              <a:t>उष्ण्स्पर्शवत् तेजः |</a:t>
            </a:r>
          </a:p>
          <a:p>
            <a:r>
              <a:rPr lang="sa-IN" dirty="0" smtClean="0">
                <a:solidFill>
                  <a:srgbClr val="92D050"/>
                </a:solidFill>
              </a:rPr>
              <a:t>सा द्विविधाः| नित्या अनित्याश्च| नित्या परमाणुरूपा:| अनित्या: कार्यरूपा:|</a:t>
            </a:r>
          </a:p>
          <a:p>
            <a:r>
              <a:rPr lang="sa-IN" dirty="0" smtClean="0">
                <a:solidFill>
                  <a:srgbClr val="FF0000"/>
                </a:solidFill>
              </a:rPr>
              <a:t>पुनः त्रिविधा  शरीरेन्द्रियविषयभेदात्|</a:t>
            </a:r>
          </a:p>
          <a:p>
            <a:pPr>
              <a:buNone/>
            </a:pPr>
            <a:r>
              <a:rPr lang="sa-IN" dirty="0" smtClean="0"/>
              <a:t>   </a:t>
            </a:r>
            <a:r>
              <a:rPr lang="sa-IN" dirty="0" smtClean="0">
                <a:solidFill>
                  <a:srgbClr val="92D050"/>
                </a:solidFill>
              </a:rPr>
              <a:t>शरीरम् आदित्यलोके |</a:t>
            </a:r>
          </a:p>
          <a:p>
            <a:pPr>
              <a:buNone/>
            </a:pPr>
            <a:r>
              <a:rPr lang="sa-IN" dirty="0" smtClean="0">
                <a:solidFill>
                  <a:srgbClr val="92D050"/>
                </a:solidFill>
              </a:rPr>
              <a:t>   इन्द्रियं रूपग्राहकं चक्षुः कृष्णाताराग्रवर्ति |</a:t>
            </a:r>
          </a:p>
          <a:p>
            <a:r>
              <a:rPr lang="sa-IN" dirty="0" smtClean="0">
                <a:solidFill>
                  <a:srgbClr val="FF0000"/>
                </a:solidFill>
              </a:rPr>
              <a:t>विषयः चतुर्विधः | </a:t>
            </a:r>
          </a:p>
          <a:p>
            <a:pPr>
              <a:buNone/>
            </a:pPr>
            <a:r>
              <a:rPr lang="sa-IN" dirty="0" smtClean="0"/>
              <a:t>   </a:t>
            </a:r>
            <a:r>
              <a:rPr lang="sa-IN" dirty="0" smtClean="0">
                <a:solidFill>
                  <a:srgbClr val="92D050"/>
                </a:solidFill>
              </a:rPr>
              <a:t>भौमदिव्य-औदर्य-आकरजभेदात् | </a:t>
            </a:r>
          </a:p>
          <a:p>
            <a:pPr>
              <a:buNone/>
            </a:pPr>
            <a:r>
              <a:rPr lang="sa-IN" dirty="0" smtClean="0">
                <a:solidFill>
                  <a:srgbClr val="92D050"/>
                </a:solidFill>
              </a:rPr>
              <a:t>   भौमं वह्न्यादिकम् |अब इन्धनं दिव्यं विध्युदादि |</a:t>
            </a:r>
          </a:p>
          <a:p>
            <a:pPr>
              <a:buNone/>
            </a:pPr>
            <a:r>
              <a:rPr lang="sa-IN" dirty="0" smtClean="0">
                <a:solidFill>
                  <a:srgbClr val="92D050"/>
                </a:solidFill>
              </a:rPr>
              <a:t>   भुक्तस्य परिणामहेतुः औदर्यम् | आकरजं सुवर्णादि |       </a:t>
            </a:r>
          </a:p>
          <a:p>
            <a:endParaRPr lang="en-US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a-IN" sz="4400" u="sng" dirty="0" smtClean="0">
                <a:solidFill>
                  <a:srgbClr val="FFC000"/>
                </a:solidFill>
              </a:rPr>
              <a:t>अथ वायु विवेचनम् </a:t>
            </a:r>
            <a:endParaRPr lang="en-US" sz="4400" u="sng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a-IN" dirty="0" smtClean="0">
                <a:solidFill>
                  <a:srgbClr val="FF0000"/>
                </a:solidFill>
              </a:rPr>
              <a:t>रूपरहितस्पर्शवान् वायुः |</a:t>
            </a:r>
          </a:p>
          <a:p>
            <a:r>
              <a:rPr lang="sa-IN" dirty="0" smtClean="0">
                <a:solidFill>
                  <a:srgbClr val="92D050"/>
                </a:solidFill>
              </a:rPr>
              <a:t>सा द्विविधाः| नित्या अनित्याश्च| नित्या परमाणुरूपा:| अनित्या: कार्यरूपा:|</a:t>
            </a:r>
          </a:p>
          <a:p>
            <a:r>
              <a:rPr lang="sa-IN" dirty="0" smtClean="0">
                <a:solidFill>
                  <a:srgbClr val="FF0000"/>
                </a:solidFill>
              </a:rPr>
              <a:t>पुनः त्रिविधा  शरीरेन्द्रियविषयभेदात् |</a:t>
            </a:r>
          </a:p>
          <a:p>
            <a:pPr>
              <a:buNone/>
            </a:pPr>
            <a:r>
              <a:rPr lang="sa-IN" dirty="0" smtClean="0">
                <a:solidFill>
                  <a:srgbClr val="92D050"/>
                </a:solidFill>
              </a:rPr>
              <a:t>     शरीरं वायुलोके | </a:t>
            </a:r>
          </a:p>
          <a:p>
            <a:pPr>
              <a:buNone/>
            </a:pPr>
            <a:r>
              <a:rPr lang="sa-IN" dirty="0" smtClean="0">
                <a:solidFill>
                  <a:srgbClr val="92D050"/>
                </a:solidFill>
              </a:rPr>
              <a:t>     इन्द्रियं स्पर्शग्राहकं त्वक् सर्व शरीरवर्ति | </a:t>
            </a:r>
          </a:p>
          <a:p>
            <a:pPr>
              <a:buNone/>
            </a:pPr>
            <a:r>
              <a:rPr lang="sa-IN" dirty="0" smtClean="0">
                <a:solidFill>
                  <a:srgbClr val="92D050"/>
                </a:solidFill>
              </a:rPr>
              <a:t>     विषयो  वृक्षादि कम्पनहेतुः| </a:t>
            </a:r>
          </a:p>
          <a:p>
            <a:pPr>
              <a:buNone/>
            </a:pPr>
            <a:r>
              <a:rPr lang="sa-IN" dirty="0" smtClean="0">
                <a:solidFill>
                  <a:srgbClr val="92D050"/>
                </a:solidFill>
              </a:rPr>
              <a:t>     शरीरान्तःसंचारी वायुः प्राणः | </a:t>
            </a:r>
          </a:p>
          <a:p>
            <a:pPr>
              <a:buNone/>
            </a:pPr>
            <a:r>
              <a:rPr lang="sa-IN" dirty="0" smtClean="0">
                <a:solidFill>
                  <a:srgbClr val="92D050"/>
                </a:solidFill>
              </a:rPr>
              <a:t>     स च एकोऽपि प्राणापानादिसंज्ञां लभत |</a:t>
            </a:r>
            <a:endParaRPr lang="en-US" dirty="0" smtClean="0">
              <a:solidFill>
                <a:srgbClr val="92D050"/>
              </a:solidFill>
            </a:endParaRPr>
          </a:p>
          <a:p>
            <a:endParaRPr lang="sa-IN" dirty="0" smtClean="0"/>
          </a:p>
          <a:p>
            <a:endParaRPr lang="sa-IN" dirty="0" smtClean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325562"/>
          </a:xfrm>
        </p:spPr>
        <p:txBody>
          <a:bodyPr>
            <a:noAutofit/>
          </a:bodyPr>
          <a:lstStyle/>
          <a:p>
            <a:pPr algn="ctr"/>
            <a:r>
              <a:rPr lang="sa-IN" sz="3200" u="sng" dirty="0" smtClean="0">
                <a:solidFill>
                  <a:srgbClr val="FFC000"/>
                </a:solidFill>
              </a:rPr>
              <a:t> </a:t>
            </a:r>
            <a:r>
              <a:rPr lang="sa-IN" sz="4400" u="sng" dirty="0" smtClean="0">
                <a:solidFill>
                  <a:srgbClr val="FFC000"/>
                </a:solidFill>
              </a:rPr>
              <a:t>अथ आकाश-काल-दिक्-आत्मा-मनांसि विवेचनम् </a:t>
            </a:r>
            <a:endParaRPr lang="en-US" sz="4400" u="sng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a-IN" sz="4000" dirty="0" smtClean="0">
                <a:solidFill>
                  <a:srgbClr val="FF0000"/>
                </a:solidFill>
              </a:rPr>
              <a:t>शब्दगुणम् आकाशम् |</a:t>
            </a:r>
          </a:p>
          <a:p>
            <a:pPr>
              <a:buNone/>
            </a:pPr>
            <a:r>
              <a:rPr lang="sa-IN" sz="4000" dirty="0" smtClean="0"/>
              <a:t>   </a:t>
            </a:r>
            <a:r>
              <a:rPr lang="sa-IN" sz="3600" dirty="0" smtClean="0">
                <a:solidFill>
                  <a:srgbClr val="92D050"/>
                </a:solidFill>
              </a:rPr>
              <a:t>तत् च एकं विभु नित्यं च |</a:t>
            </a:r>
          </a:p>
          <a:p>
            <a:r>
              <a:rPr lang="sa-IN" sz="4000" dirty="0" smtClean="0">
                <a:solidFill>
                  <a:srgbClr val="FF0000"/>
                </a:solidFill>
              </a:rPr>
              <a:t>अतीतादिव्यवहारहेतुः कालः| </a:t>
            </a:r>
          </a:p>
          <a:p>
            <a:pPr>
              <a:buNone/>
            </a:pPr>
            <a:r>
              <a:rPr lang="sa-IN" sz="4000" dirty="0" smtClean="0"/>
              <a:t>   </a:t>
            </a:r>
            <a:r>
              <a:rPr lang="sa-IN" sz="3600" dirty="0" smtClean="0">
                <a:solidFill>
                  <a:srgbClr val="92D050"/>
                </a:solidFill>
              </a:rPr>
              <a:t>स चैको विभुर्नित्यश्च |</a:t>
            </a:r>
          </a:p>
          <a:p>
            <a:r>
              <a:rPr lang="sa-IN" sz="4000" dirty="0" smtClean="0">
                <a:solidFill>
                  <a:srgbClr val="FF0000"/>
                </a:solidFill>
              </a:rPr>
              <a:t>प्राच्यादिव्यवहार हेतुर्दिक् |</a:t>
            </a:r>
          </a:p>
          <a:p>
            <a:pPr>
              <a:buNone/>
            </a:pPr>
            <a:r>
              <a:rPr lang="sa-IN" sz="4000" dirty="0" smtClean="0"/>
              <a:t>   </a:t>
            </a:r>
            <a:r>
              <a:rPr lang="sa-IN" sz="3600" dirty="0" smtClean="0">
                <a:solidFill>
                  <a:srgbClr val="92D050"/>
                </a:solidFill>
              </a:rPr>
              <a:t>सा चैका विभ्वी नित्या च |</a:t>
            </a:r>
          </a:p>
          <a:p>
            <a:r>
              <a:rPr lang="sa-IN" sz="3600" dirty="0" smtClean="0">
                <a:solidFill>
                  <a:srgbClr val="FF0000"/>
                </a:solidFill>
              </a:rPr>
              <a:t>ज्ञानाधिकरणम् आत्मा |  </a:t>
            </a:r>
          </a:p>
          <a:p>
            <a:pPr>
              <a:buNone/>
            </a:pPr>
            <a:r>
              <a:rPr lang="sa-IN" sz="3600" dirty="0" smtClean="0">
                <a:solidFill>
                  <a:srgbClr val="92D050"/>
                </a:solidFill>
              </a:rPr>
              <a:t>    </a:t>
            </a:r>
            <a:r>
              <a:rPr lang="sa-IN" sz="3500" dirty="0" smtClean="0">
                <a:solidFill>
                  <a:srgbClr val="92D050"/>
                </a:solidFill>
              </a:rPr>
              <a:t>स: द्विविधः | परमात्मा जीवात्मा </a:t>
            </a:r>
            <a:r>
              <a:rPr lang="sa-IN" sz="3500" dirty="0" smtClean="0">
                <a:solidFill>
                  <a:srgbClr val="92D050"/>
                </a:solidFill>
              </a:rPr>
              <a:t>च| तत्र ईश्वर: सर्वज्ञः परमात्मा एक एव | जीवात्मा प्रतिशरीरं भिन्न: विभु: नित्य: च |</a:t>
            </a:r>
          </a:p>
          <a:p>
            <a:r>
              <a:rPr lang="sa-IN" sz="3500" dirty="0" smtClean="0">
                <a:solidFill>
                  <a:srgbClr val="FF0000"/>
                </a:solidFill>
              </a:rPr>
              <a:t>सुखाद्युपलब्धिसाधन्मिन्द्रियं मनः |  </a:t>
            </a:r>
          </a:p>
          <a:p>
            <a:pPr>
              <a:buNone/>
            </a:pPr>
            <a:r>
              <a:rPr lang="sa-IN" sz="3500" dirty="0" smtClean="0">
                <a:solidFill>
                  <a:srgbClr val="FF0000"/>
                </a:solidFill>
              </a:rPr>
              <a:t> </a:t>
            </a:r>
            <a:r>
              <a:rPr lang="sa-IN" sz="3500" dirty="0" smtClean="0">
                <a:solidFill>
                  <a:srgbClr val="FF0000"/>
                </a:solidFill>
              </a:rPr>
              <a:t> </a:t>
            </a:r>
            <a:r>
              <a:rPr lang="sa-IN" sz="3500" dirty="0" smtClean="0">
                <a:solidFill>
                  <a:srgbClr val="92D050"/>
                </a:solidFill>
              </a:rPr>
              <a:t>तच्च प्रत्यात्मनियतत्वादनन्तं परमाणुरूपं नित्यं च |   </a:t>
            </a:r>
            <a:r>
              <a:rPr lang="sa-IN" sz="3500" dirty="0" smtClean="0">
                <a:solidFill>
                  <a:srgbClr val="92D050"/>
                </a:solidFill>
              </a:rPr>
              <a:t>   </a:t>
            </a:r>
            <a:r>
              <a:rPr lang="sa-IN" sz="3500" dirty="0" smtClean="0">
                <a:solidFill>
                  <a:srgbClr val="FF0000"/>
                </a:solidFill>
              </a:rPr>
              <a:t>      </a:t>
            </a:r>
            <a:endParaRPr lang="en-US" sz="35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a-IN" sz="6000" dirty="0" smtClean="0">
                <a:solidFill>
                  <a:srgbClr val="FF0000"/>
                </a:solidFill>
              </a:rPr>
              <a:t>   </a:t>
            </a:r>
          </a:p>
          <a:p>
            <a:pPr>
              <a:buNone/>
            </a:pPr>
            <a:r>
              <a:rPr lang="sa-IN" sz="6000" dirty="0" smtClean="0">
                <a:solidFill>
                  <a:srgbClr val="FF0000"/>
                </a:solidFill>
              </a:rPr>
              <a:t> </a:t>
            </a:r>
            <a:r>
              <a:rPr lang="sa-IN" sz="6000" dirty="0" smtClean="0">
                <a:solidFill>
                  <a:srgbClr val="FF0000"/>
                </a:solidFill>
              </a:rPr>
              <a:t>    शुभम् भूयात् </a:t>
            </a:r>
            <a:endParaRPr lang="en-US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133</TotalTime>
  <Words>296</Words>
  <Application>Microsoft Office PowerPoint</Application>
  <PresentationFormat>On-screen Show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तर्कसंग्रहः द्रव्यविवेचनम्     ले. अन्नंभट्ट    </vt:lpstr>
      <vt:lpstr>सप्तपदार्थाः  </vt:lpstr>
      <vt:lpstr>तत्र द्रव्याणि </vt:lpstr>
      <vt:lpstr>अथ पृथिवीविवेचनम् </vt:lpstr>
      <vt:lpstr>अथ आपः विवेचनम् </vt:lpstr>
      <vt:lpstr>अथ तेजः विवेचनम् </vt:lpstr>
      <vt:lpstr>अथ वायु विवेचनम् </vt:lpstr>
      <vt:lpstr> अथ आकाश-काल-दिक्-आत्मा-मनांसि विवेचनम् 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तर्कसंग्रहः एक विहन्गावलोकन   ले. अन्नंभट्ट    </dc:title>
  <dc:creator>psshda2</dc:creator>
  <cp:lastModifiedBy>psshda2</cp:lastModifiedBy>
  <cp:revision>22</cp:revision>
  <dcterms:created xsi:type="dcterms:W3CDTF">2019-01-07T18:43:22Z</dcterms:created>
  <dcterms:modified xsi:type="dcterms:W3CDTF">2019-01-10T19:29:34Z</dcterms:modified>
</cp:coreProperties>
</file>