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5A8D3-7684-4244-8DE0-6B83556BD249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0F68B-36BE-488A-A065-B72B47C9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utesh.info/2011/01/blog-post_26.html" TargetMode="External"/><Relationship Id="rId2" Type="http://schemas.openxmlformats.org/officeDocument/2006/relationships/hyperlink" Target="http://urmi.wordpress.com/2007/01/21/jya_jya_najar_maari_thare_bykalapi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://lapaliya.wordpress.com/2008/07/04/%E0%AA%AA%E0%AA%B8%E0%AB%8D%E0%AA%A4%E0%AA%BE%E0%AA%B5%E0%AB%8B-%E0%AA%95%E0%AA%B2%E0%AA%BE%E0%AA%AA%E0%AB%80/" TargetMode="External"/><Relationship Id="rId4" Type="http://schemas.openxmlformats.org/officeDocument/2006/relationships/hyperlink" Target="http://wikisource.org/wiki/%E0%AA%97%E0%AB%8D%E0%AA%B0%E0%AA%BE%E0%AA%AE%E0%AA%AE%E0%AA%BE%E0%AA%A4%E0%AA%B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imdb.com/title/tt0264749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209799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gu-IN" dirty="0">
                <a:solidFill>
                  <a:srgbClr val="FF0000"/>
                </a:solidFill>
              </a:rPr>
              <a:t/>
            </a:r>
            <a:br>
              <a:rPr lang="gu-IN" dirty="0">
                <a:solidFill>
                  <a:srgbClr val="FF0000"/>
                </a:solidFill>
              </a:rPr>
            </a:br>
            <a:r>
              <a:rPr lang="gu-IN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પ્રમુખ સ્વામી સાયન્સ એન્ડ એચ.ડી.પટેલ આર્ટ્સ કૉલેજ ,કડી .</a:t>
            </a:r>
            <a:br>
              <a:rPr lang="gu-IN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gu-IN" sz="2800" b="1" dirty="0" smtClean="0">
                <a:solidFill>
                  <a:srgbClr val="FF0000"/>
                </a:solidFill>
              </a:rPr>
              <a:t>કલાપી </a:t>
            </a:r>
            <a:r>
              <a:rPr lang="gu-IN" sz="2800" b="1" dirty="0" smtClean="0">
                <a:solidFill>
                  <a:srgbClr val="FF0000"/>
                </a:solidFill>
              </a:rPr>
              <a:t>જીવન પરિચય</a:t>
            </a: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696200" cy="2362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en-US" dirty="0" smtClean="0"/>
              <a:t>Dr. </a:t>
            </a:r>
            <a:r>
              <a:rPr lang="en-US" dirty="0" err="1" smtClean="0"/>
              <a:t>Pras</a:t>
            </a:r>
            <a:r>
              <a:rPr lang="gu-IN" dirty="0" smtClean="0"/>
              <a:t>h</a:t>
            </a:r>
            <a:r>
              <a:rPr lang="en-US" smtClean="0"/>
              <a:t>ant </a:t>
            </a:r>
            <a:r>
              <a:rPr lang="en-US" dirty="0" smtClean="0"/>
              <a:t>Patel</a:t>
            </a:r>
          </a:p>
          <a:p>
            <a:pPr algn="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447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9257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gu-IN" sz="2000" dirty="0"/>
              <a:t>“</a:t>
            </a:r>
            <a:r>
              <a:rPr lang="gu-IN" sz="2000" dirty="0" smtClean="0">
                <a:hlinkClick r:id="rId2"/>
              </a:rPr>
              <a:t>જ્યાં</a:t>
            </a:r>
            <a:r>
              <a:rPr lang="en-US" sz="2000" dirty="0" smtClean="0">
                <a:hlinkClick r:id="rId2"/>
              </a:rPr>
              <a:t> </a:t>
            </a:r>
            <a:r>
              <a:rPr lang="gu-IN" sz="2000" dirty="0" smtClean="0">
                <a:hlinkClick r:id="rId2"/>
              </a:rPr>
              <a:t>જ્યાં</a:t>
            </a:r>
            <a:r>
              <a:rPr lang="en-US" sz="2000" dirty="0" smtClean="0">
                <a:hlinkClick r:id="rId2"/>
              </a:rPr>
              <a:t> </a:t>
            </a:r>
            <a:r>
              <a:rPr lang="gu-IN" sz="2000" dirty="0" smtClean="0">
                <a:hlinkClick r:id="rId2"/>
              </a:rPr>
              <a:t>નજર</a:t>
            </a:r>
            <a:r>
              <a:rPr lang="en-US" sz="2000" dirty="0" smtClean="0">
                <a:hlinkClick r:id="rId2"/>
              </a:rPr>
              <a:t> </a:t>
            </a:r>
            <a:r>
              <a:rPr lang="gu-IN" sz="2000" dirty="0" smtClean="0">
                <a:hlinkClick r:id="rId2"/>
              </a:rPr>
              <a:t>મ્હારી</a:t>
            </a:r>
            <a:r>
              <a:rPr lang="en-US" sz="2000" dirty="0" smtClean="0">
                <a:hlinkClick r:id="rId2"/>
              </a:rPr>
              <a:t> </a:t>
            </a:r>
            <a:r>
              <a:rPr lang="gu-IN" sz="2000" dirty="0" smtClean="0">
                <a:hlinkClick r:id="rId2"/>
              </a:rPr>
              <a:t>ઠરે</a:t>
            </a:r>
            <a:r>
              <a:rPr lang="en-US" sz="2000" dirty="0" smtClean="0">
                <a:hlinkClick r:id="rId2"/>
              </a:rPr>
              <a:t> </a:t>
            </a:r>
            <a:r>
              <a:rPr lang="gu-IN" sz="2000" dirty="0" smtClean="0">
                <a:hlinkClick r:id="rId2"/>
              </a:rPr>
              <a:t>યાદી</a:t>
            </a:r>
            <a:r>
              <a:rPr lang="en-US" sz="2000" dirty="0" smtClean="0">
                <a:hlinkClick r:id="rId2"/>
              </a:rPr>
              <a:t> </a:t>
            </a:r>
            <a:r>
              <a:rPr lang="gu-IN" sz="2000" dirty="0" smtClean="0">
                <a:hlinkClick r:id="rId2"/>
              </a:rPr>
              <a:t>ભરી</a:t>
            </a:r>
            <a:r>
              <a:rPr lang="en-US" sz="2000" dirty="0" smtClean="0">
                <a:hlinkClick r:id="rId2"/>
              </a:rPr>
              <a:t> </a:t>
            </a:r>
            <a:r>
              <a:rPr lang="gu-IN" sz="2000" dirty="0" smtClean="0">
                <a:hlinkClick r:id="rId2"/>
              </a:rPr>
              <a:t>ત્યાં</a:t>
            </a:r>
            <a:r>
              <a:rPr lang="en-US" sz="2000" dirty="0" smtClean="0">
                <a:hlinkClick r:id="rId2"/>
              </a:rPr>
              <a:t> </a:t>
            </a:r>
            <a:r>
              <a:rPr lang="gu-IN" sz="2000" dirty="0" smtClean="0">
                <a:hlinkClick r:id="rId2"/>
              </a:rPr>
              <a:t>આપની</a:t>
            </a:r>
            <a:r>
              <a:rPr lang="gu-IN" sz="2000" dirty="0">
                <a:hlinkClick r:id="rId2"/>
              </a:rPr>
              <a:t>,</a:t>
            </a:r>
            <a:r>
              <a:rPr lang="gu-IN" sz="2000" dirty="0"/>
              <a:t/>
            </a:r>
            <a:br>
              <a:rPr lang="gu-IN" sz="2000" dirty="0"/>
            </a:br>
            <a:r>
              <a:rPr lang="gu-IN" sz="2000" dirty="0" smtClean="0">
                <a:hlinkClick r:id="rId3"/>
              </a:rPr>
              <a:t>આંસુ</a:t>
            </a:r>
            <a:r>
              <a:rPr lang="en-US" sz="2000" dirty="0" smtClean="0">
                <a:hlinkClick r:id="rId3"/>
              </a:rPr>
              <a:t> </a:t>
            </a:r>
            <a:r>
              <a:rPr lang="gu-IN" sz="2000" dirty="0" smtClean="0">
                <a:hlinkClick r:id="rId3"/>
              </a:rPr>
              <a:t>મહીં</a:t>
            </a:r>
            <a:r>
              <a:rPr lang="en-US" sz="2000" dirty="0" smtClean="0">
                <a:hlinkClick r:id="rId3"/>
              </a:rPr>
              <a:t> </a:t>
            </a:r>
            <a:r>
              <a:rPr lang="gu-IN" sz="2000" dirty="0" smtClean="0">
                <a:hlinkClick r:id="rId3"/>
              </a:rPr>
              <a:t>એ</a:t>
            </a:r>
            <a:r>
              <a:rPr lang="en-US" sz="2000" dirty="0" smtClean="0">
                <a:hlinkClick r:id="rId3"/>
              </a:rPr>
              <a:t> </a:t>
            </a:r>
            <a:r>
              <a:rPr lang="gu-IN" sz="2000" dirty="0" smtClean="0">
                <a:hlinkClick r:id="rId3"/>
              </a:rPr>
              <a:t>આંખ</a:t>
            </a:r>
            <a:r>
              <a:rPr lang="en-US" sz="2000" dirty="0" smtClean="0">
                <a:hlinkClick r:id="rId3"/>
              </a:rPr>
              <a:t> </a:t>
            </a:r>
            <a:r>
              <a:rPr lang="gu-IN" sz="2000" dirty="0" smtClean="0">
                <a:hlinkClick r:id="rId3"/>
              </a:rPr>
              <a:t>થી</a:t>
            </a:r>
            <a:r>
              <a:rPr lang="en-US" sz="2000" dirty="0" smtClean="0">
                <a:hlinkClick r:id="rId3"/>
              </a:rPr>
              <a:t> </a:t>
            </a:r>
            <a:r>
              <a:rPr lang="gu-IN" sz="2000" dirty="0" smtClean="0">
                <a:hlinkClick r:id="rId3"/>
              </a:rPr>
              <a:t>યાદી</a:t>
            </a:r>
            <a:r>
              <a:rPr lang="en-US" sz="2000" dirty="0" smtClean="0">
                <a:hlinkClick r:id="rId3"/>
              </a:rPr>
              <a:t> </a:t>
            </a:r>
            <a:r>
              <a:rPr lang="gu-IN" sz="2000" dirty="0" smtClean="0">
                <a:hlinkClick r:id="rId3"/>
              </a:rPr>
              <a:t>ઝરે</a:t>
            </a:r>
            <a:r>
              <a:rPr lang="en-US" sz="2000" dirty="0" smtClean="0">
                <a:hlinkClick r:id="rId3"/>
              </a:rPr>
              <a:t> </a:t>
            </a:r>
            <a:r>
              <a:rPr lang="gu-IN" sz="2000" dirty="0" smtClean="0">
                <a:hlinkClick r:id="rId3"/>
              </a:rPr>
              <a:t>છે</a:t>
            </a:r>
            <a:r>
              <a:rPr lang="en-US" sz="2000" dirty="0" smtClean="0">
                <a:hlinkClick r:id="rId3"/>
              </a:rPr>
              <a:t> </a:t>
            </a:r>
            <a:r>
              <a:rPr lang="gu-IN" sz="2000" dirty="0" smtClean="0">
                <a:hlinkClick r:id="rId3"/>
              </a:rPr>
              <a:t>આપની!</a:t>
            </a:r>
            <a:r>
              <a:rPr lang="gu-IN" sz="2000" dirty="0" smtClean="0"/>
              <a:t>”</a:t>
            </a:r>
            <a:endParaRPr lang="en-US" sz="2000" dirty="0" smtClean="0"/>
          </a:p>
          <a:p>
            <a:endParaRPr lang="gu-IN" sz="2000" dirty="0"/>
          </a:p>
          <a:p>
            <a:r>
              <a:rPr lang="gu-IN" sz="2000" dirty="0">
                <a:hlinkClick r:id="rId4"/>
              </a:rPr>
              <a:t>“એ હું જ છું નૃપ, મને કર માફ બાઇ!</a:t>
            </a:r>
            <a:br>
              <a:rPr lang="gu-IN" sz="2000" dirty="0">
                <a:hlinkClick r:id="rId4"/>
              </a:rPr>
            </a:br>
            <a:r>
              <a:rPr lang="gu-IN" sz="2000" dirty="0">
                <a:hlinkClick r:id="rId4"/>
              </a:rPr>
              <a:t>એજ હું છું નૃપ, મને કર માફ ઈશ </a:t>
            </a:r>
            <a:r>
              <a:rPr lang="gu-IN" sz="2000" dirty="0" smtClean="0">
                <a:hlinkClick r:id="rId4"/>
              </a:rPr>
              <a:t>!</a:t>
            </a:r>
            <a:endParaRPr lang="en-US" sz="2000" dirty="0" smtClean="0"/>
          </a:p>
          <a:p>
            <a:r>
              <a:rPr lang="gu-IN" sz="2000" dirty="0"/>
              <a:t/>
            </a:r>
            <a:br>
              <a:rPr lang="gu-IN" sz="2000" dirty="0"/>
            </a:br>
            <a:r>
              <a:rPr lang="gu-IN" sz="2000" u="sng" dirty="0">
                <a:hlinkClick r:id="rId5"/>
              </a:rPr>
              <a:t>હા ! પસ્તાવો – વિપુલ ઝરણું સ્વર્ગથી ઊતર્યું છે,</a:t>
            </a:r>
            <a:br>
              <a:rPr lang="gu-IN" sz="2000" u="sng" dirty="0">
                <a:hlinkClick r:id="rId5"/>
              </a:rPr>
            </a:br>
            <a:r>
              <a:rPr lang="gu-IN" sz="2000" u="sng" dirty="0">
                <a:hlinkClick r:id="rId5"/>
              </a:rPr>
              <a:t>પાપી તેમાં ડૂબકી દઈને પુણ્યશાળી બને છે</a:t>
            </a:r>
            <a:r>
              <a:rPr lang="gu-IN" sz="2000" u="sng" dirty="0" smtClean="0">
                <a:hlinkClick r:id="rId5"/>
              </a:rPr>
              <a:t>!”</a:t>
            </a:r>
            <a:endParaRPr lang="en-US" sz="2000" u="sng" dirty="0" smtClean="0"/>
          </a:p>
          <a:p>
            <a:endParaRPr lang="gu-IN" sz="2000" dirty="0"/>
          </a:p>
          <a:p>
            <a:r>
              <a:rPr lang="gu-IN" sz="2000" u="sng" dirty="0"/>
              <a:t>“તુને ન ચાહું ન બન્યું કદી એ, એને ન ચાહું ન બને કદી એ,</a:t>
            </a:r>
            <a:br>
              <a:rPr lang="gu-IN" sz="2000" u="sng" dirty="0"/>
            </a:br>
            <a:r>
              <a:rPr lang="gu-IN" sz="2000" u="sng" dirty="0"/>
              <a:t>ચાહું તો ચાહીશ બેયને હું, ચાહું નહીં તો નવ કોઇને હું!”</a:t>
            </a:r>
          </a:p>
          <a:p>
            <a:endParaRPr lang="en-US" sz="2000" dirty="0"/>
          </a:p>
        </p:txBody>
      </p:sp>
      <p:pic>
        <p:nvPicPr>
          <p:cNvPr id="2052" name="Picture 4" descr="C:\Users\Dr. Prashantbhai\Desktop\kalapipic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38400" y="228600"/>
            <a:ext cx="3886200" cy="272415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gu-IN" sz="1400" b="1" dirty="0"/>
              <a:t>નામ</a:t>
            </a:r>
            <a:r>
              <a:rPr lang="gu-IN" sz="1400" dirty="0"/>
              <a:t>              </a:t>
            </a:r>
          </a:p>
          <a:p>
            <a:r>
              <a:rPr lang="gu-IN" sz="1400" dirty="0"/>
              <a:t>સુરસિંહજી તખ્તસિંહજી   </a:t>
            </a:r>
            <a:r>
              <a:rPr lang="gu-IN" sz="1400" dirty="0" smtClean="0"/>
              <a:t>ગોહેલ</a:t>
            </a:r>
            <a:endParaRPr lang="en-US" sz="1400" dirty="0" smtClean="0"/>
          </a:p>
          <a:p>
            <a:endParaRPr lang="gu-IN" sz="1400" dirty="0"/>
          </a:p>
          <a:p>
            <a:r>
              <a:rPr lang="gu-IN" sz="1400" b="1" dirty="0"/>
              <a:t>ઉપનામ</a:t>
            </a:r>
            <a:r>
              <a:rPr lang="gu-IN" sz="1400" dirty="0"/>
              <a:t>          </a:t>
            </a:r>
          </a:p>
          <a:p>
            <a:r>
              <a:rPr lang="gu-IN" sz="1400" dirty="0" smtClean="0"/>
              <a:t>કલાપી</a:t>
            </a:r>
            <a:endParaRPr lang="en-US" sz="1400" dirty="0" smtClean="0"/>
          </a:p>
          <a:p>
            <a:endParaRPr lang="gu-IN" sz="1400" dirty="0"/>
          </a:p>
          <a:p>
            <a:r>
              <a:rPr lang="gu-IN" sz="1400" b="1" dirty="0"/>
              <a:t>જન્મ</a:t>
            </a:r>
            <a:r>
              <a:rPr lang="gu-IN" sz="1400" dirty="0"/>
              <a:t>              </a:t>
            </a:r>
          </a:p>
          <a:p>
            <a:r>
              <a:rPr lang="gu-IN" sz="1400" dirty="0"/>
              <a:t>26 જાન્યુઆરી – 1874, </a:t>
            </a:r>
            <a:r>
              <a:rPr lang="gu-IN" sz="1400" dirty="0" smtClean="0"/>
              <a:t>લાઠી</a:t>
            </a:r>
            <a:endParaRPr lang="en-US" sz="1400" dirty="0" smtClean="0"/>
          </a:p>
          <a:p>
            <a:endParaRPr lang="gu-IN" sz="1400" dirty="0"/>
          </a:p>
          <a:p>
            <a:r>
              <a:rPr lang="gu-IN" sz="1400" b="1" dirty="0"/>
              <a:t>અવસાન</a:t>
            </a:r>
            <a:endParaRPr lang="gu-IN" sz="1400" dirty="0"/>
          </a:p>
          <a:p>
            <a:r>
              <a:rPr lang="gu-IN" sz="1400" dirty="0"/>
              <a:t>9 જૂન – 1900, </a:t>
            </a:r>
            <a:r>
              <a:rPr lang="gu-IN" sz="1400" dirty="0" smtClean="0"/>
              <a:t>લાઠી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gu-IN" sz="1600" b="1" dirty="0"/>
              <a:t>કુટુંબ </a:t>
            </a:r>
            <a:endParaRPr lang="gu-IN" sz="1600" dirty="0"/>
          </a:p>
          <a:p>
            <a:r>
              <a:rPr lang="gu-IN" sz="1600" b="1" dirty="0"/>
              <a:t>પત્ની</a:t>
            </a:r>
            <a:endParaRPr lang="gu-IN" sz="1600" dirty="0"/>
          </a:p>
          <a:p>
            <a:pPr lvl="1"/>
            <a:r>
              <a:rPr lang="gu-IN" sz="1600" dirty="0"/>
              <a:t>રમાબા ઉર્ફે રાજબા – રૂહા, કચ્છનાં કુંવરી (</a:t>
            </a:r>
            <a:r>
              <a:rPr lang="gu-IN" sz="1600" b="1" dirty="0"/>
              <a:t>1889 </a:t>
            </a:r>
            <a:r>
              <a:rPr lang="gu-IN" sz="1600" dirty="0"/>
              <a:t>– 15 વર્ષની વયે); એમનાંથી 8 વર્ષ મોટા</a:t>
            </a:r>
          </a:p>
          <a:p>
            <a:pPr lvl="1"/>
            <a:r>
              <a:rPr lang="gu-IN" sz="1600" dirty="0"/>
              <a:t>આનંદીબા ઉર્ફે કેસરબા – કોટડા, સૌરાષ્ટ્રનાં કુંવરી (</a:t>
            </a:r>
            <a:r>
              <a:rPr lang="gu-IN" sz="1600" b="1" dirty="0"/>
              <a:t>1889 </a:t>
            </a:r>
            <a:r>
              <a:rPr lang="gu-IN" sz="1600" dirty="0"/>
              <a:t>– 15 વર્ષની વયે) ; એમનાંથી 2 વર્ષ મોટા</a:t>
            </a:r>
          </a:p>
          <a:p>
            <a:pPr lvl="1"/>
            <a:r>
              <a:rPr lang="gu-IN" sz="1600" dirty="0"/>
              <a:t>શોભના – રમાબા સાથે પિયરથી 7-8 વર્ષની ઉંમરે આવેલ મોંઘી નામની દાસી (</a:t>
            </a:r>
            <a:r>
              <a:rPr lang="gu-IN" sz="1600" b="1" dirty="0"/>
              <a:t>1898</a:t>
            </a:r>
            <a:r>
              <a:rPr lang="gu-IN" sz="1600" dirty="0"/>
              <a:t>) ; એમનાંથી 7-8 વર્ષ નાના</a:t>
            </a:r>
          </a:p>
          <a:p>
            <a:endParaRPr lang="gu-IN" sz="1400" dirty="0"/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724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gu-IN" sz="1600" b="1" dirty="0"/>
              <a:t>અભ્યાસ</a:t>
            </a:r>
            <a:endParaRPr lang="gu-IN" sz="1600" dirty="0"/>
          </a:p>
          <a:p>
            <a:r>
              <a:rPr lang="gu-IN" sz="1600" b="1" dirty="0"/>
              <a:t>1882-1890</a:t>
            </a:r>
            <a:r>
              <a:rPr lang="gu-IN" sz="1600" dirty="0"/>
              <a:t> રાજકુમાર કોલેજ – રાજકોટ માં અંગ્રેજી પાંચ ધોરણ સુધી</a:t>
            </a:r>
          </a:p>
          <a:p>
            <a:r>
              <a:rPr lang="gu-IN" sz="1600" dirty="0"/>
              <a:t>અંગત શિક્ષકો પાસે સંસ્કૃત, ઉર્દૂ, ફારસી સાહિત્યનો </a:t>
            </a:r>
            <a:r>
              <a:rPr lang="gu-IN" sz="1600" dirty="0" smtClean="0"/>
              <a:t>અભ્યાસ</a:t>
            </a:r>
            <a:endParaRPr lang="en-US" sz="1600" dirty="0" smtClean="0"/>
          </a:p>
          <a:p>
            <a:endParaRPr lang="gu-IN" sz="1600" dirty="0"/>
          </a:p>
          <a:p>
            <a:r>
              <a:rPr lang="gu-IN" sz="1600" b="1" dirty="0" smtClean="0"/>
              <a:t>વ્યવસાય</a:t>
            </a:r>
            <a:endParaRPr lang="gu-IN" sz="1600" dirty="0"/>
          </a:p>
          <a:p>
            <a:r>
              <a:rPr lang="gu-IN" sz="1600" b="1" dirty="0"/>
              <a:t>1895</a:t>
            </a:r>
            <a:r>
              <a:rPr lang="gu-IN" sz="1600" dirty="0"/>
              <a:t>– લાઠી(ગોહિલવાડ, સૌરાષ્ટ્ર)ના </a:t>
            </a:r>
            <a:r>
              <a:rPr lang="gu-IN" sz="1600" dirty="0" smtClean="0"/>
              <a:t>રાજવી</a:t>
            </a:r>
            <a:endParaRPr lang="en-US" sz="1600" dirty="0" smtClean="0"/>
          </a:p>
          <a:p>
            <a:endParaRPr lang="gu-IN" sz="1600" dirty="0"/>
          </a:p>
          <a:p>
            <a:r>
              <a:rPr lang="gu-IN" sz="1600" b="1" dirty="0"/>
              <a:t>પ્રદાન</a:t>
            </a:r>
            <a:endParaRPr lang="gu-IN" sz="1600" dirty="0"/>
          </a:p>
          <a:p>
            <a:r>
              <a:rPr lang="gu-IN" sz="1600" dirty="0"/>
              <a:t>પ્રજાત્સલ રાજવી</a:t>
            </a:r>
          </a:p>
          <a:p>
            <a:r>
              <a:rPr lang="gu-IN" sz="1600" dirty="0"/>
              <a:t>ખુદવફાઇવાળા ઊર્મિકવિ જેણે ગુજરાતી કલા સાહિત્યને સમૃધ્ધ કર્યું</a:t>
            </a:r>
          </a:p>
          <a:p>
            <a:r>
              <a:rPr lang="gu-IN" sz="1600" dirty="0"/>
              <a:t>પ્રવાસ લેખન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3161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gu-IN" sz="1600" b="1" i="1" dirty="0"/>
              <a:t>મુખ્ય </a:t>
            </a:r>
            <a:r>
              <a:rPr lang="gu-IN" sz="1600" b="1" i="1" dirty="0" smtClean="0"/>
              <a:t>કૃતિઓ</a:t>
            </a:r>
            <a:endParaRPr lang="en-US" sz="1600" b="1" i="1" dirty="0" smtClean="0"/>
          </a:p>
          <a:p>
            <a:endParaRPr lang="gu-IN" sz="1600" dirty="0"/>
          </a:p>
          <a:p>
            <a:r>
              <a:rPr lang="gu-IN" sz="1600" b="1" dirty="0"/>
              <a:t>કાવ્યસંગ્રહ</a:t>
            </a:r>
            <a:r>
              <a:rPr lang="gu-IN" sz="1600" dirty="0"/>
              <a:t>– કલાપીનો કેકારવ, કલાપીનો કાવ્યકલાપ , હમીરજી ગોહેલ (દીર્ઘકાવ્ય )</a:t>
            </a:r>
          </a:p>
          <a:p>
            <a:r>
              <a:rPr lang="gu-IN" sz="1600" b="1" dirty="0"/>
              <a:t>વર્ણન</a:t>
            </a:r>
            <a:r>
              <a:rPr lang="gu-IN" sz="1600" dirty="0"/>
              <a:t> – કાશ્મીરનો પ્રવાસ</a:t>
            </a:r>
          </a:p>
          <a:p>
            <a:r>
              <a:rPr lang="gu-IN" sz="1600" b="1" dirty="0"/>
              <a:t>નિબંધ</a:t>
            </a:r>
            <a:r>
              <a:rPr lang="gu-IN" sz="1600" dirty="0"/>
              <a:t>– સ્વીડનબોર્ગનો ધર્મ વિચાર</a:t>
            </a:r>
          </a:p>
          <a:p>
            <a:endParaRPr lang="en-US" sz="1600" dirty="0"/>
          </a:p>
        </p:txBody>
      </p:sp>
      <p:pic>
        <p:nvPicPr>
          <p:cNvPr id="3075" name="Picture 3" descr="C:\Users\Dr. Prashantbhai\Desktop\kalapi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"/>
            <a:ext cx="2438400" cy="3429000"/>
          </a:xfrm>
          <a:prstGeom prst="rect">
            <a:avLst/>
          </a:prstGeom>
          <a:noFill/>
        </p:spPr>
      </p:pic>
      <p:pic>
        <p:nvPicPr>
          <p:cNvPr id="3076" name="Picture 4" descr="C:\Users\Dr. Prashantbhai\Desktop\kalapi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28600"/>
            <a:ext cx="23622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477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gu-IN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જીવન</a:t>
            </a:r>
            <a:endParaRPr lang="en-US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None/>
            </a:pPr>
            <a:endParaRPr lang="gu-IN" sz="4400" dirty="0" smtClean="0"/>
          </a:p>
          <a:p>
            <a:r>
              <a:rPr lang="gu-IN" dirty="0" smtClean="0"/>
              <a:t>21 </a:t>
            </a:r>
            <a:r>
              <a:rPr lang="gu-IN" dirty="0"/>
              <a:t>વર્ષની વયે રાજ્યાભિષેક (21 જાન્યુઆરી 1895)</a:t>
            </a:r>
          </a:p>
          <a:p>
            <a:r>
              <a:rPr lang="gu-IN" dirty="0"/>
              <a:t>નાનપણથી જ લાગણીપ્રધાન, સાહિત્ય અને કુદરતી સૌન્દર્યનો ઘણો શોખ અને આદર્શ રાજવી બનવાની ઇચ્છા</a:t>
            </a:r>
          </a:p>
          <a:p>
            <a:r>
              <a:rPr lang="gu-IN" dirty="0"/>
              <a:t>માતા પ્રત્યે ખૂબ જ પ્રેમ રાખતા અને માતાના મૃત્યુ બાદ રમાબા પ્રત્યે પણ તેવો જ પ્રેમ રાખતા</a:t>
            </a:r>
          </a:p>
          <a:p>
            <a:r>
              <a:rPr lang="gu-IN" dirty="0"/>
              <a:t>આનંદીબા પ્રત્યે કદી પ્રેમ રાખી શક્યા નહીં પરંતુ પતિ તરીકેની બધી ફરજો અદા કરી</a:t>
            </a:r>
          </a:p>
          <a:p>
            <a:r>
              <a:rPr lang="gu-IN" dirty="0"/>
              <a:t>રાજ્યની ખટપટમાં રમાબા સાથે ઉભા થયેલા મતભેદો દરમ્યાન દાસી મોંધી (પાછળથી શોભના)ની સાહિત્ય તથા તેમની રચનાઓ પ્રત્યેની રૂચી જોતાં તેમ જ તેના બુદ્ધિચાતુર્ય, સુંદરતા અને ભોળપણ જોતાં 20 વર્ષની ઉંમરે એની સાથે પ્રેમ થયો</a:t>
            </a:r>
          </a:p>
          <a:p>
            <a:r>
              <a:rPr lang="gu-IN" dirty="0"/>
              <a:t>શોભના સાથેના પ્રણયને કારણે રાજખટપટ અને ગાદીત્યાગનો વિચાર</a:t>
            </a:r>
          </a:p>
          <a:p>
            <a:r>
              <a:rPr lang="gu-IN" dirty="0"/>
              <a:t>વરિષ્ટ સાહિત્યકારોની સાથે મિત્રતા</a:t>
            </a:r>
          </a:p>
          <a:p>
            <a:r>
              <a:rPr lang="gu-IN" dirty="0"/>
              <a:t>સ્વીડનબોર્ગના વિચારોની ઊંડી અસર</a:t>
            </a:r>
          </a:p>
          <a:p>
            <a:r>
              <a:rPr lang="gu-IN" dirty="0"/>
              <a:t>16 થી 26 વર્ષની ઉંમરનાં 10 વર્ષના ગાળામાં જ 500થી વધુ વિવિધ પુસ્તકોનો અભ્યાસ કરેલો અને 250 થી ઉપર ગુજરાતી સાહિત્યના ઘ્રેણા જેવી રચનાઓ કરેલી (કાવ્યસર્જન 1892થી શરૂ થયેલ)</a:t>
            </a:r>
          </a:p>
          <a:p>
            <a:r>
              <a:rPr lang="gu-IN" dirty="0"/>
              <a:t>મહત્તમ કાવ્યો, પ્રણયતમ અને પ્રણયમંથન જેવા; ઘણાં કાવ્યો દ્વિઅર્થી અને પરમાત્માને સંબોધીને પણ લખેલા; કાવ્યોમાં વિષયોનું વૈવિધ્ય અને હ્રદયના ભાવો રહેલા છે; પત્ર સાહિત્યમાં પણ ઘણું ચિંતન સમૃધ્ધ કર્યું છે;</a:t>
            </a:r>
          </a:p>
          <a:p>
            <a:r>
              <a:rPr lang="gu-IN" dirty="0"/>
              <a:t>મિત્રો અને સંબંધીઓને લખેલા તેમના પત્રો પણ તેમની માનવતાને મઘમઘાવે છે.</a:t>
            </a:r>
          </a:p>
          <a:p>
            <a:r>
              <a:rPr lang="gu-IN" dirty="0"/>
              <a:t>26 વર્ષની યુવાન  ઉંમરે મૃત્યુ  (કહેવાય છે કે રમાબાએ યુક્તિથી ઝેર પાયું હતું)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17827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gu-IN" sz="2000" b="1" dirty="0"/>
              <a:t>સન્માન  </a:t>
            </a:r>
            <a:endParaRPr lang="gu-IN" sz="2000" dirty="0"/>
          </a:p>
          <a:p>
            <a:r>
              <a:rPr lang="gu-IN" sz="1600" dirty="0"/>
              <a:t>‘રાજવી કવિ કલાપી’ નામનું એમનાં જીવન વિશેનું પુસ્તક</a:t>
            </a:r>
          </a:p>
          <a:p>
            <a:r>
              <a:rPr lang="gu-IN" sz="1600" dirty="0"/>
              <a:t>એમના નામથી કુમારનો ‘કલાપી’ એવોર્ડ – ગઝલ માટે</a:t>
            </a:r>
          </a:p>
          <a:p>
            <a:r>
              <a:rPr lang="gu-IN" sz="1600" dirty="0"/>
              <a:t>1966માં </a:t>
            </a:r>
            <a:r>
              <a:rPr lang="gu-IN" sz="1600" u="sng" dirty="0">
                <a:hlinkClick r:id="rId2"/>
              </a:rPr>
              <a:t>ગુજરાતી ચલચિત્ર ‘કલાપી’ </a:t>
            </a:r>
            <a:r>
              <a:rPr lang="gu-IN" sz="1600" dirty="0"/>
              <a:t>બનાવાયું જેમાં અભિનેતા સંજીવકુમારે કલાપીની ભૂમિકા ભજવેલી</a:t>
            </a:r>
          </a:p>
          <a:p>
            <a:endParaRPr lang="en-US" sz="1600" dirty="0"/>
          </a:p>
        </p:txBody>
      </p:sp>
      <p:pic>
        <p:nvPicPr>
          <p:cNvPr id="4098" name="Picture 2" descr="C:\Users\Dr. Prashantbhai\Desktop\kalapibook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52400"/>
            <a:ext cx="29718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0113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gu-IN" sz="4000" dirty="0" smtClean="0"/>
              <a:t>આભાર......</a:t>
            </a:r>
            <a:endParaRPr lang="en-US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3962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102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પ્રમુખ સ્વામી સાયન્સ એન્ડ એચ.ડી.પટેલ આર્ટ્સ કૉલેજ ,કડી . કલાપી જીવન પરિચય 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કલાપી જીવન પરિચય</dc:title>
  <dc:creator>Dr. Prashantbhai</dc:creator>
  <cp:lastModifiedBy>Dr. Prashantbhai</cp:lastModifiedBy>
  <cp:revision>7</cp:revision>
  <dcterms:created xsi:type="dcterms:W3CDTF">2019-01-31T06:10:19Z</dcterms:created>
  <dcterms:modified xsi:type="dcterms:W3CDTF">2019-02-12T07:32:18Z</dcterms:modified>
</cp:coreProperties>
</file>