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E5457DA9-0924-426F-91F2-EBACDFA386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7BA04-7FBE-49B1-83B6-A845CEE0BB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47112-D18F-4964-910E-F4C372009C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7AC92B65-CF23-4AD5-95DF-6555CC71EA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37589-D7B7-455E-8E70-43B6A3FF5C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CBE92-90A8-4895-899B-307A8B68F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6E8BD-B4CF-4515-B31E-AFADCCA10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161E8-89C2-497A-845F-C2687B901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ADEF0-291B-42F6-AD16-5591AF5F7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94BC2-547F-41D1-A73E-D509C162C7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5A71D-623D-4AC2-B018-97AEF8830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24118-340B-4496-B193-B808F7E75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0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1E06B0A7-5A1B-40AD-990C-01A3B767028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wlearning.com/quant/kohler/stat/biographical_sketches/De_Moivre_2.jpe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DeMoivre’s Theorem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Complex Plane</a:t>
            </a:r>
          </a:p>
        </p:txBody>
      </p:sp>
      <p:pic>
        <p:nvPicPr>
          <p:cNvPr id="2053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590800"/>
            <a:ext cx="246062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Finding Products and Quotients of Complex Numbers in Polar Form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z = 3 (cos 20</a:t>
            </a:r>
            <a:r>
              <a:rPr lang="en-US" baseline="30000"/>
              <a:t>o</a:t>
            </a:r>
            <a:r>
              <a:rPr lang="en-US"/>
              <a:t> + i sin 20</a:t>
            </a:r>
            <a:r>
              <a:rPr lang="en-US" baseline="30000"/>
              <a:t>o</a:t>
            </a:r>
            <a:r>
              <a:rPr lang="en-US"/>
              <a:t>) and</a:t>
            </a:r>
          </a:p>
          <a:p>
            <a:r>
              <a:rPr lang="en-US"/>
              <a:t>w = 5 (cos 100</a:t>
            </a:r>
            <a:r>
              <a:rPr lang="en-US" baseline="30000"/>
              <a:t>o</a:t>
            </a:r>
            <a:r>
              <a:rPr lang="en-US"/>
              <a:t> + i sin 100</a:t>
            </a:r>
            <a:r>
              <a:rPr lang="en-US" baseline="30000"/>
              <a:t>o</a:t>
            </a:r>
            <a:r>
              <a:rPr lang="en-US"/>
              <a:t>), find </a:t>
            </a:r>
          </a:p>
          <a:p>
            <a:r>
              <a:rPr lang="en-US"/>
              <a:t>(a) zw</a:t>
            </a:r>
          </a:p>
          <a:p>
            <a:endParaRPr lang="en-US"/>
          </a:p>
          <a:p>
            <a:r>
              <a:rPr lang="en-US"/>
              <a:t>(b) z/w</a:t>
            </a:r>
          </a:p>
          <a:p>
            <a:endParaRPr lang="en-US"/>
          </a:p>
          <a:p>
            <a:r>
              <a:rPr lang="en-US"/>
              <a:t>(c) w/z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DeMoivre’s Theorem				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DeMoivre’s Theorem is a formula for raising a complex number to the power n.</a:t>
            </a:r>
          </a:p>
          <a:p>
            <a:r>
              <a:rPr lang="en-US"/>
              <a:t>If </a:t>
            </a:r>
            <a:r>
              <a:rPr lang="en-US" i="1"/>
              <a:t>z = r (cos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/>
              <a:t> + i sin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/>
              <a:t>) </a:t>
            </a:r>
            <a:r>
              <a:rPr lang="en-US"/>
              <a:t>is a complex number, then </a:t>
            </a:r>
          </a:p>
          <a:p>
            <a:r>
              <a:rPr lang="en-US" i="1"/>
              <a:t>z</a:t>
            </a:r>
            <a:r>
              <a:rPr lang="en-US" i="1" baseline="30000"/>
              <a:t>n</a:t>
            </a:r>
            <a:r>
              <a:rPr lang="en-US" i="1"/>
              <a:t> = r</a:t>
            </a:r>
            <a:r>
              <a:rPr lang="en-US" i="1" baseline="30000"/>
              <a:t>n</a:t>
            </a:r>
            <a:r>
              <a:rPr lang="en-US" i="1"/>
              <a:t> [(cos (n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/>
              <a:t>)</a:t>
            </a:r>
            <a:r>
              <a:rPr lang="en-US"/>
              <a:t> + </a:t>
            </a:r>
            <a:r>
              <a:rPr lang="en-US" i="1"/>
              <a:t>i sin (n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/>
              <a:t>)]</a:t>
            </a:r>
          </a:p>
          <a:p>
            <a:r>
              <a:rPr lang="en-US"/>
              <a:t>where n </a:t>
            </a:r>
            <a:r>
              <a:rPr lang="en-US">
                <a:cs typeface="Arial" charset="0"/>
              </a:rPr>
              <a:t>≥ 1 is a positive integer.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DeMoivre’s Theorem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Write [2(cos 20</a:t>
            </a:r>
            <a:r>
              <a:rPr lang="en-US" baseline="30000"/>
              <a:t>o</a:t>
            </a:r>
            <a:r>
              <a:rPr lang="en-US"/>
              <a:t> + i sin 20</a:t>
            </a:r>
            <a:r>
              <a:rPr lang="en-US" baseline="30000"/>
              <a:t>o</a:t>
            </a:r>
            <a:r>
              <a:rPr lang="en-US"/>
              <a:t>)]</a:t>
            </a:r>
            <a:r>
              <a:rPr lang="en-US" baseline="30000"/>
              <a:t>3</a:t>
            </a:r>
            <a:r>
              <a:rPr lang="en-US"/>
              <a:t> in the standard form </a:t>
            </a:r>
            <a:r>
              <a:rPr lang="en-US" i="1"/>
              <a:t>a + bi</a:t>
            </a:r>
            <a:r>
              <a:rPr lang="en-US"/>
              <a:t>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DeMoivre’s Theorem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848600" cy="3724275"/>
          </a:xfrm>
        </p:spPr>
        <p:txBody>
          <a:bodyPr/>
          <a:lstStyle/>
          <a:p>
            <a:r>
              <a:rPr lang="en-US"/>
              <a:t>= 2</a:t>
            </a:r>
            <a:r>
              <a:rPr lang="en-US" baseline="30000"/>
              <a:t>3</a:t>
            </a:r>
            <a:r>
              <a:rPr lang="en-US"/>
              <a:t> [(cos (3 x 20</a:t>
            </a:r>
            <a:r>
              <a:rPr lang="en-US" baseline="30000"/>
              <a:t>o</a:t>
            </a:r>
            <a:r>
              <a:rPr lang="en-US"/>
              <a:t>) + i sin (3 x 20</a:t>
            </a:r>
            <a:r>
              <a:rPr lang="en-US" baseline="30000"/>
              <a:t>o</a:t>
            </a:r>
            <a:r>
              <a:rPr lang="en-US"/>
              <a:t>)]</a:t>
            </a:r>
          </a:p>
          <a:p>
            <a:r>
              <a:rPr lang="en-US"/>
              <a:t>= 8 (cos 60</a:t>
            </a:r>
            <a:r>
              <a:rPr lang="en-US" baseline="30000"/>
              <a:t>o</a:t>
            </a:r>
            <a:r>
              <a:rPr lang="en-US"/>
              <a:t> + i sin 60</a:t>
            </a:r>
            <a:r>
              <a:rPr lang="en-US" baseline="30000"/>
              <a:t>o)</a:t>
            </a:r>
          </a:p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219200" y="3505200"/>
          <a:ext cx="3733800" cy="1287463"/>
        </p:xfrm>
        <a:graphic>
          <a:graphicData uri="http://schemas.openxmlformats.org/presentationml/2006/ole">
            <p:oleObj spid="_x0000_s23556" name="Equation" r:id="rId3" imgW="147312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DeMoivre’s Theorem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20000" cy="3724275"/>
          </a:xfrm>
        </p:spPr>
        <p:txBody>
          <a:bodyPr/>
          <a:lstStyle/>
          <a:p>
            <a:r>
              <a:rPr lang="en-US"/>
              <a:t>Write (1 + i)</a:t>
            </a:r>
            <a:r>
              <a:rPr lang="en-US" baseline="30000"/>
              <a:t>5</a:t>
            </a:r>
            <a:r>
              <a:rPr lang="en-US"/>
              <a:t> in standard form a + bi</a:t>
            </a:r>
          </a:p>
          <a:p>
            <a:endParaRPr lang="en-US"/>
          </a:p>
          <a:p>
            <a:r>
              <a:rPr lang="en-US"/>
              <a:t>First we have to change to (1 + i) to polar form</a:t>
            </a:r>
          </a:p>
          <a:p>
            <a:endParaRPr lang="en-US"/>
          </a:p>
          <a:p>
            <a:endParaRPr lang="en-US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371600" y="4572000"/>
          <a:ext cx="2590800" cy="1666875"/>
        </p:xfrm>
        <a:graphic>
          <a:graphicData uri="http://schemas.openxmlformats.org/presentationml/2006/ole">
            <p:oleObj spid="_x0000_s25604" name="Equation" r:id="rId3" imgW="1104840" imgH="7110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DeMoivre’s Theorem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2505075"/>
          <a:ext cx="4724400" cy="4041775"/>
        </p:xfrm>
        <a:graphic>
          <a:graphicData uri="http://schemas.openxmlformats.org/presentationml/2006/ole">
            <p:oleObj spid="_x0000_s27652" name="Equation" r:id="rId3" imgW="2286000" imgH="1955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Complex Roots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467600" cy="3724275"/>
          </a:xfrm>
        </p:spPr>
        <p:txBody>
          <a:bodyPr/>
          <a:lstStyle/>
          <a:p>
            <a:r>
              <a:rPr lang="en-US"/>
              <a:t>Let </a:t>
            </a:r>
            <a:r>
              <a:rPr lang="en-US" i="1"/>
              <a:t>w = r(cos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 baseline="-25000"/>
              <a:t>0</a:t>
            </a:r>
            <a:r>
              <a:rPr lang="en-US" i="1"/>
              <a:t> + i sin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 baseline="-25000"/>
              <a:t>0</a:t>
            </a:r>
            <a:r>
              <a:rPr lang="en-US" i="1"/>
              <a:t>) </a:t>
            </a:r>
            <a:r>
              <a:rPr lang="en-US"/>
              <a:t>be a complex number and let n </a:t>
            </a:r>
            <a:r>
              <a:rPr lang="en-US">
                <a:cs typeface="Arial" charset="0"/>
              </a:rPr>
              <a:t>≥ 2 be an integer. If w ≠ 0, there are n distinct complex roots of w, given by the formula</a:t>
            </a:r>
            <a:endParaRPr lang="en-US" i="1" baseline="-25000">
              <a:cs typeface="Arial" charset="0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066800" y="4379913"/>
          <a:ext cx="6477000" cy="1627187"/>
        </p:xfrm>
        <a:graphic>
          <a:graphicData uri="http://schemas.openxmlformats.org/presentationml/2006/ole">
            <p:oleObj spid="_x0000_s29700" name="Equation" r:id="rId3" imgW="2730240" imgH="685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Complex Roots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6200" cy="3724275"/>
          </a:xfrm>
        </p:spPr>
        <p:txBody>
          <a:bodyPr/>
          <a:lstStyle/>
          <a:p>
            <a:r>
              <a:rPr lang="en-US"/>
              <a:t>Find the complex fourth roots of -16i</a:t>
            </a:r>
          </a:p>
          <a:p>
            <a:endParaRPr lang="en-US"/>
          </a:p>
          <a:p>
            <a:r>
              <a:rPr lang="en-US"/>
              <a:t>First we have to change the number to polar form</a:t>
            </a:r>
          </a:p>
          <a:p>
            <a:endParaRPr lang="en-US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763713" y="4648200"/>
          <a:ext cx="2949575" cy="1654175"/>
        </p:xfrm>
        <a:graphic>
          <a:graphicData uri="http://schemas.openxmlformats.org/presentationml/2006/ole">
            <p:oleObj spid="_x0000_s31748" name="Equation" r:id="rId3" imgW="1358640" imgH="7617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Complex Roots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ph idx="1"/>
          </p:nvPr>
        </p:nvGraphicFramePr>
        <p:xfrm>
          <a:off x="1066800" y="2493963"/>
          <a:ext cx="6019800" cy="3946525"/>
        </p:xfrm>
        <a:graphic>
          <a:graphicData uri="http://schemas.openxmlformats.org/presentationml/2006/ole">
            <p:oleObj spid="_x0000_s33796" name="Equation" r:id="rId3" imgW="3136680" imgH="2057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Complex Roots</a:t>
            </a:r>
          </a:p>
        </p:txBody>
      </p:sp>
      <p:graphicFrame>
        <p:nvGraphicFramePr>
          <p:cNvPr id="35847" name="Object 7"/>
          <p:cNvGraphicFramePr>
            <a:graphicFrameLocks noChangeAspect="1"/>
          </p:cNvGraphicFramePr>
          <p:nvPr>
            <p:ph idx="1"/>
          </p:nvPr>
        </p:nvGraphicFramePr>
        <p:xfrm>
          <a:off x="1371600" y="2466975"/>
          <a:ext cx="5791200" cy="4391025"/>
        </p:xfrm>
        <a:graphic>
          <a:graphicData uri="http://schemas.openxmlformats.org/presentationml/2006/ole">
            <p:oleObj spid="_x0000_s35847" name="Equation" r:id="rId3" imgW="2679480" imgH="20318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Number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complex number </a:t>
            </a:r>
            <a:r>
              <a:rPr lang="en-US" i="1"/>
              <a:t>z = x + yi</a:t>
            </a:r>
            <a:r>
              <a:rPr lang="en-US"/>
              <a:t> can be interpreted geometrically as the point (x, y) in the complex plane. The x-axis is the real axis and the y-axis is the imaginary axis.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Complex Roots</a:t>
            </a:r>
          </a:p>
        </p:txBody>
      </p:sp>
      <p:graphicFrame>
        <p:nvGraphicFramePr>
          <p:cNvPr id="37895" name="Object 7"/>
          <p:cNvGraphicFramePr>
            <a:graphicFrameLocks noChangeAspect="1"/>
          </p:cNvGraphicFramePr>
          <p:nvPr>
            <p:ph idx="1"/>
          </p:nvPr>
        </p:nvGraphicFramePr>
        <p:xfrm>
          <a:off x="914400" y="2732088"/>
          <a:ext cx="6248400" cy="4125912"/>
        </p:xfrm>
        <a:graphic>
          <a:graphicData uri="http://schemas.openxmlformats.org/presentationml/2006/ole">
            <p:oleObj spid="_x0000_s37895" name="Equation" r:id="rId3" imgW="2768400" imgH="1828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Plane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90625" y="237966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pic>
        <p:nvPicPr>
          <p:cNvPr id="8199" name="Picture 7" descr="complexPla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636838"/>
            <a:ext cx="6248400" cy="4221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Magnitude or Modulus of z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6200" cy="3724275"/>
          </a:xfrm>
        </p:spPr>
        <p:txBody>
          <a:bodyPr/>
          <a:lstStyle/>
          <a:p>
            <a:r>
              <a:rPr lang="en-US"/>
              <a:t>Let z = x + yi be a complex number. The magnitude or modulus of z, denoted by |z| is defined as the distance from the origin to the point (x, y). In other words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667000" y="4495800"/>
          <a:ext cx="2971800" cy="1004888"/>
        </p:xfrm>
        <a:graphic>
          <a:graphicData uri="http://schemas.openxmlformats.org/presentationml/2006/ole">
            <p:oleObj spid="_x0000_s9220" name="Equation" r:id="rId3" imgW="863280" imgH="291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Form of a Complex Number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r </a:t>
            </a:r>
            <a:r>
              <a:rPr lang="en-US">
                <a:cs typeface="Arial" charset="0"/>
              </a:rPr>
              <a:t>≥ 0 and 0 ≤ </a:t>
            </a:r>
            <a:r>
              <a:rPr lang="en-US">
                <a:latin typeface="Symbol" pitchFamily="18" charset="2"/>
                <a:cs typeface="Arial" charset="0"/>
              </a:rPr>
              <a:t>q </a:t>
            </a:r>
            <a:r>
              <a:rPr lang="en-US">
                <a:cs typeface="Arial" charset="0"/>
              </a:rPr>
              <a:t>≤ 2</a:t>
            </a:r>
            <a:r>
              <a:rPr lang="en-US">
                <a:latin typeface="Symbol" pitchFamily="18" charset="2"/>
                <a:cs typeface="Arial" charset="0"/>
              </a:rPr>
              <a:t>p</a:t>
            </a:r>
            <a:r>
              <a:rPr lang="en-US">
                <a:cs typeface="Arial" charset="0"/>
              </a:rPr>
              <a:t>, the complex number </a:t>
            </a:r>
          </a:p>
          <a:p>
            <a:r>
              <a:rPr lang="en-US">
                <a:cs typeface="Arial" charset="0"/>
              </a:rPr>
              <a:t>z = x + yi may be written in polar form as</a:t>
            </a:r>
          </a:p>
          <a:p>
            <a:r>
              <a:rPr lang="en-US">
                <a:cs typeface="Arial" charset="0"/>
              </a:rPr>
              <a:t>z = x + yi = (r cos </a:t>
            </a:r>
            <a:r>
              <a:rPr lang="en-US">
                <a:latin typeface="Symbol" pitchFamily="18" charset="2"/>
                <a:cs typeface="Arial" charset="0"/>
              </a:rPr>
              <a:t>q</a:t>
            </a:r>
            <a:r>
              <a:rPr lang="en-US">
                <a:cs typeface="Arial" charset="0"/>
              </a:rPr>
              <a:t>) + (r sin </a:t>
            </a:r>
            <a:r>
              <a:rPr lang="en-US">
                <a:latin typeface="Symbol" pitchFamily="18" charset="2"/>
                <a:cs typeface="Arial" charset="0"/>
              </a:rPr>
              <a:t>q</a:t>
            </a:r>
            <a:r>
              <a:rPr lang="en-US">
                <a:cs typeface="Arial" charset="0"/>
              </a:rPr>
              <a:t>)i or</a:t>
            </a:r>
          </a:p>
          <a:p>
            <a:r>
              <a:rPr lang="en-US">
                <a:cs typeface="Arial" charset="0"/>
              </a:rPr>
              <a:t>z = r (cos </a:t>
            </a:r>
            <a:r>
              <a:rPr lang="en-US">
                <a:latin typeface="Symbol" pitchFamily="18" charset="2"/>
                <a:cs typeface="Arial" charset="0"/>
              </a:rPr>
              <a:t>q</a:t>
            </a:r>
            <a:r>
              <a:rPr lang="en-US">
                <a:cs typeface="Arial" charset="0"/>
              </a:rPr>
              <a:t> + i sin </a:t>
            </a:r>
            <a:r>
              <a:rPr lang="en-US">
                <a:latin typeface="Symbol" pitchFamily="18" charset="2"/>
                <a:cs typeface="Arial" charset="0"/>
              </a:rPr>
              <a:t>q</a:t>
            </a:r>
            <a:r>
              <a:rPr lang="en-US">
                <a:cs typeface="Arial" charset="0"/>
              </a:rPr>
              <a:t>)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The angle </a:t>
            </a:r>
            <a:r>
              <a:rPr lang="en-US">
                <a:latin typeface="Symbol" pitchFamily="18" charset="2"/>
                <a:cs typeface="Arial" charset="0"/>
              </a:rPr>
              <a:t>q</a:t>
            </a:r>
            <a:r>
              <a:rPr lang="en-US">
                <a:cs typeface="Arial" charset="0"/>
              </a:rPr>
              <a:t> is called the argument of z.</a:t>
            </a:r>
          </a:p>
          <a:p>
            <a:r>
              <a:rPr lang="en-US">
                <a:cs typeface="Arial" charset="0"/>
              </a:rPr>
              <a:t>|z| = 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Plotting a Point in the Complex Plane and Writing it in Polar Form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924800" cy="3724275"/>
          </a:xfrm>
        </p:spPr>
        <p:txBody>
          <a:bodyPr/>
          <a:lstStyle/>
          <a:p>
            <a:r>
              <a:rPr lang="en-US"/>
              <a:t>Plot the point corresponding to z = 4 – 4i and write an expression for z in polar form</a:t>
            </a:r>
          </a:p>
          <a:p>
            <a:endParaRPr lang="en-US"/>
          </a:p>
          <a:p>
            <a:r>
              <a:rPr lang="en-US"/>
              <a:t>Plot the point 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429000" y="3751263"/>
          <a:ext cx="5181600" cy="1201737"/>
        </p:xfrm>
        <a:graphic>
          <a:graphicData uri="http://schemas.openxmlformats.org/presentationml/2006/ole">
            <p:oleObj spid="_x0000_s12292" name="Equation" r:id="rId3" imgW="208260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Plot the Point in the Complex Plane and Convert from Polar to Rectangular Form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2984500"/>
          <a:ext cx="6781800" cy="2743200"/>
        </p:xfrm>
        <a:graphic>
          <a:graphicData uri="http://schemas.openxmlformats.org/presentationml/2006/ole">
            <p:oleObj spid="_x0000_s14340" name="Equation" r:id="rId3" imgW="2260440" imgH="914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Write Numbers in Rectangular Form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010400" cy="3724275"/>
          </a:xfrm>
        </p:spPr>
        <p:txBody>
          <a:bodyPr/>
          <a:lstStyle/>
          <a:p>
            <a:r>
              <a:rPr lang="en-US"/>
              <a:t>2 (cos 120</a:t>
            </a:r>
            <a:r>
              <a:rPr lang="en-US" baseline="30000"/>
              <a:t>o</a:t>
            </a:r>
            <a:r>
              <a:rPr lang="en-US"/>
              <a:t> + i sin 120</a:t>
            </a:r>
            <a:r>
              <a:rPr lang="en-US" baseline="30000"/>
              <a:t>o</a:t>
            </a:r>
            <a:r>
              <a:rPr lang="en-US"/>
              <a:t>)</a:t>
            </a:r>
          </a:p>
          <a:p>
            <a:endParaRPr lang="en-US" sz="2400"/>
          </a:p>
          <a:p>
            <a:endParaRPr lang="en-US" sz="2400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143000" y="3733800"/>
          <a:ext cx="2971800" cy="1111250"/>
        </p:xfrm>
        <a:graphic>
          <a:graphicData uri="http://schemas.openxmlformats.org/presentationml/2006/ole">
            <p:oleObj spid="_x0000_s16388" name="Equation" r:id="rId3" imgW="11556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Multiplying and Dividing Complex Numbers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>
            <p:ph idx="1"/>
          </p:nvPr>
        </p:nvGraphicFramePr>
        <p:xfrm>
          <a:off x="914400" y="2609850"/>
          <a:ext cx="7772400" cy="3856038"/>
        </p:xfrm>
        <a:graphic>
          <a:graphicData uri="http://schemas.openxmlformats.org/presentationml/2006/ole">
            <p:oleObj spid="_x0000_s18435" name="Equation" r:id="rId3" imgW="3327120" imgH="165096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131</TotalTime>
  <Words>500</Words>
  <Application>Microsoft Office PowerPoint</Application>
  <PresentationFormat>On-screen Show (4:3)</PresentationFormat>
  <Paragraphs>56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Wingdings</vt:lpstr>
      <vt:lpstr>Times New Roman</vt:lpstr>
      <vt:lpstr>Symbol</vt:lpstr>
      <vt:lpstr>Capsules</vt:lpstr>
      <vt:lpstr>MathType 4.0 Equation</vt:lpstr>
      <vt:lpstr>DeMoivre’s Theorem</vt:lpstr>
      <vt:lpstr>Complex Number</vt:lpstr>
      <vt:lpstr>Complex Plane</vt:lpstr>
      <vt:lpstr>Magnitude or Modulus of z</vt:lpstr>
      <vt:lpstr>Polar Form of a Complex Number</vt:lpstr>
      <vt:lpstr>Plotting a Point in the Complex Plane and Writing it in Polar Form</vt:lpstr>
      <vt:lpstr>Plot the Point in the Complex Plane and Convert from Polar to Rectangular Form</vt:lpstr>
      <vt:lpstr>Write Numbers in Rectangular Form</vt:lpstr>
      <vt:lpstr>Multiplying and Dividing Complex Numbers</vt:lpstr>
      <vt:lpstr>Finding Products and Quotients of Complex Numbers in Polar Form</vt:lpstr>
      <vt:lpstr>DeMoivre’s Theorem    </vt:lpstr>
      <vt:lpstr>Using DeMoivre’s Theorem</vt:lpstr>
      <vt:lpstr>Using DeMoivre’s Theorem</vt:lpstr>
      <vt:lpstr>Using DeMoivre’s Theorem</vt:lpstr>
      <vt:lpstr>Using DeMoivre’s Theorem</vt:lpstr>
      <vt:lpstr>Finding Complex Roots</vt:lpstr>
      <vt:lpstr>Finding Complex Roots</vt:lpstr>
      <vt:lpstr>Finding Complex Roots</vt:lpstr>
      <vt:lpstr>Finding Complex Roots</vt:lpstr>
      <vt:lpstr>Finding Complex Roots</vt:lpstr>
    </vt:vector>
  </TitlesOfParts>
  <Company>Sylacauga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DeMoivre’s Theorem</dc:title>
  <dc:creator>Valued Gateway Client</dc:creator>
  <cp:lastModifiedBy>Student</cp:lastModifiedBy>
  <cp:revision>8</cp:revision>
  <dcterms:created xsi:type="dcterms:W3CDTF">2010-10-29T19:30:19Z</dcterms:created>
  <dcterms:modified xsi:type="dcterms:W3CDTF">2019-05-11T06:25:22Z</dcterms:modified>
</cp:coreProperties>
</file>