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9676" autoAdjust="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9F91E79-C2D1-445B-93E6-4D22599DD24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4380FD6-B733-4C7F-94D6-F16F79CFAF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F91E79-C2D1-445B-93E6-4D22599DD24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380FD6-B733-4C7F-94D6-F16F79CFAF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9F91E79-C2D1-445B-93E6-4D22599DD24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4380FD6-B733-4C7F-94D6-F16F79CFAF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F91E79-C2D1-445B-93E6-4D22599DD24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380FD6-B733-4C7F-94D6-F16F79CFAF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9F91E79-C2D1-445B-93E6-4D22599DD24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4380FD6-B733-4C7F-94D6-F16F79CFAF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F91E79-C2D1-445B-93E6-4D22599DD24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380FD6-B733-4C7F-94D6-F16F79CFAF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F91E79-C2D1-445B-93E6-4D22599DD24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380FD6-B733-4C7F-94D6-F16F79CFAF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F91E79-C2D1-445B-93E6-4D22599DD24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380FD6-B733-4C7F-94D6-F16F79CFAF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9F91E79-C2D1-445B-93E6-4D22599DD24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380FD6-B733-4C7F-94D6-F16F79CFAF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F91E79-C2D1-445B-93E6-4D22599DD24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380FD6-B733-4C7F-94D6-F16F79CFAF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F91E79-C2D1-445B-93E6-4D22599DD24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380FD6-B733-4C7F-94D6-F16F79CFAF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9F91E79-C2D1-445B-93E6-4D22599DD24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4380FD6-B733-4C7F-94D6-F16F79CFAF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447800"/>
            <a:ext cx="7851648" cy="1295400"/>
          </a:xfrm>
        </p:spPr>
        <p:txBody>
          <a:bodyPr/>
          <a:lstStyle/>
          <a:p>
            <a:r>
              <a:rPr lang="sa-IN" dirty="0" smtClean="0">
                <a:solidFill>
                  <a:srgbClr val="FFFF00"/>
                </a:solidFill>
              </a:rPr>
              <a:t>संज्ञाप्रकरणम्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590800"/>
          </a:xfrm>
        </p:spPr>
        <p:txBody>
          <a:bodyPr>
            <a:normAutofit/>
          </a:bodyPr>
          <a:lstStyle/>
          <a:p>
            <a:r>
              <a:rPr lang="sa-IN" dirty="0" smtClean="0"/>
              <a:t>प्रस्तोता-डो.महाकान्त ज.जोशी,</a:t>
            </a:r>
          </a:p>
          <a:p>
            <a:r>
              <a:rPr lang="sa-IN" dirty="0" smtClean="0"/>
              <a:t>अध्यक्ष,संस्कृत विभागः,</a:t>
            </a:r>
          </a:p>
          <a:p>
            <a:r>
              <a:rPr lang="sa-IN" dirty="0" smtClean="0"/>
              <a:t>प्रमुखस्वामी सायन्स एवं एच.डी.पटेल विनयन-महाविद्यालय:,कडी,एस.वी.केम्पस,महेसाना मण्डल:,उत्तरगुजरात-३८२७१५.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u-IN" dirty="0" smtClean="0"/>
              <a:t>      સમ્પૂર્ણ પ્રક્રિયાગ્રંથ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5334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gu-IN" sz="4100" dirty="0" smtClean="0"/>
          </a:p>
          <a:p>
            <a:r>
              <a:rPr lang="gu-IN" sz="5100" dirty="0" smtClean="0"/>
              <a:t>વૈયાકરણસિદ્દ્ધાંતકૌમુદી </a:t>
            </a:r>
          </a:p>
          <a:p>
            <a:r>
              <a:rPr lang="gu-IN" sz="4600" dirty="0" smtClean="0"/>
              <a:t>રચયિતા ભટ્ટોજિ દીક્ષિત-૧૬મી સદી.</a:t>
            </a:r>
          </a:p>
          <a:p>
            <a:r>
              <a:rPr lang="gu-IN" sz="4600" dirty="0" smtClean="0"/>
              <a:t>- પાણિનીય ‘અષ્ટાધ્યાયી’ના તમામ સૂત્રો ઉપર રચાયેલ વૃત્તિગ્રંથ.</a:t>
            </a:r>
          </a:p>
          <a:p>
            <a:r>
              <a:rPr lang="gu-IN" sz="4600" dirty="0" smtClean="0"/>
              <a:t>- પાણિનીય ‘અષ્ટાધ્યાયી’ ઉપર રચાયેલ એકમાત્ર સંપૂર્ણ પ્રક્રિયાગ્રંથ.</a:t>
            </a:r>
          </a:p>
          <a:p>
            <a:r>
              <a:rPr lang="gu-IN" sz="4600" dirty="0" smtClean="0"/>
              <a:t>- પાણિનીય અને અપાણિનીય એમ બંને પરંપરાના અભ્યાસુઓ માટે ઉપયોગી ગ્રંથ.</a:t>
            </a:r>
          </a:p>
          <a:p>
            <a:r>
              <a:rPr lang="gu-IN" sz="4600" dirty="0" smtClean="0"/>
              <a:t>-વાર્તિકો અને ‘મહાભાષ્ય’ના જરૂરી ઉદ્ધ્રરણોનો/વચનોનો  સમાવેશ કરનાર ગ્રંથ.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a-IN" dirty="0" smtClean="0"/>
              <a:t>      संज्ञाप्रकरणम्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gu-IN" dirty="0" smtClean="0"/>
              <a:t>વૈયાકરણસિદ્ધાંતકૌમુદી ગ્રંથનું પ્રથમ પ્રકરણ</a:t>
            </a:r>
          </a:p>
          <a:p>
            <a:r>
              <a:rPr lang="gu-IN" dirty="0" smtClean="0"/>
              <a:t>શીર્ષક મુજબ વિવિધ સંજ્ઞાઓનું વિધાન .</a:t>
            </a:r>
          </a:p>
          <a:p>
            <a:r>
              <a:rPr lang="gu-IN" dirty="0" smtClean="0"/>
              <a:t>મંગલશ્લોક-</a:t>
            </a:r>
            <a:endParaRPr lang="sa-IN" dirty="0" smtClean="0"/>
          </a:p>
          <a:p>
            <a:pPr>
              <a:buNone/>
            </a:pPr>
            <a:r>
              <a:rPr lang="sa-IN" dirty="0" smtClean="0"/>
              <a:t>   मुनित्रयं नमस्कृत्य तदुक्तिः परिभाव्य च |</a:t>
            </a:r>
          </a:p>
          <a:p>
            <a:pPr>
              <a:buNone/>
            </a:pPr>
            <a:r>
              <a:rPr lang="sa-IN" dirty="0" smtClean="0"/>
              <a:t>   वैयाकरणसिद्धान्तकौमुदीयं विरच्यते ||</a:t>
            </a:r>
            <a:endParaRPr lang="gu-IN" dirty="0" smtClean="0"/>
          </a:p>
          <a:p>
            <a:r>
              <a:rPr lang="gu-IN" dirty="0" smtClean="0"/>
              <a:t>મંગલશ્લોકમાં ‘ત્રિમુનિ’ વ્યાકરણગ્રંથોનો પરામર્શ કરી ‘કૌમુદી’ ગ્રંથ રચાયો છે,એવો નિર્દેશ.</a:t>
            </a:r>
          </a:p>
          <a:p>
            <a:r>
              <a:rPr lang="gu-IN" dirty="0" smtClean="0"/>
              <a:t>પ્રારંભે ૧૪ માહેશ્વરસૂત્રોનો નિર્દેશ છે.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a-IN" dirty="0" smtClean="0"/>
              <a:t>माहेश्वराणि सूत्राणि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a-IN" dirty="0" smtClean="0"/>
              <a:t>माहेश्वरात् आगतानि सूत्राणि इति माहेश्वराणि सूत्राणि |</a:t>
            </a:r>
          </a:p>
          <a:p>
            <a:r>
              <a:rPr lang="sa-IN" dirty="0" smtClean="0"/>
              <a:t>माहेश्वरात् = शङ्करात् (आगतानि...) </a:t>
            </a:r>
          </a:p>
          <a:p>
            <a:r>
              <a:rPr lang="sa-IN" dirty="0" smtClean="0"/>
              <a:t> नृत्तावसाने नटराजराजो ननाद ढकका नवपञ्चवारम् |</a:t>
            </a:r>
          </a:p>
          <a:p>
            <a:pPr>
              <a:buNone/>
            </a:pPr>
            <a:r>
              <a:rPr lang="sa-IN" dirty="0" smtClean="0"/>
              <a:t>   उद्धर्तुकामः सनकादिसिद्धान् एतद्विमर्शे शिवसूत्रजालम् ||</a:t>
            </a:r>
          </a:p>
          <a:p>
            <a:pPr>
              <a:buFontTx/>
              <a:buChar char="-"/>
            </a:pPr>
            <a:r>
              <a:rPr lang="gu-IN" dirty="0" smtClean="0"/>
              <a:t>આ પ્રસિદ્ધ શ્લોકમાં શંકર ભગવાને તાંડવનૃત્ય કર્યાં પછી ૧૪ વખત ડમરું વગાડવાનો ઉલ્લેખ છે.</a:t>
            </a:r>
          </a:p>
          <a:p>
            <a:pPr>
              <a:buNone/>
            </a:pPr>
            <a:r>
              <a:rPr lang="gu-IN" dirty="0" smtClean="0"/>
              <a:t>- એ ડમરુંના ચૌદ અવાજ એટલે કે ધ્વનિ ઉપરથી મહર્ષિ પાણિનિએ ચૌદ માહેશ્વરસૂત્રોની રચના કરી.</a:t>
            </a:r>
            <a:endParaRPr lang="sa-IN" dirty="0" smtClean="0"/>
          </a:p>
          <a:p>
            <a:pPr>
              <a:buNone/>
            </a:pPr>
            <a:r>
              <a:rPr lang="sa-IN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a-IN" dirty="0" smtClean="0"/>
              <a:t>माहेश्वराणि सूत्राणि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a-IN" sz="3600" dirty="0" smtClean="0"/>
              <a:t>अइउण|१,ऋल्रुक् |२ ,एओङ्ग |३,ऐऔच् |४</a:t>
            </a:r>
          </a:p>
          <a:p>
            <a:pPr>
              <a:buNone/>
            </a:pPr>
            <a:r>
              <a:rPr lang="sa-IN" sz="3600" dirty="0" smtClean="0"/>
              <a:t>  हयवरट |५, लण |६, यमङ्गणनम् |७.</a:t>
            </a:r>
          </a:p>
          <a:p>
            <a:pPr>
              <a:buNone/>
            </a:pPr>
            <a:r>
              <a:rPr lang="sa-IN" sz="3600" dirty="0" smtClean="0"/>
              <a:t>   झभञ |८, घढधष |९,</a:t>
            </a:r>
          </a:p>
          <a:p>
            <a:pPr>
              <a:buNone/>
            </a:pPr>
            <a:r>
              <a:rPr lang="sa-IN" sz="3600" dirty="0" smtClean="0"/>
              <a:t>  जबगडदश |१० , खफछठथ,चटतब् |११</a:t>
            </a:r>
          </a:p>
          <a:p>
            <a:pPr>
              <a:buNone/>
            </a:pPr>
            <a:r>
              <a:rPr lang="sa-IN" sz="3600" dirty="0" smtClean="0"/>
              <a:t>  कपय् |१२. शषसर् |१३ एवं हल् |१४</a:t>
            </a:r>
            <a:endParaRPr lang="en-US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u-IN" dirty="0" smtClean="0"/>
              <a:t>મહત્વની  સંજ્ઞાઓ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>(૧) </a:t>
            </a:r>
            <a:r>
              <a:rPr lang="sa-IN" dirty="0" smtClean="0"/>
              <a:t>इत् संज्ञा</a:t>
            </a:r>
          </a:p>
          <a:p>
            <a:r>
              <a:rPr lang="sa-IN" dirty="0" smtClean="0"/>
              <a:t>- एति = गच्छति इति इत् |</a:t>
            </a:r>
            <a:endParaRPr lang="gu-IN" dirty="0" smtClean="0"/>
          </a:p>
          <a:p>
            <a:r>
              <a:rPr lang="gu-IN" dirty="0" smtClean="0"/>
              <a:t>‘જે જાય છે,જેનો લોપ (=અદર્શન)થાય છે,તેને ‘ઇત્સંજ્ઞક વર્ણ કહેવાય છે.</a:t>
            </a:r>
          </a:p>
          <a:p>
            <a:r>
              <a:rPr lang="gu-IN" dirty="0" smtClean="0"/>
              <a:t>‘પ્રત્યાહાર’માં જે જે ‘ઇત્સંજ્ઞક વર્ણ હોય તેમની ગણતરી થતી નથી. </a:t>
            </a:r>
          </a:p>
          <a:p>
            <a:r>
              <a:rPr lang="gu-IN" dirty="0" smtClean="0"/>
              <a:t>માત્ર ઇત્સંજ્ઞક વર્ણની ગણતરી જ થતી નથી ,તેનું અસ્તિત્વ તો ચાલુ જ રહે છે.</a:t>
            </a:r>
          </a:p>
          <a:p>
            <a:r>
              <a:rPr lang="gu-IN" dirty="0" smtClean="0"/>
              <a:t>વ્યંજનોની ઇતસંજ્ઞા  કરનારું સૂત્ર – ‘</a:t>
            </a:r>
            <a:r>
              <a:rPr lang="sa-IN" dirty="0" smtClean="0"/>
              <a:t>हलन्त्यम्’ | १-३-२ </a:t>
            </a:r>
            <a:r>
              <a:rPr lang="gu-IN" dirty="0" smtClean="0"/>
              <a:t> છે.સ્વરોનું ‘ઇત્સંજ્ઞક સૂત્ર – </a:t>
            </a:r>
            <a:r>
              <a:rPr lang="sa-IN" dirty="0" smtClean="0"/>
              <a:t>उपदेशेsजनुनासिक इत् |१-३-१.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u-IN" dirty="0" smtClean="0"/>
              <a:t>મહત્વની  સંજ્ઞાઓ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gu-IN" dirty="0" smtClean="0"/>
              <a:t>(૨) ‘પ્રત્યાહાર’</a:t>
            </a:r>
            <a:endParaRPr lang="en-US" dirty="0" smtClean="0"/>
          </a:p>
          <a:p>
            <a:r>
              <a:rPr lang="en-US" dirty="0" smtClean="0"/>
              <a:t>-</a:t>
            </a:r>
            <a:r>
              <a:rPr lang="sa-IN" dirty="0" smtClean="0"/>
              <a:t> </a:t>
            </a:r>
            <a:r>
              <a:rPr lang="gu-IN" dirty="0" smtClean="0"/>
              <a:t>એકથી વધારે વર્ણોને સમાવેશ જેમાં થાય તેવી યુક્તિ.</a:t>
            </a:r>
          </a:p>
          <a:p>
            <a:r>
              <a:rPr lang="gu-IN" dirty="0" smtClean="0"/>
              <a:t>‘પ્રત્યાહાર’ સંજ્ઞા કરનારું સૂત્ર-</a:t>
            </a:r>
            <a:r>
              <a:rPr lang="sa-IN" dirty="0" smtClean="0"/>
              <a:t> आदिरन्त्येन सहेता|१-१-७१</a:t>
            </a:r>
          </a:p>
          <a:p>
            <a:r>
              <a:rPr lang="sa-IN" dirty="0" smtClean="0"/>
              <a:t>वृत्तिः - अन्त्येन इता सहितः आदिः मध्यगानां स्वस्य च संज्ञा स्यात् |</a:t>
            </a:r>
          </a:p>
          <a:p>
            <a:r>
              <a:rPr lang="gu-IN" dirty="0" smtClean="0"/>
              <a:t>અંતિમ ઇતસંજ્ઞક વર્ણની સાથે કોઈ આદિ વર્ણ જોડવામાં આવે તો, તે બેની મધ્યમાં  આવેલા વર્ણોની અને તે આદિ વર્ણની પણ એક નવી સંજ્ઞા બને છે.આ સંજ્ઞાને ‘પ્રત્યાહાર’</a:t>
            </a:r>
          </a:p>
          <a:p>
            <a:pPr>
              <a:buNone/>
            </a:pPr>
            <a:r>
              <a:rPr lang="gu-IN" dirty="0" smtClean="0"/>
              <a:t>  કહેવાય છે. દા.ત.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u-IN" dirty="0" smtClean="0"/>
              <a:t>પ્રત્યાહાર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a-IN" dirty="0" smtClean="0"/>
              <a:t>अइउण |१ ,ऋलृक् |२</a:t>
            </a:r>
          </a:p>
          <a:p>
            <a:r>
              <a:rPr lang="sa-IN" dirty="0" smtClean="0"/>
              <a:t>इक् = ( इ,उ,ऋ,लृ )</a:t>
            </a:r>
            <a:endParaRPr lang="gu-IN" dirty="0" smtClean="0"/>
          </a:p>
          <a:p>
            <a:r>
              <a:rPr lang="gu-IN" dirty="0" smtClean="0"/>
              <a:t>અહી બીજા સૂત્રના અંતિમ ‘ક’ એ ઇતસંજ્ઞક વર્ણની આદિમાં પ્રથમ સૂત્રના આદિ ‘ઈ’ કારને જોડવામાં આવતાં ‘ઇક’ એવી નવી સંજ્ઞા બને છે.તેને ‘પ્રત્યાહાર કહે છે.આ ‘પ્રત્યાહારમાં ‘ઇત’સંજ્ઞક વર્ણોની ગણતરી થતી નથી.</a:t>
            </a:r>
          </a:p>
          <a:p>
            <a:r>
              <a:rPr lang="gu-IN" dirty="0" smtClean="0"/>
              <a:t>પાણિનિએ  આવા ૪૩-૪૪ જેટલા પ્રત્યાહારો બનાવી તેને પોતાના ‘અષ્ટાધ્યાયી’ એ વ્યાકરણગ્રંથના સૂત્રોમાં સ્થાન આપી પર્યાપ્ત લાઘવ સાધ્યું છે.</a:t>
            </a:r>
          </a:p>
          <a:p>
            <a:r>
              <a:rPr lang="gu-IN" dirty="0" smtClean="0"/>
              <a:t>આ એક વ્યાકરણશાસ્ત્રની પારિભાષિક એટલે કે કૃત્રિમ સંજ્ઞા છે.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u-IN" dirty="0" smtClean="0"/>
              <a:t>ઉદાત્ત.અનુદાત્ત,સ્વરિત  સંજ્ઞા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gu-IN" sz="2400" dirty="0" smtClean="0"/>
              <a:t>સ્વરના મુખ્યત્વે ત્રણ ભેદ પડે છે.-હ્રસ્વ,દીર્ઘ અને પ્લુત.</a:t>
            </a:r>
          </a:p>
          <a:p>
            <a:r>
              <a:rPr lang="gu-IN" sz="2400" dirty="0" smtClean="0"/>
              <a:t>હ્રસ્વ-દીર્ઘ અને પ્લુત એ ત્રણેના  પણ –ઉદાત્ત ,અનુદાત્ત અને સ્વરિત એવા ત્રણ-ત્રણ પેટા ભેદો પડે છે.</a:t>
            </a:r>
          </a:p>
          <a:p>
            <a:r>
              <a:rPr lang="gu-IN" sz="2400" dirty="0" smtClean="0"/>
              <a:t> કોઈપણ સ્વરના મુખ્ય ત્રણ ભેદો અને એ ત્રણેયના ત્રણ-ત્રણ પેટા ભેદો હોવાથી એ રીતે નવ ભેદો થાય છે.</a:t>
            </a:r>
          </a:p>
          <a:p>
            <a:r>
              <a:rPr lang="gu-IN" sz="2400" dirty="0" smtClean="0"/>
              <a:t>આ ઉદાત્ત,અનુદાત્ત, અને સ્વરિત એ ભેદોના પ્રત્યેકના અનુનાસિક અને નિરનુંનાસિક/અનઅનુનાસિક એવા બે પેટા ભેદો પણ હોય છે.</a:t>
            </a:r>
          </a:p>
          <a:p>
            <a:r>
              <a:rPr lang="gu-IN" sz="2400" dirty="0" smtClean="0"/>
              <a:t>આમ કોઈપણ સ્વરના મુખ્ય હ્રસ્વાદિ ત્રણ ભેદો,એ ત્રણેયના ઉદાત્તાદિ ભેદો અને એ ઉદાત્તાદિ બેદોના પણ બે પેટા ભેદો એમ બધા મળી કુલ અઢાર ભેદો થાય છે.</a:t>
            </a:r>
            <a:endParaRPr lang="en-US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u-IN" dirty="0" smtClean="0"/>
              <a:t>ઉદાત્ત સ્વર  સંજ્ઞા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gu-IN" dirty="0" smtClean="0"/>
              <a:t>ઉદાત્ત –</a:t>
            </a:r>
            <a:r>
              <a:rPr lang="sa-IN" dirty="0" smtClean="0"/>
              <a:t> उच्चैः उदात्तः |</a:t>
            </a:r>
            <a:endParaRPr lang="gu-IN" dirty="0" smtClean="0"/>
          </a:p>
          <a:p>
            <a:r>
              <a:rPr lang="gu-IN" dirty="0" smtClean="0"/>
              <a:t>સ્વરનો એક પ્રકાર છે.મુખ્ય વૈદિક સ્વર છે.</a:t>
            </a:r>
          </a:p>
          <a:p>
            <a:r>
              <a:rPr lang="gu-IN" dirty="0" smtClean="0"/>
              <a:t>મુખવિવરમાં તાલુ વગેરે ઉચ્ચારણસ્થાનો આવલાં છે.તેમાં જીભનો ઉપરના ભાગે  સ્પર્શ થઇ જે સ્વરનું  ઉચ્ચારણ થાય તેને ‘ઉદાત્ત’ સ્વર કહેવાય છે.</a:t>
            </a:r>
            <a:endParaRPr lang="sa-IN" dirty="0" smtClean="0"/>
          </a:p>
          <a:p>
            <a:r>
              <a:rPr lang="gu-IN" dirty="0" smtClean="0"/>
              <a:t>ઉદાત્ત સ્વરના ઉચ્ચારણ સમયે ઉચ્ચારણ અવયવોનો ‘આયામ’ થાય છે. ‘આરોહ’થાય છે.</a:t>
            </a:r>
          </a:p>
          <a:p>
            <a:r>
              <a:rPr lang="gu-IN" dirty="0" smtClean="0"/>
              <a:t>ઋગ્વેદમાં તેને દર્શાવવા માટે કોઈ નિશાની નથી.સમજણ માટે તેની નીચે નાની બિંદી (.) કરવાની પરમ્પરા છે.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u-IN" dirty="0" smtClean="0"/>
              <a:t>અનુદાત્ત સ્વર સંજ્ઞા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gu-IN" dirty="0" smtClean="0"/>
              <a:t>અનુદાત્ત – </a:t>
            </a:r>
            <a:r>
              <a:rPr lang="sa-IN" dirty="0" smtClean="0"/>
              <a:t>नीचैः अनुदात्तः |</a:t>
            </a:r>
            <a:endParaRPr lang="gu-IN" dirty="0" smtClean="0"/>
          </a:p>
          <a:p>
            <a:r>
              <a:rPr lang="gu-IN" dirty="0" smtClean="0"/>
              <a:t>સ્વરનો એક પ્રકાર છે.મુખ્ય વૈદિક સ્વર છે.</a:t>
            </a:r>
          </a:p>
          <a:p>
            <a:r>
              <a:rPr lang="gu-IN" dirty="0" smtClean="0"/>
              <a:t>મુખવિવરમાં તાલુ વગેરે ઉચ્ચારણસ્થાનો આવલાં છે.તેમાં જીભનો નીચેના  ભાગે  સ્પર્શ થઇ જે સ્વરનું  ઉચ્ચારણ થાય તેને ‘અનુદાત્ત’ સ્વર કહેવાય છે.</a:t>
            </a:r>
            <a:endParaRPr lang="sa-IN" dirty="0" smtClean="0"/>
          </a:p>
          <a:p>
            <a:r>
              <a:rPr lang="gu-IN" dirty="0" smtClean="0"/>
              <a:t>અનુદાત્ત સ્વરના ઉચ્ચારણ સમયે ઉચ્ચારણ અવયવોનો ‘વિરામ’ થાય છે. ‘અવરોહ’થાય છે.</a:t>
            </a:r>
          </a:p>
          <a:p>
            <a:r>
              <a:rPr lang="gu-IN" dirty="0" smtClean="0"/>
              <a:t>ઋગ્વેદમાં તેને દર્શાવવા માટે તે સ્વરની નીચે એક આડી લીટી (-)કરવાની પરમ્પરા છે.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a-IN" dirty="0" smtClean="0"/>
              <a:t>त्रिमुनिव्याकरणम्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a-IN" dirty="0" smtClean="0"/>
              <a:t>(१) पाणिनि</a:t>
            </a:r>
          </a:p>
          <a:p>
            <a:endParaRPr lang="sa-IN" dirty="0"/>
          </a:p>
          <a:p>
            <a:r>
              <a:rPr lang="sa-IN" dirty="0" smtClean="0"/>
              <a:t>(२) कात्यायन</a:t>
            </a:r>
          </a:p>
          <a:p>
            <a:endParaRPr lang="sa-IN" dirty="0"/>
          </a:p>
          <a:p>
            <a:endParaRPr lang="sa-IN" dirty="0" smtClean="0"/>
          </a:p>
          <a:p>
            <a:r>
              <a:rPr lang="sa-IN" dirty="0" smtClean="0"/>
              <a:t>(३) पतञ्जलि :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u-IN" dirty="0" smtClean="0"/>
              <a:t> સ્વરિત સ્વર સંજ્ઞા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gu-IN" dirty="0" smtClean="0"/>
              <a:t>સ્વરિત –</a:t>
            </a:r>
            <a:r>
              <a:rPr lang="sa-IN" dirty="0" smtClean="0"/>
              <a:t> समाहारः स्वरितः |</a:t>
            </a:r>
            <a:endParaRPr lang="gu-IN" dirty="0" smtClean="0"/>
          </a:p>
          <a:p>
            <a:r>
              <a:rPr lang="gu-IN" dirty="0" smtClean="0"/>
              <a:t>સ્વરનો એક પ્રકાર છે.મુખ્ય વૈદિક સ્વર છે.</a:t>
            </a:r>
          </a:p>
          <a:p>
            <a:r>
              <a:rPr lang="gu-IN" dirty="0" smtClean="0"/>
              <a:t>ઉદાત્તત્વ અને અનુદાત્તત્વ એ બંને વર્ણધર્મોનો સમાહાર (= મિશ્ર) થઇ જે સ્વરનું  ઉચ્ચારણ થાય તેને ‘સ્વરિત’ સ્વર કહેવાય છે.</a:t>
            </a:r>
            <a:endParaRPr lang="sa-IN" dirty="0" smtClean="0"/>
          </a:p>
          <a:p>
            <a:r>
              <a:rPr lang="gu-IN" dirty="0" smtClean="0"/>
              <a:t> ઉદાત્ત સ્વરના ઉચ્ચારણ સમયે ઉચ્ચારણ અવયવોનો ‘આયામ’ થાય છે. ‘આરોહ’થાય છે.જયારે  અનુદાત્ત સ્વરના ઉચ્ચારણ સમયે ઉચ્ચારણ અવયવોનો ‘વિરામ’ થાય છે. ‘અવરોહ’થાય છે.પરંતુ ‘સ્વરિત’સ્વરમાં ‘આરોહ’અને ‘અવરોહ’બંને થાય છે.</a:t>
            </a:r>
          </a:p>
          <a:p>
            <a:r>
              <a:rPr lang="gu-IN" dirty="0" smtClean="0"/>
              <a:t>ઋગ્વેદમાં તેને દર્શાવવા માટે તે સ્વરની ઉપર  એક ઊભી લીટી ( |)કરવાની પરમ્પરા છે. </a:t>
            </a:r>
            <a:endParaRPr lang="en-US" dirty="0" smtClean="0"/>
          </a:p>
          <a:p>
            <a:endParaRPr lang="gu-IN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sa-IN" sz="6600" i="1" u="sng" dirty="0" smtClean="0">
                <a:solidFill>
                  <a:srgbClr val="00B050"/>
                </a:solidFill>
              </a:rPr>
              <a:t>|इति अलम् |</a:t>
            </a:r>
          </a:p>
          <a:p>
            <a:pPr marL="514350" indent="-514350" algn="ctr">
              <a:buNone/>
            </a:pPr>
            <a:endParaRPr lang="sa-IN" sz="6600" i="1" u="sng" dirty="0" smtClean="0">
              <a:solidFill>
                <a:srgbClr val="FF0000"/>
              </a:solidFill>
            </a:endParaRPr>
          </a:p>
          <a:p>
            <a:pPr marL="514350" indent="-514350" algn="ctr">
              <a:buNone/>
            </a:pPr>
            <a:r>
              <a:rPr lang="sa-IN" sz="6600" i="1" u="sng" dirty="0" smtClean="0">
                <a:solidFill>
                  <a:srgbClr val="FF0000"/>
                </a:solidFill>
              </a:rPr>
              <a:t>||धन्यवादाः ||</a:t>
            </a:r>
            <a:endParaRPr lang="en-US" sz="6600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a-IN" dirty="0" smtClean="0"/>
              <a:t>पाणिनि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a-IN" dirty="0" smtClean="0"/>
              <a:t>अष्टाध्यायी</a:t>
            </a:r>
          </a:p>
          <a:p>
            <a:r>
              <a:rPr lang="sa-IN" dirty="0" smtClean="0"/>
              <a:t>- </a:t>
            </a:r>
            <a:r>
              <a:rPr lang="gu-IN" dirty="0" smtClean="0"/>
              <a:t>આઠ અધ્યાયની રચના</a:t>
            </a:r>
          </a:p>
          <a:p>
            <a:r>
              <a:rPr lang="gu-IN" dirty="0" smtClean="0"/>
              <a:t>- પ્રત્યેક અધ્યાયમાં ચાર  ભાગ (ચરણ/પાદ)</a:t>
            </a:r>
          </a:p>
          <a:p>
            <a:r>
              <a:rPr lang="gu-IN" dirty="0" smtClean="0"/>
              <a:t>- આઠ અધ્યાયમાં કુલ ૩૨ ભાગ (ચરણ/પાદ)</a:t>
            </a:r>
          </a:p>
          <a:p>
            <a:r>
              <a:rPr lang="gu-IN" dirty="0" smtClean="0"/>
              <a:t>- સૂત્રશૈલીમાં રચાયેલો ગ્રંથ.</a:t>
            </a:r>
          </a:p>
          <a:p>
            <a:r>
              <a:rPr lang="gu-IN" dirty="0" smtClean="0"/>
              <a:t>- કુલ ૩૯૯૬ સૂત્રોનો સમાવેશ.</a:t>
            </a:r>
          </a:p>
          <a:p>
            <a:r>
              <a:rPr lang="gu-IN" dirty="0" smtClean="0"/>
              <a:t>- આ સૂત્રોના કુલ છ પ્રકાર.-(૧) સંજ્ઞા (૨)પરિભાષા (૩) વિધિ,(૪)નિયમ ,(૫) અતિદેશ અને (૬) અધિકાર.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u-IN" dirty="0" smtClean="0"/>
              <a:t>કાત્યાયન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gu-IN" dirty="0" smtClean="0"/>
              <a:t>- એક સુપ્રસિદ્ધ વાર્તિકકાર</a:t>
            </a:r>
          </a:p>
          <a:p>
            <a:r>
              <a:rPr lang="gu-IN" dirty="0" smtClean="0"/>
              <a:t>- ઉક્ત,અનુક્ત અને દુરુક્ત એમ ત્રણ પ્રકારે  પાણિનીય સૂત્રો ઉપરના ચિંતનાત્મક સંસ્કૃત વાક્યોને વાર્તિક કહેવામાં આવે છે.</a:t>
            </a:r>
          </a:p>
          <a:p>
            <a:r>
              <a:rPr lang="gu-IN" dirty="0" smtClean="0"/>
              <a:t>-કાત્યાયને પણ આ રીતે ‘અષ્ટાધ્યાયી’ ઉપર ત્રણ પ્રકારે વાર્તિક રચ્યાં .</a:t>
            </a:r>
          </a:p>
          <a:p>
            <a:r>
              <a:rPr lang="gu-IN" dirty="0" smtClean="0"/>
              <a:t>- આ વાર્તિકગ્રંથ ‘અષ્ટાધ્યાયી’નો  ટીકાગ્રંથ છે.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u-IN" dirty="0" smtClean="0"/>
              <a:t>પતંજલિ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gu-IN" dirty="0" smtClean="0"/>
              <a:t>- પાણિનીય વ્યાકરણ અને કાત્યાયનના વાર્તિકોના ગહન અભ્યાસ પછી ‘વ્યાકરણ મહાભાષ્ય’ નામે ગ્રંથ રચ્યો.</a:t>
            </a:r>
          </a:p>
          <a:p>
            <a:r>
              <a:rPr lang="gu-IN" dirty="0" smtClean="0"/>
              <a:t>- આ ગ્રંથ ‘’ મહાભાષ્ય’ નામે પણ પ્રસિદ્ધ છે.</a:t>
            </a:r>
          </a:p>
          <a:p>
            <a:r>
              <a:rPr lang="gu-IN" dirty="0" smtClean="0"/>
              <a:t>- અહ્ન એટલે એક દિવસ.એવા ૮૫ આહ્નિકોનો બનેલો ગ્રંથ.</a:t>
            </a:r>
          </a:p>
          <a:p>
            <a:r>
              <a:rPr lang="gu-IN" dirty="0" smtClean="0"/>
              <a:t>- આ ગ્રંથે વાર્તિકોનું ખંડન કરી ‘અષ્ટાધ્યાયી’ની પુનઃસ્થાપના કરી.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u-IN" dirty="0" smtClean="0"/>
              <a:t>વ્યાકરણની રચનાશૈલી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gu-IN" dirty="0" smtClean="0"/>
              <a:t>- (૧) વાક્યવિન્યાસક્રમ</a:t>
            </a:r>
          </a:p>
          <a:p>
            <a:r>
              <a:rPr lang="gu-IN" dirty="0" smtClean="0"/>
              <a:t>પાણિનીય ક્રમ </a:t>
            </a:r>
          </a:p>
          <a:p>
            <a:r>
              <a:rPr lang="gu-IN" dirty="0" smtClean="0"/>
              <a:t>- સૂત્રશૈલીમાં રચના.</a:t>
            </a:r>
          </a:p>
          <a:p>
            <a:r>
              <a:rPr lang="gu-IN" dirty="0" smtClean="0"/>
              <a:t>- કોઈ એકાકી પદોની  (દા.ત. રામ,સીતા, કવિ ,નદી રઘુ,માતા ,રાજા વગેરેની.) રુપસિદ્ધિ સંપૂર્ણ  ગ્રંથના અભ્યાસ વગર શક્ય નથી.</a:t>
            </a:r>
          </a:p>
          <a:p>
            <a:r>
              <a:rPr lang="gu-IN" dirty="0" smtClean="0"/>
              <a:t>- ‘અષ્ટાધ્યાયી’ એ વાક્યનો વિસ્તાર કરનાર વ્યાકરણ ગ્રંથ.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u-IN" dirty="0" smtClean="0"/>
              <a:t>વ્યાકરણની રચનાશૈલી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>-(૨) પ્રક્રિયાક્રમ</a:t>
            </a:r>
          </a:p>
          <a:p>
            <a:r>
              <a:rPr lang="gu-IN" dirty="0" smtClean="0"/>
              <a:t>- કોઈ એક વિષયને કહેનારાં ‘અષ્ટાધ્યાયી’ના જુદા-જુદા અધ્યાયોમાં આવેલાં સૂત્રોનો સંગ્રહ કરી એ રીતે ઉક્ત એકાકી પદોની રુપોની સિદ્ધિ એટલે કે પ્રક્રિયા માટે રચાતો વૃત્તિગ્રંથ એટલે ‘પ્રક્રિયાગ્રંથ’.</a:t>
            </a:r>
          </a:p>
          <a:p>
            <a:r>
              <a:rPr lang="gu-IN" dirty="0" smtClean="0"/>
              <a:t>- મૂળ સંસ્કૃતવ્યાકરણનાં સૂત્રો ઉપર તેને સમજાવવા માટે સરળ સંસ્કૃતમાં રચાતી સમજુતીને ‘વૃત્તિ’ કહેવામાં આવે છે.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> પાણિનીય</a:t>
            </a:r>
            <a:r>
              <a:rPr lang="en-US" dirty="0" smtClean="0"/>
              <a:t> </a:t>
            </a:r>
            <a:r>
              <a:rPr lang="gu-IN" dirty="0" smtClean="0"/>
              <a:t>વ્યાકરણપરમ્પરા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gu-IN" dirty="0" smtClean="0"/>
          </a:p>
          <a:p>
            <a:r>
              <a:rPr lang="gu-IN" dirty="0" smtClean="0"/>
              <a:t>- પાણિનીય વ્યાકરણ ઉપર સૌથી પ્રથમ રચાયેલ વૃત્તિગ્રંથ- ‘કાશિકા’.</a:t>
            </a:r>
          </a:p>
          <a:p>
            <a:r>
              <a:rPr lang="gu-IN" dirty="0" smtClean="0"/>
              <a:t>- કાશીના બે વિદ્વાન વૈયાકરણો વામન અને જયાદિત્ય દ્વારા રચાયેલ ગ્રંથ.</a:t>
            </a:r>
          </a:p>
          <a:p>
            <a:r>
              <a:rPr lang="gu-IN" dirty="0" smtClean="0"/>
              <a:t>-પાણિનીય સૂત્રક્રમે રચાયેલ વૃત્તિગ્રંથ.</a:t>
            </a:r>
          </a:p>
          <a:p>
            <a:r>
              <a:rPr lang="gu-IN" dirty="0" smtClean="0"/>
              <a:t>-પાણિનીય પરમ્પરાના  અભ્યાસુ માટે સૌથી મહત્વનો  ગ્રંથ.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u-IN" dirty="0" smtClean="0"/>
              <a:t>પ્રક્રિયાગ્રંથો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>-(૧) પાણિનીયક્રમે રચાયેલ ગ્રંથો</a:t>
            </a:r>
          </a:p>
          <a:p>
            <a:r>
              <a:rPr lang="gu-IN" dirty="0" smtClean="0"/>
              <a:t>-(૧) ધર્મકીર્તિ           - ‘રુપાવાતાર’</a:t>
            </a:r>
          </a:p>
          <a:p>
            <a:r>
              <a:rPr lang="gu-IN" dirty="0" smtClean="0"/>
              <a:t>- (૨) વિમલ સરસ્વતી  -   ‘રુપમાલા’</a:t>
            </a:r>
          </a:p>
          <a:p>
            <a:r>
              <a:rPr lang="gu-IN" dirty="0" smtClean="0"/>
              <a:t>- (૩) નારાયણ ભટ્ટ     -  ‘પ્રક્રિયાસર્વસ્વ’</a:t>
            </a:r>
          </a:p>
          <a:p>
            <a:r>
              <a:rPr lang="gu-IN" dirty="0" smtClean="0"/>
              <a:t>-  આ ગ્રંથો પાણિનીય સૂત્રક્રમે રચાયેલા છે.</a:t>
            </a:r>
          </a:p>
          <a:p>
            <a:r>
              <a:rPr lang="gu-IN" dirty="0" smtClean="0"/>
              <a:t>- છતાંય પાણિનીય સૂત્રોમાંથી અમુક પસંદગીના વિષયો ઉપર રચાયા છે.</a:t>
            </a:r>
          </a:p>
          <a:p>
            <a:r>
              <a:rPr lang="gu-IN" dirty="0" smtClean="0"/>
              <a:t>-સમગ્ર ‘અષ્ટાધ્યાયી’ના તમામ વિષયોનો આ ગ્રંથોમાં સમાવેશ નથી.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339</TotalTime>
  <Words>1189</Words>
  <Application>Microsoft Office PowerPoint</Application>
  <PresentationFormat>On-screen Show (4:3)</PresentationFormat>
  <Paragraphs>130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Opulent</vt:lpstr>
      <vt:lpstr>संज्ञाप्रकरणम्</vt:lpstr>
      <vt:lpstr>त्रिमुनिव्याकरणम्</vt:lpstr>
      <vt:lpstr>पाणिनि</vt:lpstr>
      <vt:lpstr>કાત્યાયન</vt:lpstr>
      <vt:lpstr>પતંજલિ</vt:lpstr>
      <vt:lpstr>વ્યાકરણની રચનાશૈલી</vt:lpstr>
      <vt:lpstr>વ્યાકરણની રચનાશૈલી</vt:lpstr>
      <vt:lpstr> પાણિનીય વ્યાકરણપરમ્પરા</vt:lpstr>
      <vt:lpstr>પ્રક્રિયાગ્રંથો</vt:lpstr>
      <vt:lpstr>      સમ્પૂર્ણ પ્રક્રિયાગ્રંથ</vt:lpstr>
      <vt:lpstr>      संज्ञाप्रकरणम्</vt:lpstr>
      <vt:lpstr>माहेश्वराणि सूत्राणि</vt:lpstr>
      <vt:lpstr>माहेश्वराणि सूत्राणि</vt:lpstr>
      <vt:lpstr>મહત્વની  સંજ્ઞાઓ</vt:lpstr>
      <vt:lpstr>મહત્વની  સંજ્ઞાઓ</vt:lpstr>
      <vt:lpstr>પ્રત્યાહાર</vt:lpstr>
      <vt:lpstr>ઉદાત્ત.અનુદાત્ત,સ્વરિત  સંજ્ઞા</vt:lpstr>
      <vt:lpstr>ઉદાત્ત સ્વર  સંજ્ઞા</vt:lpstr>
      <vt:lpstr>અનુદાત્ત સ્વર સંજ્ઞા</vt:lpstr>
      <vt:lpstr> સ્વરિત સ્વર સંજ્ઞા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संज्ञाप्रकरणम्</dc:title>
  <dc:creator>shiv infosys</dc:creator>
  <cp:lastModifiedBy>shiv</cp:lastModifiedBy>
  <cp:revision>55</cp:revision>
  <dcterms:created xsi:type="dcterms:W3CDTF">2019-01-31T12:26:00Z</dcterms:created>
  <dcterms:modified xsi:type="dcterms:W3CDTF">2019-02-07T01:17:36Z</dcterms:modified>
</cp:coreProperties>
</file>