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4" r:id="rId3"/>
  </p:sldMasterIdLst>
  <p:notesMasterIdLst>
    <p:notesMasterId r:id="rId25"/>
  </p:notesMasterIdLst>
  <p:handoutMasterIdLst>
    <p:handoutMasterId r:id="rId26"/>
  </p:handoutMasterIdLst>
  <p:sldIdLst>
    <p:sldId id="306" r:id="rId4"/>
    <p:sldId id="258" r:id="rId5"/>
    <p:sldId id="307" r:id="rId6"/>
    <p:sldId id="308" r:id="rId7"/>
    <p:sldId id="323" r:id="rId8"/>
    <p:sldId id="324" r:id="rId9"/>
    <p:sldId id="325" r:id="rId10"/>
    <p:sldId id="387" r:id="rId11"/>
    <p:sldId id="386" r:id="rId12"/>
    <p:sldId id="332" r:id="rId13"/>
    <p:sldId id="333" r:id="rId14"/>
    <p:sldId id="334" r:id="rId15"/>
    <p:sldId id="359" r:id="rId16"/>
    <p:sldId id="360" r:id="rId17"/>
    <p:sldId id="385" r:id="rId18"/>
    <p:sldId id="364" r:id="rId19"/>
    <p:sldId id="366" r:id="rId20"/>
    <p:sldId id="383" r:id="rId21"/>
    <p:sldId id="384" r:id="rId22"/>
    <p:sldId id="321" r:id="rId23"/>
    <p:sldId id="322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CC"/>
    <a:srgbClr val="0033CC"/>
    <a:srgbClr val="760000"/>
    <a:srgbClr val="000066"/>
    <a:srgbClr val="FFFFCC"/>
    <a:srgbClr val="E68900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590" autoAdjust="0"/>
  </p:normalViewPr>
  <p:slideViewPr>
    <p:cSldViewPr>
      <p:cViewPr varScale="1">
        <p:scale>
          <a:sx n="74" d="100"/>
          <a:sy n="74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9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93C464B-49F6-4A1B-9600-0D5664BE52F8}" type="datetimeFigureOut">
              <a:rPr lang="en-US"/>
              <a:pPr>
                <a:defRPr/>
              </a:pPr>
              <a:t>12/19/2018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39F1D15-7180-432D-95D6-00A9D928B15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549698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C90D4E-716B-4283-9EDE-D9906D88A1B0}" type="datetimeFigureOut">
              <a:rPr lang="en-US"/>
              <a:pPr>
                <a:defRPr/>
              </a:pPr>
              <a:t>12/19/2018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BC26CEA-BFD3-4B8B-AD2C-9C57A8096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9611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EA2CC-9A44-47A9-ABCB-88AAA4505F7B}" type="slidenum">
              <a:rPr lang="zh-TW" altLang="en-US"/>
              <a:pPr/>
              <a:t>11</a:t>
            </a:fld>
            <a:endParaRPr lang="en-US" altLang="zh-TW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>
              <a:ea typeface="新細明體" charset="-12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719BE0-095B-4BC1-8628-AFF8C5FE2D19}" type="slidenum">
              <a:rPr lang="zh-TW" altLang="en-US"/>
              <a:pPr/>
              <a:t>12</a:t>
            </a:fld>
            <a:endParaRPr lang="en-US" altLang="zh-TW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dirty="0" smtClean="0">
              <a:ea typeface="新細明體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1600200"/>
            <a:ext cx="9144000" cy="449580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3pPr>
              <a:buNone/>
              <a:defRPr/>
            </a:lvl3pPr>
          </a:lstStyle>
          <a:p>
            <a:pPr lvl="0"/>
            <a:endParaRPr lang="en-IN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1447800"/>
            <a:ext cx="9144000" cy="472440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3pPr>
              <a:buNone/>
              <a:defRPr/>
            </a:lvl3pPr>
          </a:lstStyle>
          <a:p>
            <a:pPr lvl="0"/>
            <a:endParaRPr lang="en-IN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353" y="610211"/>
            <a:ext cx="7773296" cy="913942"/>
          </a:xfrm>
          <a:prstGeom prst="rect">
            <a:avLst/>
          </a:prstGeom>
        </p:spPr>
        <p:txBody>
          <a:bodyPr lIns="82927" tIns="41463" rIns="82927" bIns="41463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353" y="1752295"/>
            <a:ext cx="7773296" cy="4344316"/>
          </a:xfrm>
          <a:prstGeom prst="rect">
            <a:avLst/>
          </a:prstGeom>
        </p:spPr>
        <p:txBody>
          <a:bodyPr lIns="82927" tIns="41463" rIns="82927" bIns="41463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0"/>
            <a:ext cx="1905249" cy="457659"/>
          </a:xfrm>
          <a:prstGeom prst="rect">
            <a:avLst/>
          </a:prstGeom>
          <a:ln/>
        </p:spPr>
        <p:txBody>
          <a:bodyPr lIns="82927" tIns="41463" rIns="82927" bIns="41463"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400343"/>
            <a:ext cx="2984791" cy="457658"/>
          </a:xfrm>
          <a:prstGeom prst="rect">
            <a:avLst/>
          </a:prstGeom>
          <a:ln/>
        </p:spPr>
        <p:txBody>
          <a:bodyPr lIns="82927" tIns="41463" rIns="82927" bIns="41463"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Ch. 1.   Fundamental Concept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399" y="6247789"/>
            <a:ext cx="1905249" cy="457659"/>
          </a:xfrm>
          <a:prstGeom prst="rect">
            <a:avLst/>
          </a:prstGeom>
          <a:ln/>
        </p:spPr>
        <p:txBody>
          <a:bodyPr lIns="82927" tIns="41463" rIns="82927" bIns="41463"/>
          <a:lstStyle>
            <a:lvl1pPr>
              <a:defRPr/>
            </a:lvl1pPr>
          </a:lstStyle>
          <a:p>
            <a:fld id="{AA8FE504-B19D-4D07-8EDF-BD8FAF83029A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1600200"/>
            <a:ext cx="9144000" cy="449580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3pPr>
              <a:buNone/>
              <a:defRPr/>
            </a:lvl3pPr>
          </a:lstStyle>
          <a:p>
            <a:pPr lvl="0"/>
            <a:endParaRPr lang="en-IN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1600200"/>
            <a:ext cx="9144000" cy="449580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3pPr>
              <a:buNone/>
              <a:defRPr/>
            </a:lvl3pPr>
          </a:lstStyle>
          <a:p>
            <a:pPr lvl="0"/>
            <a:endParaRPr lang="en-IN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1600200"/>
            <a:ext cx="9144000" cy="449580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3pPr>
              <a:buNone/>
              <a:defRPr/>
            </a:lvl3pPr>
          </a:lstStyle>
          <a:p>
            <a:pPr lvl="0"/>
            <a:endParaRPr lang="en-IN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1600200"/>
            <a:ext cx="9144000" cy="449580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3pPr>
              <a:buNone/>
              <a:defRPr/>
            </a:lvl3pPr>
          </a:lstStyle>
          <a:p>
            <a:pPr lvl="0"/>
            <a:endParaRPr lang="en-IN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1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295400" y="6324600"/>
            <a:ext cx="25908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baseline="0" dirty="0">
                <a:solidFill>
                  <a:schemeClr val="tx1"/>
                </a:solidFill>
              </a:rPr>
              <a:t>Mathematics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648200" y="6324600"/>
            <a:ext cx="30480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Type </a:t>
            </a:r>
            <a:r>
              <a:rPr lang="en-US" sz="2400" b="1" smtClean="0">
                <a:solidFill>
                  <a:schemeClr val="tx1"/>
                </a:solidFill>
              </a:rPr>
              <a:t>of curves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400" y="1752600"/>
            <a:ext cx="8991600" cy="762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28588" y="2514600"/>
            <a:ext cx="8991600" cy="762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4114800"/>
            <a:ext cx="8991600" cy="762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04775" y="3276600"/>
            <a:ext cx="8991600" cy="762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2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5000" kern="1200">
          <a:solidFill>
            <a:srgbClr val="76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5000" kern="1200">
          <a:solidFill>
            <a:srgbClr val="76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00">
            <a:alpha val="1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BISAG NEW LOGO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6136" t="13792" r="5904" b="10345"/>
          <a:stretch>
            <a:fillRect/>
          </a:stretch>
        </p:blipFill>
        <p:spPr bwMode="auto">
          <a:xfrm>
            <a:off x="8318500" y="6273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7" descr="Sandhan Logo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225" y="6108700"/>
            <a:ext cx="7143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6200" y="76200"/>
            <a:ext cx="18288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Mixing your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Video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133600" y="304800"/>
            <a:ext cx="4953000" cy="838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solidFill>
                <a:srgbClr val="E6890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7239000" y="304800"/>
            <a:ext cx="18288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Broadcasting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LOGO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295400" y="6324600"/>
            <a:ext cx="25908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Don’t write anything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884738" y="6324600"/>
            <a:ext cx="25908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Don’t write anything here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400" y="1752600"/>
            <a:ext cx="8991600" cy="762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28588" y="2514600"/>
            <a:ext cx="8991600" cy="762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4114800"/>
            <a:ext cx="8991600" cy="762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04775" y="3276600"/>
            <a:ext cx="8991600" cy="762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5000" kern="1200">
          <a:solidFill>
            <a:srgbClr val="76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5000" kern="1200">
          <a:solidFill>
            <a:srgbClr val="76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00">
            <a:alpha val="1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BISAG NEW LOGO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6136" t="13792" r="5904" b="10345"/>
          <a:stretch>
            <a:fillRect/>
          </a:stretch>
        </p:blipFill>
        <p:spPr bwMode="auto">
          <a:xfrm>
            <a:off x="8318500" y="6273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7" descr="Sandhan Logo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225" y="6108700"/>
            <a:ext cx="7143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6200" y="76200"/>
            <a:ext cx="18288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Mixing your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Video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133600" y="304800"/>
            <a:ext cx="4953000" cy="838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solidFill>
                <a:srgbClr val="E6890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7239000" y="304800"/>
            <a:ext cx="18288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Broadcasting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LOGO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295400" y="6324600"/>
            <a:ext cx="25908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Don’t write anything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884738" y="6324600"/>
            <a:ext cx="25908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Don’t write anything here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400" y="1752600"/>
            <a:ext cx="8991600" cy="762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28588" y="2514600"/>
            <a:ext cx="8991600" cy="762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4114800"/>
            <a:ext cx="8991600" cy="762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04775" y="3276600"/>
            <a:ext cx="8991600" cy="762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5000" kern="1200">
          <a:solidFill>
            <a:srgbClr val="76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5000" kern="1200">
          <a:solidFill>
            <a:srgbClr val="76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8.bin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6.bin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10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Placeholder 1"/>
          <p:cNvSpPr>
            <a:spLocks noGrp="1"/>
          </p:cNvSpPr>
          <p:nvPr>
            <p:ph type="body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6000" b="1" u="sng" dirty="0" smtClean="0">
              <a:solidFill>
                <a:srgbClr val="FF33CC"/>
              </a:solidFill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6000" b="1" dirty="0" smtClean="0">
                <a:solidFill>
                  <a:srgbClr val="FF33CC"/>
                </a:solidFill>
              </a:rPr>
              <a:t>MATHEMATICS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Date: 22-08-2014</a:t>
            </a:r>
            <a:endParaRPr lang="en-US" sz="6000" b="1" dirty="0" smtClean="0">
              <a:solidFill>
                <a:srgbClr val="C00000"/>
              </a:solidFill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5400" b="1" dirty="0" smtClean="0">
              <a:solidFill>
                <a:srgbClr val="0033CC"/>
              </a:solidFill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b="1" dirty="0" smtClean="0">
              <a:solidFill>
                <a:srgbClr val="0033CC"/>
              </a:solidFill>
            </a:endParaRPr>
          </a:p>
          <a:p>
            <a:pPr>
              <a:buFont typeface="Arial" charset="0"/>
              <a:buNone/>
            </a:pPr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914212"/>
            <a:fld id="{1E4A7D3F-30B9-42D7-AEEE-E06A26A8DCCF}" type="slidenum">
              <a:rPr lang="zh-TW" altLang="en-US"/>
              <a:pPr defTabSz="914212"/>
              <a:t>10</a:t>
            </a:fld>
            <a:endParaRPr lang="en-US" altLang="zh-TW" dirty="0"/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479299" y="470027"/>
            <a:ext cx="8203321" cy="938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 anchor="ctr"/>
          <a:lstStyle/>
          <a:p>
            <a:pPr algn="ctr" defTabSz="914212"/>
            <a:r>
              <a:rPr lang="en-US" altLang="zh-TW" sz="6000" dirty="0">
                <a:solidFill>
                  <a:srgbClr val="FF33CC"/>
                </a:solidFill>
              </a:rPr>
              <a:t>Simple Graph</a:t>
            </a:r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628613" y="1612110"/>
            <a:ext cx="8158229" cy="4460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pPr marL="470784" indent="-470784" defTabSz="914212">
              <a:lnSpc>
                <a:spcPct val="12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n-US" altLang="zh-TW" sz="3600" i="1" dirty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Simple graph </a:t>
            </a:r>
            <a:r>
              <a:rPr lang="en-US" altLang="zh-TW" sz="360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: A graph has no loops or </a:t>
            </a:r>
            <a:r>
              <a:rPr lang="en-US" altLang="zh-TW" sz="36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Parallel </a:t>
            </a:r>
            <a:r>
              <a:rPr lang="en-US" altLang="zh-TW" sz="360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edges</a:t>
            </a:r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 flipV="1">
            <a:off x="5869541" y="3199484"/>
            <a:ext cx="1285595" cy="101839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en-IN"/>
          </a:p>
        </p:txBody>
      </p:sp>
      <p:sp>
        <p:nvSpPr>
          <p:cNvPr id="31752" name="Line 7"/>
          <p:cNvSpPr>
            <a:spLocks noChangeShapeType="1"/>
          </p:cNvSpPr>
          <p:nvPr/>
        </p:nvSpPr>
        <p:spPr bwMode="auto">
          <a:xfrm>
            <a:off x="5845651" y="3170623"/>
            <a:ext cx="1333375" cy="103763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en-IN"/>
          </a:p>
        </p:txBody>
      </p:sp>
      <p:sp>
        <p:nvSpPr>
          <p:cNvPr id="31753" name="Text Box 8"/>
          <p:cNvSpPr txBox="1">
            <a:spLocks noChangeArrowheads="1"/>
          </p:cNvSpPr>
          <p:nvPr/>
        </p:nvSpPr>
        <p:spPr bwMode="auto">
          <a:xfrm>
            <a:off x="3686567" y="3587051"/>
            <a:ext cx="812269" cy="46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defTabSz="914212">
              <a:spcBef>
                <a:spcPct val="50000"/>
              </a:spcBef>
            </a:pPr>
            <a:r>
              <a:rPr lang="en-US" altLang="zh-TW" sz="2400" dirty="0"/>
              <a:t>loop</a:t>
            </a:r>
          </a:p>
        </p:txBody>
      </p:sp>
      <p:sp>
        <p:nvSpPr>
          <p:cNvPr id="31754" name="Text Box 9"/>
          <p:cNvSpPr txBox="1">
            <a:spLocks noChangeArrowheads="1"/>
          </p:cNvSpPr>
          <p:nvPr/>
        </p:nvSpPr>
        <p:spPr bwMode="auto">
          <a:xfrm>
            <a:off x="1263198" y="3291565"/>
            <a:ext cx="1298727" cy="830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7" tIns="45713" rIns="91427" bIns="45713">
            <a:spAutoFit/>
          </a:bodyPr>
          <a:lstStyle/>
          <a:p>
            <a:pPr defTabSz="914212"/>
            <a:r>
              <a:rPr lang="en-US" altLang="zh-TW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Parallel</a:t>
            </a:r>
            <a:r>
              <a:rPr lang="en-US" altLang="zh-TW" sz="2400" dirty="0" smtClean="0"/>
              <a:t> </a:t>
            </a:r>
            <a:endParaRPr lang="en-US" altLang="zh-TW" sz="2400" dirty="0"/>
          </a:p>
          <a:p>
            <a:pPr defTabSz="914212"/>
            <a:r>
              <a:rPr lang="en-US" altLang="zh-TW" sz="2400" dirty="0"/>
              <a:t>edges</a:t>
            </a:r>
          </a:p>
        </p:txBody>
      </p:sp>
      <p:sp>
        <p:nvSpPr>
          <p:cNvPr id="31755" name="Text Box 10"/>
          <p:cNvSpPr txBox="1">
            <a:spLocks noChangeArrowheads="1"/>
          </p:cNvSpPr>
          <p:nvPr/>
        </p:nvSpPr>
        <p:spPr bwMode="auto">
          <a:xfrm>
            <a:off x="1870907" y="4665915"/>
            <a:ext cx="2221795" cy="120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defTabSz="914212">
              <a:spcBef>
                <a:spcPct val="50000"/>
              </a:spcBef>
            </a:pPr>
            <a:r>
              <a:rPr lang="en-US" altLang="zh-TW" sz="3600" dirty="0"/>
              <a:t>It is </a:t>
            </a:r>
            <a:r>
              <a:rPr lang="en-US" altLang="zh-TW" sz="3600" dirty="0">
                <a:solidFill>
                  <a:srgbClr val="FF0000"/>
                </a:solidFill>
              </a:rPr>
              <a:t>not</a:t>
            </a:r>
            <a:r>
              <a:rPr lang="en-US" altLang="zh-TW" sz="3600" dirty="0"/>
              <a:t> </a:t>
            </a:r>
            <a:r>
              <a:rPr lang="en-US" altLang="zh-TW" sz="3600" dirty="0">
                <a:solidFill>
                  <a:srgbClr val="FF0000"/>
                </a:solidFill>
              </a:rPr>
              <a:t>simple</a:t>
            </a:r>
            <a:r>
              <a:rPr lang="en-US" altLang="zh-TW" sz="2400" dirty="0"/>
              <a:t>.</a:t>
            </a:r>
          </a:p>
        </p:txBody>
      </p:sp>
      <p:sp>
        <p:nvSpPr>
          <p:cNvPr id="31756" name="Text Box 11"/>
          <p:cNvSpPr txBox="1">
            <a:spLocks noChangeArrowheads="1"/>
          </p:cNvSpPr>
          <p:nvPr/>
        </p:nvSpPr>
        <p:spPr bwMode="auto">
          <a:xfrm>
            <a:off x="5439516" y="4615064"/>
            <a:ext cx="2705573" cy="1077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defTabSz="914212">
              <a:spcBef>
                <a:spcPct val="50000"/>
              </a:spcBef>
            </a:pPr>
            <a:r>
              <a:rPr lang="en-US" altLang="zh-TW" sz="3200" dirty="0"/>
              <a:t>It is a </a:t>
            </a:r>
            <a:r>
              <a:rPr lang="en-US" altLang="zh-TW" sz="3200" dirty="0">
                <a:solidFill>
                  <a:srgbClr val="FF0000"/>
                </a:solidFill>
              </a:rPr>
              <a:t>simple</a:t>
            </a:r>
            <a:r>
              <a:rPr lang="en-US" altLang="zh-TW" sz="3200" dirty="0"/>
              <a:t> graph.</a:t>
            </a:r>
          </a:p>
        </p:txBody>
      </p:sp>
      <p:sp>
        <p:nvSpPr>
          <p:cNvPr id="31757" name="Rectangle 12"/>
          <p:cNvSpPr>
            <a:spLocks noChangeArrowheads="1"/>
          </p:cNvSpPr>
          <p:nvPr/>
        </p:nvSpPr>
        <p:spPr bwMode="auto">
          <a:xfrm>
            <a:off x="5857596" y="3180243"/>
            <a:ext cx="1307992" cy="10280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31758" name="Oval 13"/>
          <p:cNvSpPr>
            <a:spLocks noChangeArrowheads="1"/>
          </p:cNvSpPr>
          <p:nvPr/>
        </p:nvSpPr>
        <p:spPr bwMode="auto">
          <a:xfrm>
            <a:off x="7083464" y="3123895"/>
            <a:ext cx="138863" cy="138809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31759" name="Oval 14"/>
          <p:cNvSpPr>
            <a:spLocks noChangeArrowheads="1"/>
          </p:cNvSpPr>
          <p:nvPr/>
        </p:nvSpPr>
        <p:spPr bwMode="auto">
          <a:xfrm>
            <a:off x="5778459" y="3104654"/>
            <a:ext cx="140355" cy="14018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31760" name="Oval 15"/>
          <p:cNvSpPr>
            <a:spLocks noChangeArrowheads="1"/>
          </p:cNvSpPr>
          <p:nvPr/>
        </p:nvSpPr>
        <p:spPr bwMode="auto">
          <a:xfrm>
            <a:off x="7096904" y="4128543"/>
            <a:ext cx="140355" cy="13881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31761" name="Oval 16"/>
          <p:cNvSpPr>
            <a:spLocks noChangeArrowheads="1"/>
          </p:cNvSpPr>
          <p:nvPr/>
        </p:nvSpPr>
        <p:spPr bwMode="auto">
          <a:xfrm>
            <a:off x="5787418" y="4146411"/>
            <a:ext cx="140355" cy="14018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31762" name="Oval 18"/>
          <p:cNvSpPr>
            <a:spLocks noChangeArrowheads="1"/>
          </p:cNvSpPr>
          <p:nvPr/>
        </p:nvSpPr>
        <p:spPr bwMode="auto">
          <a:xfrm>
            <a:off x="2860860" y="3192613"/>
            <a:ext cx="177684" cy="177291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31763" name="Oval 19"/>
          <p:cNvSpPr>
            <a:spLocks noChangeArrowheads="1"/>
          </p:cNvSpPr>
          <p:nvPr/>
        </p:nvSpPr>
        <p:spPr bwMode="auto">
          <a:xfrm>
            <a:off x="2378575" y="4348440"/>
            <a:ext cx="177683" cy="17866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31764" name="Oval 20"/>
          <p:cNvSpPr>
            <a:spLocks noChangeArrowheads="1"/>
          </p:cNvSpPr>
          <p:nvPr/>
        </p:nvSpPr>
        <p:spPr bwMode="auto">
          <a:xfrm>
            <a:off x="3520829" y="4362183"/>
            <a:ext cx="177684" cy="177291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31765" name="Line 21"/>
          <p:cNvSpPr>
            <a:spLocks noChangeShapeType="1"/>
          </p:cNvSpPr>
          <p:nvPr/>
        </p:nvSpPr>
        <p:spPr bwMode="auto">
          <a:xfrm>
            <a:off x="2556259" y="4450142"/>
            <a:ext cx="978008" cy="412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en-IN"/>
          </a:p>
        </p:txBody>
      </p:sp>
      <p:sp>
        <p:nvSpPr>
          <p:cNvPr id="31766" name="Line 22"/>
          <p:cNvSpPr>
            <a:spLocks noChangeShapeType="1"/>
          </p:cNvSpPr>
          <p:nvPr/>
        </p:nvSpPr>
        <p:spPr bwMode="auto">
          <a:xfrm>
            <a:off x="3001215" y="3345165"/>
            <a:ext cx="574860" cy="10225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en-IN"/>
          </a:p>
        </p:txBody>
      </p:sp>
      <p:sp>
        <p:nvSpPr>
          <p:cNvPr id="31767" name="Freeform 23"/>
          <p:cNvSpPr>
            <a:spLocks/>
          </p:cNvSpPr>
          <p:nvPr/>
        </p:nvSpPr>
        <p:spPr bwMode="auto">
          <a:xfrm>
            <a:off x="2354685" y="3303935"/>
            <a:ext cx="509161" cy="1080238"/>
          </a:xfrm>
          <a:custGeom>
            <a:avLst/>
            <a:gdLst>
              <a:gd name="T0" fmla="*/ 2147483647 w 321"/>
              <a:gd name="T1" fmla="*/ 0 h 680"/>
              <a:gd name="T2" fmla="*/ 2147483647 w 321"/>
              <a:gd name="T3" fmla="*/ 2147483647 h 680"/>
              <a:gd name="T4" fmla="*/ 2147483647 w 321"/>
              <a:gd name="T5" fmla="*/ 2147483647 h 680"/>
              <a:gd name="T6" fmla="*/ 2147483647 w 321"/>
              <a:gd name="T7" fmla="*/ 2147483647 h 680"/>
              <a:gd name="T8" fmla="*/ 2147483647 w 321"/>
              <a:gd name="T9" fmla="*/ 2147483647 h 6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1"/>
              <a:gd name="T16" fmla="*/ 0 h 680"/>
              <a:gd name="T17" fmla="*/ 321 w 321"/>
              <a:gd name="T18" fmla="*/ 680 h 68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1" h="680">
                <a:moveTo>
                  <a:pt x="321" y="0"/>
                </a:moveTo>
                <a:cubicBezTo>
                  <a:pt x="301" y="14"/>
                  <a:pt x="243" y="42"/>
                  <a:pt x="201" y="84"/>
                </a:cubicBezTo>
                <a:cubicBezTo>
                  <a:pt x="159" y="126"/>
                  <a:pt x="103" y="183"/>
                  <a:pt x="71" y="254"/>
                </a:cubicBezTo>
                <a:cubicBezTo>
                  <a:pt x="39" y="325"/>
                  <a:pt x="14" y="441"/>
                  <a:pt x="7" y="512"/>
                </a:cubicBezTo>
                <a:cubicBezTo>
                  <a:pt x="0" y="583"/>
                  <a:pt x="24" y="645"/>
                  <a:pt x="28" y="68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zh-TW" altLang="en-US"/>
          </a:p>
        </p:txBody>
      </p:sp>
      <p:sp>
        <p:nvSpPr>
          <p:cNvPr id="31768" name="Freeform 24"/>
          <p:cNvSpPr>
            <a:spLocks/>
          </p:cNvSpPr>
          <p:nvPr/>
        </p:nvSpPr>
        <p:spPr bwMode="auto">
          <a:xfrm>
            <a:off x="2536848" y="3369903"/>
            <a:ext cx="410614" cy="1017018"/>
          </a:xfrm>
          <a:custGeom>
            <a:avLst/>
            <a:gdLst>
              <a:gd name="T0" fmla="*/ 2147483647 w 304"/>
              <a:gd name="T1" fmla="*/ 0 h 744"/>
              <a:gd name="T2" fmla="*/ 2147483647 w 304"/>
              <a:gd name="T3" fmla="*/ 2147483647 h 744"/>
              <a:gd name="T4" fmla="*/ 2147483647 w 304"/>
              <a:gd name="T5" fmla="*/ 2147483647 h 744"/>
              <a:gd name="T6" fmla="*/ 0 w 304"/>
              <a:gd name="T7" fmla="*/ 2147483647 h 744"/>
              <a:gd name="T8" fmla="*/ 0 60000 65536"/>
              <a:gd name="T9" fmla="*/ 0 60000 65536"/>
              <a:gd name="T10" fmla="*/ 0 60000 65536"/>
              <a:gd name="T11" fmla="*/ 0 60000 65536"/>
              <a:gd name="T12" fmla="*/ 0 w 304"/>
              <a:gd name="T13" fmla="*/ 0 h 744"/>
              <a:gd name="T14" fmla="*/ 304 w 304"/>
              <a:gd name="T15" fmla="*/ 744 h 7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4" h="744">
                <a:moveTo>
                  <a:pt x="304" y="0"/>
                </a:moveTo>
                <a:cubicBezTo>
                  <a:pt x="295" y="80"/>
                  <a:pt x="287" y="160"/>
                  <a:pt x="264" y="248"/>
                </a:cubicBezTo>
                <a:cubicBezTo>
                  <a:pt x="241" y="336"/>
                  <a:pt x="212" y="445"/>
                  <a:pt x="168" y="528"/>
                </a:cubicBezTo>
                <a:cubicBezTo>
                  <a:pt x="124" y="611"/>
                  <a:pt x="62" y="677"/>
                  <a:pt x="0" y="744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zh-TW" altLang="en-US"/>
          </a:p>
        </p:txBody>
      </p:sp>
      <p:sp>
        <p:nvSpPr>
          <p:cNvPr id="31769" name="Freeform 25"/>
          <p:cNvSpPr>
            <a:spLocks/>
          </p:cNvSpPr>
          <p:nvPr/>
        </p:nvSpPr>
        <p:spPr bwMode="auto">
          <a:xfrm>
            <a:off x="3644760" y="4099683"/>
            <a:ext cx="444956" cy="375197"/>
          </a:xfrm>
          <a:custGeom>
            <a:avLst/>
            <a:gdLst>
              <a:gd name="T0" fmla="*/ 0 w 280"/>
              <a:gd name="T1" fmla="*/ 2147483647 h 236"/>
              <a:gd name="T2" fmla="*/ 2147483647 w 280"/>
              <a:gd name="T3" fmla="*/ 2147483647 h 236"/>
              <a:gd name="T4" fmla="*/ 2147483647 w 280"/>
              <a:gd name="T5" fmla="*/ 2147483647 h 236"/>
              <a:gd name="T6" fmla="*/ 2147483647 w 280"/>
              <a:gd name="T7" fmla="*/ 2147483647 h 236"/>
              <a:gd name="T8" fmla="*/ 2147483647 w 280"/>
              <a:gd name="T9" fmla="*/ 2147483647 h 236"/>
              <a:gd name="T10" fmla="*/ 2147483647 w 280"/>
              <a:gd name="T11" fmla="*/ 2147483647 h 2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"/>
              <a:gd name="T19" fmla="*/ 0 h 236"/>
              <a:gd name="T20" fmla="*/ 280 w 280"/>
              <a:gd name="T21" fmla="*/ 236 h 2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" h="236">
                <a:moveTo>
                  <a:pt x="0" y="173"/>
                </a:moveTo>
                <a:cubicBezTo>
                  <a:pt x="14" y="150"/>
                  <a:pt x="44" y="59"/>
                  <a:pt x="82" y="33"/>
                </a:cubicBezTo>
                <a:cubicBezTo>
                  <a:pt x="120" y="7"/>
                  <a:pt x="195" y="0"/>
                  <a:pt x="226" y="17"/>
                </a:cubicBezTo>
                <a:cubicBezTo>
                  <a:pt x="257" y="34"/>
                  <a:pt x="280" y="101"/>
                  <a:pt x="268" y="135"/>
                </a:cubicBezTo>
                <a:cubicBezTo>
                  <a:pt x="256" y="169"/>
                  <a:pt x="195" y="206"/>
                  <a:pt x="156" y="221"/>
                </a:cubicBezTo>
                <a:cubicBezTo>
                  <a:pt x="117" y="236"/>
                  <a:pt x="61" y="224"/>
                  <a:pt x="36" y="225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914212"/>
            <a:fld id="{19E1D6BB-2390-43FF-A6B8-AA659A754DA3}" type="slidenum">
              <a:rPr lang="zh-TW" altLang="en-US"/>
              <a:pPr defTabSz="914212"/>
              <a:t>11</a:t>
            </a:fld>
            <a:endParaRPr lang="en-US" altLang="zh-TW" dirty="0"/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353" y="486520"/>
            <a:ext cx="7773296" cy="889204"/>
          </a:xfrm>
        </p:spPr>
        <p:txBody>
          <a:bodyPr/>
          <a:lstStyle/>
          <a:p>
            <a:pPr eaLnBrk="1" hangingPunct="1"/>
            <a:r>
              <a:rPr lang="en-US" altLang="zh-TW" sz="6000" dirty="0" smtClean="0">
                <a:solidFill>
                  <a:srgbClr val="FF0000"/>
                </a:solidFill>
                <a:ea typeface="新細明體" charset="-120"/>
              </a:rPr>
              <a:t>Adjacent, neighbors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52" y="1476050"/>
            <a:ext cx="7958613" cy="4953345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Two vertices are </a:t>
            </a:r>
            <a:r>
              <a:rPr lang="en-US" altLang="zh-TW" i="1" dirty="0" smtClean="0">
                <a:solidFill>
                  <a:schemeClr val="accent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adjacent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and are </a:t>
            </a:r>
            <a:r>
              <a:rPr lang="en-US" altLang="zh-TW" i="1" dirty="0" smtClean="0">
                <a:solidFill>
                  <a:schemeClr val="accent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neighbors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if they are the end points of an edge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Example:</a:t>
            </a:r>
            <a:r>
              <a:rPr lang="en-US" altLang="zh-TW" i="1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altLang="zh-TW" sz="3600" i="1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</a:t>
            </a:r>
            <a:r>
              <a:rPr lang="en-US" altLang="zh-TW" sz="36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and </a:t>
            </a:r>
            <a:r>
              <a:rPr lang="en-US" altLang="zh-TW" sz="3600" i="1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B</a:t>
            </a:r>
            <a:r>
              <a:rPr lang="en-US" altLang="zh-TW" sz="36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are </a:t>
            </a:r>
            <a:r>
              <a:rPr lang="en-US" altLang="zh-TW" sz="3600" dirty="0" smtClean="0">
                <a:solidFill>
                  <a:srgbClr val="99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adjacent</a:t>
            </a:r>
            <a:endParaRPr lang="en-US" altLang="zh-TW" sz="3600" dirty="0" smtClean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lvl="1" eaLnBrk="1" hangingPunct="1"/>
            <a:r>
              <a:rPr lang="en-US" altLang="zh-TW" sz="3600" i="1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 and D are not adjacent</a:t>
            </a:r>
          </a:p>
          <a:p>
            <a:pPr lvl="1" eaLnBrk="1" hangingPunct="1">
              <a:buNone/>
            </a:pPr>
            <a:endParaRPr lang="en-US" altLang="zh-TW" dirty="0" smtClean="0">
              <a:ea typeface="新細明體" charset="-12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071934" y="3857628"/>
            <a:ext cx="1458799" cy="1181940"/>
            <a:chOff x="2670" y="2752"/>
            <a:chExt cx="919" cy="745"/>
          </a:xfrm>
        </p:grpSpPr>
        <p:sp>
          <p:nvSpPr>
            <p:cNvPr id="32780" name="Rectangle 5"/>
            <p:cNvSpPr>
              <a:spLocks noChangeArrowheads="1"/>
            </p:cNvSpPr>
            <p:nvPr/>
          </p:nvSpPr>
          <p:spPr bwMode="auto">
            <a:xfrm>
              <a:off x="2720" y="2800"/>
              <a:ext cx="824" cy="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32781" name="Oval 6"/>
            <p:cNvSpPr>
              <a:spLocks noChangeArrowheads="1"/>
            </p:cNvSpPr>
            <p:nvPr/>
          </p:nvSpPr>
          <p:spPr bwMode="auto">
            <a:xfrm>
              <a:off x="3492" y="2764"/>
              <a:ext cx="88" cy="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32782" name="Oval 7"/>
            <p:cNvSpPr>
              <a:spLocks noChangeArrowheads="1"/>
            </p:cNvSpPr>
            <p:nvPr/>
          </p:nvSpPr>
          <p:spPr bwMode="auto">
            <a:xfrm>
              <a:off x="2670" y="2752"/>
              <a:ext cx="88" cy="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32783" name="Oval 8"/>
            <p:cNvSpPr>
              <a:spLocks noChangeArrowheads="1"/>
            </p:cNvSpPr>
            <p:nvPr/>
          </p:nvSpPr>
          <p:spPr bwMode="auto">
            <a:xfrm>
              <a:off x="3501" y="3397"/>
              <a:ext cx="88" cy="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32784" name="Oval 9"/>
            <p:cNvSpPr>
              <a:spLocks noChangeArrowheads="1"/>
            </p:cNvSpPr>
            <p:nvPr/>
          </p:nvSpPr>
          <p:spPr bwMode="auto">
            <a:xfrm>
              <a:off x="2676" y="3409"/>
              <a:ext cx="88" cy="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32785" name="Line 10"/>
            <p:cNvSpPr>
              <a:spLocks noChangeShapeType="1"/>
            </p:cNvSpPr>
            <p:nvPr/>
          </p:nvSpPr>
          <p:spPr bwMode="auto">
            <a:xfrm flipV="1">
              <a:off x="2751" y="2836"/>
              <a:ext cx="752" cy="5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  <p:sp>
        <p:nvSpPr>
          <p:cNvPr id="32776" name="Text Box 12"/>
          <p:cNvSpPr txBox="1">
            <a:spLocks noChangeArrowheads="1"/>
          </p:cNvSpPr>
          <p:nvPr/>
        </p:nvSpPr>
        <p:spPr bwMode="auto">
          <a:xfrm>
            <a:off x="3786182" y="3643314"/>
            <a:ext cx="425545" cy="46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defTabSz="914212">
              <a:spcBef>
                <a:spcPct val="50000"/>
              </a:spcBef>
            </a:pPr>
            <a:r>
              <a:rPr lang="en-US" altLang="zh-TW" sz="2400" dirty="0"/>
              <a:t>A</a:t>
            </a:r>
          </a:p>
        </p:txBody>
      </p:sp>
      <p:sp>
        <p:nvSpPr>
          <p:cNvPr id="32777" name="Text Box 13"/>
          <p:cNvSpPr txBox="1">
            <a:spLocks noChangeArrowheads="1"/>
          </p:cNvSpPr>
          <p:nvPr/>
        </p:nvSpPr>
        <p:spPr bwMode="auto">
          <a:xfrm>
            <a:off x="5429256" y="3643314"/>
            <a:ext cx="495723" cy="46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defTabSz="914212">
              <a:spcBef>
                <a:spcPct val="50000"/>
              </a:spcBef>
            </a:pPr>
            <a:r>
              <a:rPr lang="en-US" altLang="zh-TW" sz="2400" dirty="0"/>
              <a:t>B</a:t>
            </a:r>
          </a:p>
        </p:txBody>
      </p:sp>
      <p:sp>
        <p:nvSpPr>
          <p:cNvPr id="32778" name="Text Box 14"/>
          <p:cNvSpPr txBox="1">
            <a:spLocks noChangeArrowheads="1"/>
          </p:cNvSpPr>
          <p:nvPr/>
        </p:nvSpPr>
        <p:spPr bwMode="auto">
          <a:xfrm>
            <a:off x="3786182" y="4714884"/>
            <a:ext cx="412107" cy="46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defTabSz="914212">
              <a:spcBef>
                <a:spcPct val="50000"/>
              </a:spcBef>
            </a:pPr>
            <a:r>
              <a:rPr lang="en-US" altLang="zh-TW" sz="2400" dirty="0"/>
              <a:t>C</a:t>
            </a:r>
          </a:p>
        </p:txBody>
      </p:sp>
      <p:sp>
        <p:nvSpPr>
          <p:cNvPr id="32779" name="Text Box 15"/>
          <p:cNvSpPr txBox="1">
            <a:spLocks noChangeArrowheads="1"/>
          </p:cNvSpPr>
          <p:nvPr/>
        </p:nvSpPr>
        <p:spPr bwMode="auto">
          <a:xfrm>
            <a:off x="5429256" y="4714884"/>
            <a:ext cx="564408" cy="46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defTabSz="914212">
              <a:spcBef>
                <a:spcPct val="50000"/>
              </a:spcBef>
            </a:pPr>
            <a:r>
              <a:rPr lang="en-US" altLang="zh-TW" sz="2400" dirty="0"/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914212"/>
            <a:fld id="{21BCA8BB-1BEC-4CC8-8A1A-2D088285F41C}" type="slidenum">
              <a:rPr lang="zh-TW" altLang="en-US"/>
              <a:pPr defTabSz="914212"/>
              <a:t>12</a:t>
            </a:fld>
            <a:endParaRPr lang="en-US" altLang="zh-TW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5400" dirty="0" smtClean="0">
                <a:solidFill>
                  <a:srgbClr val="FF0000"/>
                </a:solidFill>
                <a:ea typeface="新細明體" charset="-120"/>
              </a:rPr>
              <a:t>Finite Graph, Null Graph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357298"/>
            <a:ext cx="8001056" cy="5000660"/>
          </a:xfrm>
        </p:spPr>
        <p:txBody>
          <a:bodyPr/>
          <a:lstStyle/>
          <a:p>
            <a:pPr eaLnBrk="1" hangingPunct="1"/>
            <a:r>
              <a:rPr lang="en-US" altLang="zh-TW" i="1" dirty="0" smtClean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Finite graph 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: an graph whose vertex set (and edge set are finite)</a:t>
            </a:r>
            <a:endParaRPr lang="en-US" altLang="zh-TW" i="1" dirty="0" smtClean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eaLnBrk="1" hangingPunct="1">
              <a:spcBef>
                <a:spcPct val="40000"/>
              </a:spcBef>
            </a:pPr>
            <a:r>
              <a:rPr lang="en-US" altLang="zh-TW" i="1" dirty="0" smtClean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Null graph 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: the graph whose  edge set is empty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914212"/>
            <a:fld id="{9C811CD5-708C-4D16-A198-BE558A4D893C}" type="slidenum">
              <a:rPr lang="zh-TW" altLang="en-US"/>
              <a:pPr defTabSz="914212"/>
              <a:t>13</a:t>
            </a:fld>
            <a:endParaRPr lang="en-US" altLang="zh-TW" dirty="0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3296" cy="913942"/>
          </a:xfrm>
        </p:spPr>
        <p:txBody>
          <a:bodyPr/>
          <a:lstStyle/>
          <a:p>
            <a:pPr eaLnBrk="1" hangingPunct="1"/>
            <a:r>
              <a:rPr lang="en-US" altLang="zh-TW" sz="5400" dirty="0" smtClean="0">
                <a:solidFill>
                  <a:srgbClr val="FF33CC"/>
                </a:solidFill>
                <a:ea typeface="新細明體" charset="-120"/>
              </a:rPr>
              <a:t>Walks, Trails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000108"/>
            <a:ext cx="7858180" cy="5286412"/>
          </a:xfrm>
        </p:spPr>
        <p:txBody>
          <a:bodyPr/>
          <a:lstStyle/>
          <a:p>
            <a:pPr eaLnBrk="1" hangingPunct="1">
              <a:spcBef>
                <a:spcPct val="60000"/>
              </a:spcBef>
              <a:defRPr/>
            </a:pPr>
            <a:r>
              <a:rPr lang="en-US" altLang="zh-TW" sz="4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 </a:t>
            </a:r>
            <a:r>
              <a:rPr lang="en-US" altLang="zh-TW" sz="4400" dirty="0" smtClean="0">
                <a:solidFill>
                  <a:srgbClr val="FF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walk</a:t>
            </a:r>
            <a:r>
              <a:rPr lang="en-US" altLang="zh-TW" sz="4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: a sequence of vertices and edges  v0, e1, v1, …., </a:t>
            </a:r>
            <a:r>
              <a:rPr lang="en-US" altLang="zh-TW" sz="4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ek</a:t>
            </a:r>
            <a:r>
              <a:rPr lang="en-US" altLang="zh-TW" sz="4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, </a:t>
            </a:r>
            <a:r>
              <a:rPr lang="en-US" altLang="zh-TW" sz="4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vk</a:t>
            </a:r>
            <a:r>
              <a:rPr lang="en-US" altLang="zh-TW" sz="4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 such that, for 1 </a:t>
            </a:r>
            <a:r>
              <a:rPr lang="en-US" altLang="zh-TW" sz="4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  <a:sym typeface="Symbol" pitchFamily="18" charset="2"/>
              </a:rPr>
              <a:t> </a:t>
            </a:r>
            <a:r>
              <a:rPr lang="en-US" altLang="zh-TW" sz="4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  <a:sym typeface="Symbol" pitchFamily="18" charset="2"/>
              </a:rPr>
              <a:t>i</a:t>
            </a:r>
            <a:r>
              <a:rPr lang="en-US" altLang="zh-TW" sz="4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  <a:sym typeface="Symbol" pitchFamily="18" charset="2"/>
              </a:rPr>
              <a:t>  </a:t>
            </a:r>
            <a:r>
              <a:rPr lang="en-US" altLang="zh-TW" sz="4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k, the edge </a:t>
            </a:r>
            <a:r>
              <a:rPr lang="en-US" altLang="zh-TW" sz="4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ei</a:t>
            </a:r>
            <a:r>
              <a:rPr lang="en-US" altLang="zh-TW" sz="4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has end points vi-1  and vi .  </a:t>
            </a:r>
          </a:p>
          <a:p>
            <a:pPr eaLnBrk="1" hangingPunct="1">
              <a:spcBef>
                <a:spcPct val="60000"/>
              </a:spcBef>
              <a:defRPr/>
            </a:pP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altLang="zh-TW" sz="4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 </a:t>
            </a:r>
            <a:r>
              <a:rPr lang="en-US" altLang="zh-TW" sz="4400" b="1" i="1" dirty="0" smtClean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trail</a:t>
            </a:r>
            <a:r>
              <a:rPr lang="en-US" altLang="zh-TW" sz="4400" dirty="0" smtClean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altLang="zh-TW" sz="4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: a walk with </a:t>
            </a:r>
            <a:r>
              <a:rPr lang="en-US" altLang="zh-TW" sz="4400" dirty="0" smtClean="0">
                <a:solidFill>
                  <a:schemeClr val="accent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no repeated edge </a:t>
            </a:r>
            <a:endParaRPr lang="en-US" altLang="zh-TW" sz="4400" dirty="0" smtClean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graphicFrame>
        <p:nvGraphicFramePr>
          <p:cNvPr id="1026" name="Object 0"/>
          <p:cNvGraphicFramePr>
            <a:graphicFrameLocks noChangeAspect="1"/>
          </p:cNvGraphicFramePr>
          <p:nvPr/>
        </p:nvGraphicFramePr>
        <p:xfrm>
          <a:off x="4509288" y="3320427"/>
          <a:ext cx="125424" cy="217147"/>
        </p:xfrm>
        <a:graphic>
          <a:graphicData uri="http://schemas.openxmlformats.org/presentationml/2006/ole">
            <p:oleObj spid="_x0000_s1026" name="Equation" r:id="rId3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914212"/>
            <a:fld id="{3D964CDD-941D-439E-8EBF-6DB37172CB4B}" type="slidenum">
              <a:rPr lang="zh-TW" altLang="en-US"/>
              <a:pPr defTabSz="914212"/>
              <a:t>14</a:t>
            </a:fld>
            <a:endParaRPr lang="en-US" altLang="zh-TW" dirty="0"/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85728"/>
            <a:ext cx="7773296" cy="938681"/>
          </a:xfrm>
        </p:spPr>
        <p:txBody>
          <a:bodyPr/>
          <a:lstStyle/>
          <a:p>
            <a:pPr eaLnBrk="1" hangingPunct="1"/>
            <a:r>
              <a:rPr lang="en-US" altLang="zh-TW" sz="6000" dirty="0" smtClean="0">
                <a:solidFill>
                  <a:srgbClr val="FF33CC"/>
                </a:solidFill>
                <a:ea typeface="新細明體" charset="-120"/>
              </a:rPr>
              <a:t>Paths </a:t>
            </a:r>
          </a:p>
        </p:txBody>
      </p:sp>
      <p:sp>
        <p:nvSpPr>
          <p:cNvPr id="20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142984"/>
            <a:ext cx="8429652" cy="4786346"/>
          </a:xfrm>
        </p:spPr>
        <p:txBody>
          <a:bodyPr/>
          <a:lstStyle/>
          <a:p>
            <a:pPr eaLnBrk="1" hangingPunct="1">
              <a:spcBef>
                <a:spcPct val="60000"/>
              </a:spcBef>
              <a:defRPr/>
            </a:pP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 </a:t>
            </a:r>
            <a:r>
              <a:rPr lang="en-US" altLang="zh-TW" i="1" dirty="0" err="1" smtClean="0">
                <a:latin typeface="+mj-lt"/>
                <a:ea typeface="Arial Unicode MS" pitchFamily="34" charset="-120"/>
                <a:cs typeface="Arial Unicode MS" pitchFamily="34" charset="-120"/>
              </a:rPr>
              <a:t>u</a:t>
            </a:r>
            <a:r>
              <a:rPr lang="en-US" altLang="zh-TW" dirty="0" err="1" smtClean="0">
                <a:latin typeface="+mj-lt"/>
                <a:ea typeface="Arial Unicode MS" pitchFamily="34" charset="-120"/>
                <a:cs typeface="Arial Unicode MS" pitchFamily="34" charset="-120"/>
              </a:rPr>
              <a:t>,</a:t>
            </a:r>
            <a:r>
              <a:rPr lang="en-US" altLang="zh-TW" i="1" dirty="0" err="1" smtClean="0">
                <a:latin typeface="+mj-lt"/>
                <a:ea typeface="Arial Unicode MS" pitchFamily="34" charset="-120"/>
                <a:cs typeface="Arial Unicode MS" pitchFamily="34" charset="-120"/>
              </a:rPr>
              <a:t>v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-walk or </a:t>
            </a:r>
            <a:r>
              <a:rPr lang="en-US" altLang="zh-TW" i="1" dirty="0" err="1" smtClean="0">
                <a:latin typeface="+mj-lt"/>
                <a:ea typeface="Arial Unicode MS" pitchFamily="34" charset="-120"/>
                <a:cs typeface="Arial Unicode MS" pitchFamily="34" charset="-120"/>
              </a:rPr>
              <a:t>u</a:t>
            </a:r>
            <a:r>
              <a:rPr lang="en-US" altLang="zh-TW" dirty="0" err="1" smtClean="0">
                <a:latin typeface="+mj-lt"/>
                <a:ea typeface="Arial Unicode MS" pitchFamily="34" charset="-120"/>
                <a:cs typeface="Arial Unicode MS" pitchFamily="34" charset="-120"/>
              </a:rPr>
              <a:t>,</a:t>
            </a:r>
            <a:r>
              <a:rPr lang="en-US" altLang="zh-TW" i="1" dirty="0" err="1" smtClean="0">
                <a:latin typeface="+mj-lt"/>
                <a:ea typeface="Arial Unicode MS" pitchFamily="34" charset="-120"/>
                <a:cs typeface="Arial Unicode MS" pitchFamily="34" charset="-120"/>
              </a:rPr>
              <a:t>v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-trail has first vertex </a:t>
            </a:r>
            <a:r>
              <a:rPr lang="en-US" altLang="zh-TW" i="1" dirty="0" smtClean="0">
                <a:latin typeface="+mj-lt"/>
                <a:ea typeface="Arial Unicode MS" pitchFamily="34" charset="-120"/>
                <a:cs typeface="Arial Unicode MS" pitchFamily="34" charset="-120"/>
              </a:rPr>
              <a:t>u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and last vertex </a:t>
            </a:r>
            <a:r>
              <a:rPr lang="en-US" altLang="zh-TW" i="1" dirty="0" smtClean="0">
                <a:latin typeface="+mj-lt"/>
                <a:ea typeface="Arial Unicode MS" pitchFamily="34" charset="-120"/>
                <a:cs typeface="Arial Unicode MS" pitchFamily="34" charset="-120"/>
              </a:rPr>
              <a:t>v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; these are its end points. </a:t>
            </a:r>
          </a:p>
          <a:p>
            <a:pPr eaLnBrk="1" hangingPunct="1">
              <a:spcBef>
                <a:spcPct val="60000"/>
              </a:spcBef>
              <a:defRPr/>
            </a:pP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 </a:t>
            </a:r>
            <a:r>
              <a:rPr lang="en-US" altLang="zh-TW" b="1" i="1" dirty="0" err="1" smtClean="0">
                <a:ea typeface="Arial Unicode MS" pitchFamily="34" charset="-120"/>
                <a:cs typeface="Arial Unicode MS" pitchFamily="34" charset="-120"/>
              </a:rPr>
              <a:t>u</a:t>
            </a:r>
            <a:r>
              <a:rPr lang="en-US" altLang="zh-TW" dirty="0" err="1" smtClean="0">
                <a:ea typeface="Arial Unicode MS" pitchFamily="34" charset="-120"/>
                <a:cs typeface="Arial Unicode MS" pitchFamily="34" charset="-120"/>
              </a:rPr>
              <a:t>,</a:t>
            </a:r>
            <a:r>
              <a:rPr lang="en-US" altLang="zh-TW" b="1" i="1" dirty="0" err="1" smtClean="0">
                <a:ea typeface="Arial Unicode MS" pitchFamily="34" charset="-120"/>
                <a:cs typeface="Arial Unicode MS" pitchFamily="34" charset="-120"/>
              </a:rPr>
              <a:t>v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-</a:t>
            </a:r>
            <a:r>
              <a:rPr lang="en-US" altLang="zh-TW" b="1" i="1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path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: a </a:t>
            </a:r>
            <a:r>
              <a:rPr lang="en-US" altLang="zh-TW" i="1" dirty="0" err="1" smtClean="0">
                <a:cs typeface="Arial Unicode MS" pitchFamily="34" charset="-120"/>
              </a:rPr>
              <a:t>u</a:t>
            </a:r>
            <a:r>
              <a:rPr lang="en-US" altLang="zh-TW" dirty="0" err="1" smtClean="0">
                <a:cs typeface="Arial Unicode MS" pitchFamily="34" charset="-120"/>
              </a:rPr>
              <a:t>,</a:t>
            </a:r>
            <a:r>
              <a:rPr lang="en-US" altLang="zh-TW" i="1" dirty="0" err="1" smtClean="0">
                <a:cs typeface="Arial Unicode MS" pitchFamily="34" charset="-120"/>
              </a:rPr>
              <a:t>v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-trail with no repeated vertex. </a:t>
            </a:r>
          </a:p>
          <a:p>
            <a:pPr eaLnBrk="1" hangingPunct="1">
              <a:spcBef>
                <a:spcPct val="60000"/>
              </a:spcBef>
              <a:defRPr/>
            </a:pPr>
            <a:endParaRPr lang="en-US" altLang="zh-TW" dirty="0" smtClean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509288" y="3320427"/>
          <a:ext cx="125424" cy="217147"/>
        </p:xfrm>
        <a:graphic>
          <a:graphicData uri="http://schemas.openxmlformats.org/presentationml/2006/ole">
            <p:oleObj spid="_x0000_s2050" name="Equation" r:id="rId3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914212"/>
            <a:fld id="{3D964CDD-941D-439E-8EBF-6DB37172CB4B}" type="slidenum">
              <a:rPr lang="zh-TW" altLang="en-US"/>
              <a:pPr defTabSz="914212"/>
              <a:t>15</a:t>
            </a:fld>
            <a:endParaRPr lang="en-US" altLang="zh-TW" dirty="0"/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858180" cy="1000132"/>
          </a:xfrm>
        </p:spPr>
        <p:txBody>
          <a:bodyPr/>
          <a:lstStyle/>
          <a:p>
            <a:pPr eaLnBrk="1" hangingPunct="1"/>
            <a:r>
              <a:rPr lang="en-US" altLang="zh-TW" sz="7200" dirty="0" smtClean="0">
                <a:solidFill>
                  <a:srgbClr val="FF33CC"/>
                </a:solidFill>
                <a:ea typeface="新細明體" charset="-120"/>
              </a:rPr>
              <a:t>Walk </a:t>
            </a:r>
          </a:p>
        </p:txBody>
      </p:sp>
      <p:sp>
        <p:nvSpPr>
          <p:cNvPr id="20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142984"/>
            <a:ext cx="8429652" cy="4786346"/>
          </a:xfrm>
        </p:spPr>
        <p:txBody>
          <a:bodyPr/>
          <a:lstStyle/>
          <a:p>
            <a:pPr eaLnBrk="1" hangingPunct="1">
              <a:spcBef>
                <a:spcPct val="60000"/>
              </a:spcBef>
              <a:defRPr/>
            </a:pP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The </a:t>
            </a:r>
            <a:r>
              <a:rPr lang="en-US" altLang="zh-TW" b="1" i="1" dirty="0" smtClean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length</a:t>
            </a:r>
            <a:r>
              <a:rPr lang="en-US" altLang="zh-TW" dirty="0" smtClean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of a walk, trail, path, or cycle is its number of edges. </a:t>
            </a:r>
          </a:p>
          <a:p>
            <a:pPr eaLnBrk="1" hangingPunct="1">
              <a:spcBef>
                <a:spcPct val="60000"/>
              </a:spcBef>
              <a:defRPr/>
            </a:pP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 walk or trail is </a:t>
            </a:r>
            <a:r>
              <a:rPr lang="en-US" altLang="zh-TW" b="1" i="1" dirty="0" smtClean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closed</a:t>
            </a:r>
            <a:r>
              <a:rPr lang="en-US" altLang="zh-TW" dirty="0" smtClean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if its end points are the same.</a:t>
            </a:r>
          </a:p>
          <a:p>
            <a:pPr eaLnBrk="1" hangingPunct="1">
              <a:spcBef>
                <a:spcPct val="60000"/>
              </a:spcBef>
              <a:defRPr/>
            </a:pPr>
            <a:endParaRPr lang="en-US" altLang="zh-TW" dirty="0" smtClean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509288" y="3320427"/>
          <a:ext cx="125424" cy="217147"/>
        </p:xfrm>
        <a:graphic>
          <a:graphicData uri="http://schemas.openxmlformats.org/presentationml/2006/ole">
            <p:oleObj spid="_x0000_s27650" name="Equation" r:id="rId3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1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914212"/>
            <a:fld id="{4E0A5578-ECF2-44C8-9810-DE54AA9FC454}" type="slidenum">
              <a:rPr lang="zh-TW" altLang="en-US"/>
              <a:pPr defTabSz="914212"/>
              <a:t>16</a:t>
            </a:fld>
            <a:endParaRPr lang="en-US" altLang="zh-TW" dirty="0"/>
          </a:p>
        </p:txBody>
      </p:sp>
      <p:sp>
        <p:nvSpPr>
          <p:cNvPr id="411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353" y="391690"/>
            <a:ext cx="7773296" cy="959295"/>
          </a:xfrm>
        </p:spPr>
        <p:txBody>
          <a:bodyPr/>
          <a:lstStyle/>
          <a:p>
            <a:pPr eaLnBrk="1" hangingPunct="1"/>
            <a:r>
              <a:rPr lang="en-US" altLang="zh-TW" sz="6000" dirty="0" smtClean="0">
                <a:solidFill>
                  <a:srgbClr val="FF33CC"/>
                </a:solidFill>
                <a:ea typeface="新細明體" charset="-120"/>
              </a:rPr>
              <a:t>Components</a:t>
            </a:r>
            <a:r>
              <a:rPr lang="en-US" altLang="zh-TW" dirty="0" smtClean="0">
                <a:ea typeface="新細明體" charset="-120"/>
              </a:rPr>
              <a:t> </a:t>
            </a:r>
            <a:endParaRPr lang="en-US" altLang="zh-TW" sz="1400" dirty="0" smtClean="0">
              <a:ea typeface="新細明體" charset="-120"/>
            </a:endParaRPr>
          </a:p>
        </p:txBody>
      </p:sp>
      <p:sp>
        <p:nvSpPr>
          <p:cNvPr id="41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214422"/>
            <a:ext cx="8286808" cy="5072098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altLang="zh-TW" sz="40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The </a:t>
            </a:r>
            <a:r>
              <a:rPr lang="en-US" altLang="zh-TW" sz="4000" b="1" i="1" dirty="0" smtClean="0">
                <a:solidFill>
                  <a:schemeClr val="accent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components</a:t>
            </a:r>
            <a:r>
              <a:rPr lang="en-US" altLang="zh-TW" sz="40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of a graph </a:t>
            </a:r>
            <a:r>
              <a:rPr lang="en-US" altLang="zh-TW" sz="4000" i="1" dirty="0" smtClean="0">
                <a:ea typeface="Arial Unicode MS" pitchFamily="34" charset="-120"/>
                <a:cs typeface="Times New Roman" pitchFamily="18" charset="0"/>
              </a:rPr>
              <a:t>G</a:t>
            </a:r>
            <a:r>
              <a:rPr lang="en-US" altLang="zh-TW" sz="40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are its </a:t>
            </a:r>
            <a:r>
              <a:rPr lang="en-US" altLang="zh-TW" sz="4000" dirty="0" smtClean="0">
                <a:solidFill>
                  <a:srgbClr val="FF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maximal</a:t>
            </a:r>
            <a:r>
              <a:rPr lang="en-US" altLang="zh-TW" sz="40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connected </a:t>
            </a:r>
            <a:r>
              <a:rPr lang="en-US" altLang="zh-TW" sz="40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subgraphs</a:t>
            </a:r>
            <a:endParaRPr lang="en-US" altLang="zh-TW" sz="4000" dirty="0" smtClean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TW" sz="40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 component (or graph) is </a:t>
            </a:r>
            <a:r>
              <a:rPr lang="en-US" altLang="zh-TW" sz="4000" b="1" i="1" dirty="0" smtClean="0">
                <a:solidFill>
                  <a:schemeClr val="accent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trivial</a:t>
            </a:r>
            <a:r>
              <a:rPr lang="en-US" altLang="zh-TW" sz="40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if it has no edges; otherwise it is nontrivial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TW" sz="40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An </a:t>
            </a:r>
            <a:r>
              <a:rPr lang="en-US" altLang="zh-TW" sz="4000" b="1" i="1" dirty="0" smtClean="0">
                <a:solidFill>
                  <a:schemeClr val="accent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isolated  vertex</a:t>
            </a:r>
            <a:r>
              <a:rPr lang="en-US" altLang="zh-TW" sz="40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is a vertex of degree 0</a:t>
            </a:r>
            <a:endParaRPr lang="en-US" altLang="zh-TW" sz="4000" dirty="0" smtClean="0">
              <a:solidFill>
                <a:srgbClr val="FF0000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1643042" y="7858156"/>
            <a:ext cx="5010984" cy="1334492"/>
            <a:chOff x="1226" y="2839"/>
            <a:chExt cx="3156" cy="840"/>
          </a:xfrm>
        </p:grpSpPr>
        <p:sp>
          <p:nvSpPr>
            <p:cNvPr id="4115" name="Oval 5"/>
            <p:cNvSpPr>
              <a:spLocks noChangeArrowheads="1"/>
            </p:cNvSpPr>
            <p:nvPr/>
          </p:nvSpPr>
          <p:spPr bwMode="auto">
            <a:xfrm>
              <a:off x="1243" y="2999"/>
              <a:ext cx="92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4116" name="Oval 6"/>
            <p:cNvSpPr>
              <a:spLocks noChangeArrowheads="1"/>
            </p:cNvSpPr>
            <p:nvPr/>
          </p:nvSpPr>
          <p:spPr bwMode="auto">
            <a:xfrm>
              <a:off x="1485" y="3370"/>
              <a:ext cx="92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4117" name="Oval 7"/>
            <p:cNvSpPr>
              <a:spLocks noChangeArrowheads="1"/>
            </p:cNvSpPr>
            <p:nvPr/>
          </p:nvSpPr>
          <p:spPr bwMode="auto">
            <a:xfrm>
              <a:off x="1937" y="3008"/>
              <a:ext cx="92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4118" name="Oval 8"/>
            <p:cNvSpPr>
              <a:spLocks noChangeArrowheads="1"/>
            </p:cNvSpPr>
            <p:nvPr/>
          </p:nvSpPr>
          <p:spPr bwMode="auto">
            <a:xfrm>
              <a:off x="2317" y="3397"/>
              <a:ext cx="92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4119" name="Oval 9"/>
            <p:cNvSpPr>
              <a:spLocks noChangeArrowheads="1"/>
            </p:cNvSpPr>
            <p:nvPr/>
          </p:nvSpPr>
          <p:spPr bwMode="auto">
            <a:xfrm>
              <a:off x="2304" y="3000"/>
              <a:ext cx="92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4120" name="Oval 10"/>
            <p:cNvSpPr>
              <a:spLocks noChangeArrowheads="1"/>
            </p:cNvSpPr>
            <p:nvPr/>
          </p:nvSpPr>
          <p:spPr bwMode="auto">
            <a:xfrm>
              <a:off x="2683" y="2995"/>
              <a:ext cx="92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4121" name="Oval 11"/>
            <p:cNvSpPr>
              <a:spLocks noChangeArrowheads="1"/>
            </p:cNvSpPr>
            <p:nvPr/>
          </p:nvSpPr>
          <p:spPr bwMode="auto">
            <a:xfrm>
              <a:off x="3099" y="2991"/>
              <a:ext cx="92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4122" name="Oval 12"/>
            <p:cNvSpPr>
              <a:spLocks noChangeArrowheads="1"/>
            </p:cNvSpPr>
            <p:nvPr/>
          </p:nvSpPr>
          <p:spPr bwMode="auto">
            <a:xfrm>
              <a:off x="2793" y="3397"/>
              <a:ext cx="92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4123" name="Oval 13"/>
            <p:cNvSpPr>
              <a:spLocks noChangeArrowheads="1"/>
            </p:cNvSpPr>
            <p:nvPr/>
          </p:nvSpPr>
          <p:spPr bwMode="auto">
            <a:xfrm>
              <a:off x="3829" y="2981"/>
              <a:ext cx="92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4124" name="Oval 14"/>
            <p:cNvSpPr>
              <a:spLocks noChangeArrowheads="1"/>
            </p:cNvSpPr>
            <p:nvPr/>
          </p:nvSpPr>
          <p:spPr bwMode="auto">
            <a:xfrm>
              <a:off x="3588" y="3406"/>
              <a:ext cx="92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4125" name="Oval 15"/>
            <p:cNvSpPr>
              <a:spLocks noChangeArrowheads="1"/>
            </p:cNvSpPr>
            <p:nvPr/>
          </p:nvSpPr>
          <p:spPr bwMode="auto">
            <a:xfrm>
              <a:off x="4250" y="2981"/>
              <a:ext cx="92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4126" name="Line 16"/>
            <p:cNvSpPr>
              <a:spLocks noChangeShapeType="1"/>
            </p:cNvSpPr>
            <p:nvPr/>
          </p:nvSpPr>
          <p:spPr bwMode="auto">
            <a:xfrm>
              <a:off x="1307" y="3072"/>
              <a:ext cx="183" cy="3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4127" name="Line 17"/>
            <p:cNvSpPr>
              <a:spLocks noChangeShapeType="1"/>
            </p:cNvSpPr>
            <p:nvPr/>
          </p:nvSpPr>
          <p:spPr bwMode="auto">
            <a:xfrm>
              <a:off x="2021" y="3054"/>
              <a:ext cx="2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4128" name="Line 18"/>
            <p:cNvSpPr>
              <a:spLocks noChangeShapeType="1"/>
            </p:cNvSpPr>
            <p:nvPr/>
          </p:nvSpPr>
          <p:spPr bwMode="auto">
            <a:xfrm>
              <a:off x="2386" y="3054"/>
              <a:ext cx="3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4129" name="Line 19"/>
            <p:cNvSpPr>
              <a:spLocks noChangeShapeType="1"/>
            </p:cNvSpPr>
            <p:nvPr/>
          </p:nvSpPr>
          <p:spPr bwMode="auto">
            <a:xfrm>
              <a:off x="2770" y="3045"/>
              <a:ext cx="3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4130" name="Line 20"/>
            <p:cNvSpPr>
              <a:spLocks noChangeShapeType="1"/>
            </p:cNvSpPr>
            <p:nvPr/>
          </p:nvSpPr>
          <p:spPr bwMode="auto">
            <a:xfrm>
              <a:off x="1993" y="3090"/>
              <a:ext cx="329" cy="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4131" name="Line 21"/>
            <p:cNvSpPr>
              <a:spLocks noChangeShapeType="1"/>
            </p:cNvSpPr>
            <p:nvPr/>
          </p:nvSpPr>
          <p:spPr bwMode="auto">
            <a:xfrm>
              <a:off x="2350" y="3090"/>
              <a:ext cx="0" cy="3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4132" name="Line 22"/>
            <p:cNvSpPr>
              <a:spLocks noChangeShapeType="1"/>
            </p:cNvSpPr>
            <p:nvPr/>
          </p:nvSpPr>
          <p:spPr bwMode="auto">
            <a:xfrm flipH="1">
              <a:off x="2386" y="3090"/>
              <a:ext cx="311" cy="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4133" name="Line 23"/>
            <p:cNvSpPr>
              <a:spLocks noChangeShapeType="1"/>
            </p:cNvSpPr>
            <p:nvPr/>
          </p:nvSpPr>
          <p:spPr bwMode="auto">
            <a:xfrm flipH="1">
              <a:off x="3657" y="3063"/>
              <a:ext cx="192" cy="3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4134" name="Line 24"/>
            <p:cNvSpPr>
              <a:spLocks noChangeShapeType="1"/>
            </p:cNvSpPr>
            <p:nvPr/>
          </p:nvSpPr>
          <p:spPr bwMode="auto">
            <a:xfrm>
              <a:off x="3922" y="3026"/>
              <a:ext cx="3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graphicFrame>
          <p:nvGraphicFramePr>
            <p:cNvPr id="4098" name="Object 0"/>
            <p:cNvGraphicFramePr>
              <a:graphicFrameLocks noChangeAspect="1"/>
            </p:cNvGraphicFramePr>
            <p:nvPr/>
          </p:nvGraphicFramePr>
          <p:xfrm>
            <a:off x="1226" y="2842"/>
            <a:ext cx="138" cy="153"/>
          </p:xfrm>
          <a:graphic>
            <a:graphicData uri="http://schemas.openxmlformats.org/presentationml/2006/ole">
              <p:oleObj spid="_x0000_s4098" name="Equation" r:id="rId3" imgW="114120" imgH="126720" progId="Equation.3">
                <p:embed/>
              </p:oleObj>
            </a:graphicData>
          </a:graphic>
        </p:graphicFrame>
        <p:graphicFrame>
          <p:nvGraphicFramePr>
            <p:cNvPr id="4099" name="Object 1"/>
            <p:cNvGraphicFramePr>
              <a:graphicFrameLocks noChangeAspect="1"/>
            </p:cNvGraphicFramePr>
            <p:nvPr/>
          </p:nvGraphicFramePr>
          <p:xfrm>
            <a:off x="1450" y="3497"/>
            <a:ext cx="140" cy="182"/>
          </p:xfrm>
          <a:graphic>
            <a:graphicData uri="http://schemas.openxmlformats.org/presentationml/2006/ole">
              <p:oleObj spid="_x0000_s4099" name="Equation" r:id="rId4" imgW="126720" imgH="164880" progId="Equation.3">
                <p:embed/>
              </p:oleObj>
            </a:graphicData>
          </a:graphic>
        </p:graphicFrame>
        <p:graphicFrame>
          <p:nvGraphicFramePr>
            <p:cNvPr id="4100" name="Object 2"/>
            <p:cNvGraphicFramePr>
              <a:graphicFrameLocks noChangeAspect="1"/>
            </p:cNvGraphicFramePr>
            <p:nvPr/>
          </p:nvGraphicFramePr>
          <p:xfrm>
            <a:off x="1903" y="2877"/>
            <a:ext cx="131" cy="160"/>
          </p:xfrm>
          <a:graphic>
            <a:graphicData uri="http://schemas.openxmlformats.org/presentationml/2006/ole">
              <p:oleObj spid="_x0000_s4100" name="Equation" r:id="rId5" imgW="114120" imgH="139680" progId="Equation.3">
                <p:embed/>
              </p:oleObj>
            </a:graphicData>
          </a:graphic>
        </p:graphicFrame>
        <p:graphicFrame>
          <p:nvGraphicFramePr>
            <p:cNvPr id="4101" name="Object 3"/>
            <p:cNvGraphicFramePr>
              <a:graphicFrameLocks noChangeAspect="1"/>
            </p:cNvGraphicFramePr>
            <p:nvPr/>
          </p:nvGraphicFramePr>
          <p:xfrm>
            <a:off x="2284" y="2875"/>
            <a:ext cx="141" cy="156"/>
          </p:xfrm>
          <a:graphic>
            <a:graphicData uri="http://schemas.openxmlformats.org/presentationml/2006/ole">
              <p:oleObj spid="_x0000_s4101" name="Equation" r:id="rId6" imgW="126720" imgH="139680" progId="Equation.3">
                <p:embed/>
              </p:oleObj>
            </a:graphicData>
          </a:graphic>
        </p:graphicFrame>
        <p:graphicFrame>
          <p:nvGraphicFramePr>
            <p:cNvPr id="4102" name="Object 4"/>
            <p:cNvGraphicFramePr>
              <a:graphicFrameLocks noChangeAspect="1"/>
            </p:cNvGraphicFramePr>
            <p:nvPr/>
          </p:nvGraphicFramePr>
          <p:xfrm>
            <a:off x="2660" y="2860"/>
            <a:ext cx="137" cy="168"/>
          </p:xfrm>
          <a:graphic>
            <a:graphicData uri="http://schemas.openxmlformats.org/presentationml/2006/ole">
              <p:oleObj spid="_x0000_s4102" name="Equation" r:id="rId7" imgW="114120" imgH="139680" progId="Equation.3">
                <p:embed/>
              </p:oleObj>
            </a:graphicData>
          </a:graphic>
        </p:graphicFrame>
        <p:graphicFrame>
          <p:nvGraphicFramePr>
            <p:cNvPr id="4103" name="Object 5"/>
            <p:cNvGraphicFramePr>
              <a:graphicFrameLocks noChangeAspect="1"/>
            </p:cNvGraphicFramePr>
            <p:nvPr/>
          </p:nvGraphicFramePr>
          <p:xfrm>
            <a:off x="3078" y="2883"/>
            <a:ext cx="146" cy="134"/>
          </p:xfrm>
          <a:graphic>
            <a:graphicData uri="http://schemas.openxmlformats.org/presentationml/2006/ole">
              <p:oleObj spid="_x0000_s4103" name="Equation" r:id="rId8" imgW="152280" imgH="139680" progId="Equation.3">
                <p:embed/>
              </p:oleObj>
            </a:graphicData>
          </a:graphic>
        </p:graphicFrame>
        <p:graphicFrame>
          <p:nvGraphicFramePr>
            <p:cNvPr id="4104" name="Object 6"/>
            <p:cNvGraphicFramePr>
              <a:graphicFrameLocks noChangeAspect="1"/>
            </p:cNvGraphicFramePr>
            <p:nvPr/>
          </p:nvGraphicFramePr>
          <p:xfrm>
            <a:off x="2303" y="3493"/>
            <a:ext cx="91" cy="156"/>
          </p:xfrm>
          <a:graphic>
            <a:graphicData uri="http://schemas.openxmlformats.org/presentationml/2006/ole">
              <p:oleObj spid="_x0000_s4104" name="Equation" r:id="rId9" imgW="88560" imgH="152280" progId="Equation.3">
                <p:embed/>
              </p:oleObj>
            </a:graphicData>
          </a:graphic>
        </p:graphicFrame>
        <p:graphicFrame>
          <p:nvGraphicFramePr>
            <p:cNvPr id="4105" name="Object 7"/>
            <p:cNvGraphicFramePr>
              <a:graphicFrameLocks noChangeAspect="1"/>
            </p:cNvGraphicFramePr>
            <p:nvPr/>
          </p:nvGraphicFramePr>
          <p:xfrm>
            <a:off x="2777" y="3479"/>
            <a:ext cx="138" cy="150"/>
          </p:xfrm>
          <a:graphic>
            <a:graphicData uri="http://schemas.openxmlformats.org/presentationml/2006/ole">
              <p:oleObj spid="_x0000_s4105" name="Equation" r:id="rId10" imgW="152280" imgH="164880" progId="Equation.3">
                <p:embed/>
              </p:oleObj>
            </a:graphicData>
          </a:graphic>
        </p:graphicFrame>
        <p:graphicFrame>
          <p:nvGraphicFramePr>
            <p:cNvPr id="4106" name="Object 8"/>
            <p:cNvGraphicFramePr>
              <a:graphicFrameLocks noChangeAspect="1"/>
            </p:cNvGraphicFramePr>
            <p:nvPr/>
          </p:nvGraphicFramePr>
          <p:xfrm>
            <a:off x="3553" y="3488"/>
            <a:ext cx="146" cy="161"/>
          </p:xfrm>
          <a:graphic>
            <a:graphicData uri="http://schemas.openxmlformats.org/presentationml/2006/ole">
              <p:oleObj spid="_x0000_s4106" name="Equation" r:id="rId11" imgW="126720" imgH="139680" progId="Equation.3">
                <p:embed/>
              </p:oleObj>
            </a:graphicData>
          </a:graphic>
        </p:graphicFrame>
        <p:graphicFrame>
          <p:nvGraphicFramePr>
            <p:cNvPr id="4107" name="Object 9"/>
            <p:cNvGraphicFramePr>
              <a:graphicFrameLocks noChangeAspect="1"/>
            </p:cNvGraphicFramePr>
            <p:nvPr/>
          </p:nvGraphicFramePr>
          <p:xfrm>
            <a:off x="3823" y="2839"/>
            <a:ext cx="125" cy="148"/>
          </p:xfrm>
          <a:graphic>
            <a:graphicData uri="http://schemas.openxmlformats.org/presentationml/2006/ole">
              <p:oleObj spid="_x0000_s4107" name="Equation" r:id="rId12" imgW="139680" imgH="164880" progId="Equation.3">
                <p:embed/>
              </p:oleObj>
            </a:graphicData>
          </a:graphic>
        </p:graphicFrame>
        <p:graphicFrame>
          <p:nvGraphicFramePr>
            <p:cNvPr id="4108" name="Object 10"/>
            <p:cNvGraphicFramePr>
              <a:graphicFrameLocks noChangeAspect="1"/>
            </p:cNvGraphicFramePr>
            <p:nvPr/>
          </p:nvGraphicFramePr>
          <p:xfrm>
            <a:off x="4248" y="2842"/>
            <a:ext cx="134" cy="134"/>
          </p:xfrm>
          <a:graphic>
            <a:graphicData uri="http://schemas.openxmlformats.org/presentationml/2006/ole">
              <p:oleObj spid="_x0000_s4108" name="Equation" r:id="rId13" imgW="126720" imgH="12672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914212"/>
            <a:fld id="{0720E6CA-2DB6-4CBD-86E8-C8AA019FBCAD}" type="slidenum">
              <a:rPr lang="zh-TW" altLang="en-US"/>
              <a:pPr defTabSz="914212"/>
              <a:t>17</a:t>
            </a:fld>
            <a:endParaRPr lang="en-US" altLang="zh-TW" dirty="0"/>
          </a:p>
        </p:txBody>
      </p:sp>
      <p:sp>
        <p:nvSpPr>
          <p:cNvPr id="6246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352" y="610210"/>
            <a:ext cx="7815738" cy="1604344"/>
          </a:xfrm>
        </p:spPr>
        <p:txBody>
          <a:bodyPr/>
          <a:lstStyle/>
          <a:p>
            <a:pPr marL="482301" indent="-482301" algn="l" eaLnBrk="1" hangingPunct="1">
              <a:defRPr/>
            </a:pPr>
            <a:r>
              <a:rPr lang="en-US" altLang="zh-TW" sz="3900" dirty="0" smtClean="0">
                <a:solidFill>
                  <a:schemeClr val="accent2"/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>Theorem:</a:t>
            </a:r>
            <a:r>
              <a:rPr lang="en-US" altLang="zh-TW" sz="3900" dirty="0" smtClean="0">
                <a:latin typeface="+mn-lt"/>
                <a:ea typeface="Arial Unicode MS" pitchFamily="34" charset="-128"/>
                <a:cs typeface="Arial Unicode MS" pitchFamily="34" charset="-128"/>
              </a:rPr>
              <a:t> Every graph with </a:t>
            </a:r>
            <a:r>
              <a:rPr lang="en-US" altLang="zh-TW" sz="3900" i="1" dirty="0" smtClean="0">
                <a:latin typeface="+mn-lt"/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en-US" altLang="zh-TW" sz="3900" dirty="0" smtClean="0">
                <a:latin typeface="+mn-lt"/>
                <a:ea typeface="Arial Unicode MS" pitchFamily="34" charset="-128"/>
                <a:cs typeface="Arial Unicode MS" pitchFamily="34" charset="-128"/>
              </a:rPr>
              <a:t> vertices and </a:t>
            </a:r>
            <a:r>
              <a:rPr lang="en-US" altLang="zh-TW" sz="3900" i="1" dirty="0" smtClean="0">
                <a:latin typeface="+mn-lt"/>
                <a:ea typeface="Arial Unicode MS" pitchFamily="34" charset="-128"/>
                <a:cs typeface="Arial Unicode MS" pitchFamily="34" charset="-128"/>
              </a:rPr>
              <a:t>k</a:t>
            </a:r>
            <a:r>
              <a:rPr lang="en-US" altLang="zh-TW" sz="3900" dirty="0" smtClean="0">
                <a:latin typeface="+mn-lt"/>
                <a:ea typeface="Arial Unicode MS" pitchFamily="34" charset="-128"/>
                <a:cs typeface="Arial Unicode MS" pitchFamily="34" charset="-128"/>
              </a:rPr>
              <a:t> edges has  </a:t>
            </a:r>
            <a:r>
              <a:rPr lang="en-US" altLang="zh-TW" sz="3900" i="1" dirty="0" smtClean="0">
                <a:latin typeface="+mn-lt"/>
                <a:ea typeface="Arial Unicode MS" pitchFamily="34" charset="-128"/>
                <a:cs typeface="Arial Unicode MS" pitchFamily="34" charset="-128"/>
              </a:rPr>
              <a:t>n-k</a:t>
            </a:r>
            <a:r>
              <a:rPr lang="en-US" altLang="zh-TW" sz="3900" dirty="0" smtClean="0">
                <a:latin typeface="+mn-lt"/>
                <a:ea typeface="Arial Unicode MS" pitchFamily="34" charset="-128"/>
                <a:cs typeface="Arial Unicode MS" pitchFamily="34" charset="-128"/>
              </a:rPr>
              <a:t> components </a:t>
            </a:r>
            <a:endParaRPr lang="en-US" altLang="zh-TW" sz="3900" dirty="0" smtClean="0">
              <a:latin typeface="+mn-lt"/>
              <a:ea typeface="新細明體" charset="-120"/>
            </a:endParaRPr>
          </a:p>
        </p:txBody>
      </p:sp>
      <p:sp>
        <p:nvSpPr>
          <p:cNvPr id="6247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85786" y="2143116"/>
            <a:ext cx="7786742" cy="785818"/>
          </a:xfrm>
        </p:spPr>
        <p:txBody>
          <a:bodyPr/>
          <a:lstStyle/>
          <a:p>
            <a:pPr eaLnBrk="1" hangingPunct="1"/>
            <a:r>
              <a:rPr lang="en-US" altLang="zh-TW" sz="4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Examples:</a:t>
            </a:r>
          </a:p>
        </p:txBody>
      </p:sp>
      <p:sp>
        <p:nvSpPr>
          <p:cNvPr id="62471" name="Oval 1029"/>
          <p:cNvSpPr>
            <a:spLocks noChangeArrowheads="1"/>
          </p:cNvSpPr>
          <p:nvPr/>
        </p:nvSpPr>
        <p:spPr bwMode="auto">
          <a:xfrm>
            <a:off x="3314775" y="3962248"/>
            <a:ext cx="191122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72" name="Line 1030"/>
          <p:cNvSpPr>
            <a:spLocks noChangeShapeType="1"/>
          </p:cNvSpPr>
          <p:nvPr/>
        </p:nvSpPr>
        <p:spPr bwMode="auto">
          <a:xfrm flipH="1">
            <a:off x="2629423" y="3101905"/>
            <a:ext cx="304601" cy="101701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en-IN"/>
          </a:p>
        </p:txBody>
      </p:sp>
      <p:sp>
        <p:nvSpPr>
          <p:cNvPr id="62473" name="Oval 1031"/>
          <p:cNvSpPr>
            <a:spLocks noChangeArrowheads="1"/>
          </p:cNvSpPr>
          <p:nvPr/>
        </p:nvSpPr>
        <p:spPr bwMode="auto">
          <a:xfrm>
            <a:off x="1521512" y="2905373"/>
            <a:ext cx="189629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74" name="Oval 1032"/>
          <p:cNvSpPr>
            <a:spLocks noChangeArrowheads="1"/>
          </p:cNvSpPr>
          <p:nvPr/>
        </p:nvSpPr>
        <p:spPr bwMode="auto">
          <a:xfrm>
            <a:off x="1533457" y="3933386"/>
            <a:ext cx="191122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75" name="Line 1033"/>
          <p:cNvSpPr>
            <a:spLocks noChangeShapeType="1"/>
          </p:cNvSpPr>
          <p:nvPr/>
        </p:nvSpPr>
        <p:spPr bwMode="auto">
          <a:xfrm flipH="1">
            <a:off x="1629018" y="3111525"/>
            <a:ext cx="0" cy="819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en-IN"/>
          </a:p>
        </p:txBody>
      </p:sp>
      <p:sp>
        <p:nvSpPr>
          <p:cNvPr id="62476" name="Oval 1034"/>
          <p:cNvSpPr>
            <a:spLocks noChangeArrowheads="1"/>
          </p:cNvSpPr>
          <p:nvPr/>
        </p:nvSpPr>
        <p:spPr bwMode="auto">
          <a:xfrm>
            <a:off x="2542821" y="4010349"/>
            <a:ext cx="191122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77" name="Line 1035"/>
          <p:cNvSpPr>
            <a:spLocks noChangeShapeType="1"/>
          </p:cNvSpPr>
          <p:nvPr/>
        </p:nvSpPr>
        <p:spPr bwMode="auto">
          <a:xfrm>
            <a:off x="3019133" y="3169248"/>
            <a:ext cx="362834" cy="79025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en-IN"/>
          </a:p>
        </p:txBody>
      </p:sp>
      <p:sp>
        <p:nvSpPr>
          <p:cNvPr id="62478" name="Oval 1036"/>
          <p:cNvSpPr>
            <a:spLocks noChangeArrowheads="1"/>
          </p:cNvSpPr>
          <p:nvPr/>
        </p:nvSpPr>
        <p:spPr bwMode="auto">
          <a:xfrm>
            <a:off x="4606343" y="3077167"/>
            <a:ext cx="191122" cy="202029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79" name="Oval 1037"/>
          <p:cNvSpPr>
            <a:spLocks noChangeArrowheads="1"/>
          </p:cNvSpPr>
          <p:nvPr/>
        </p:nvSpPr>
        <p:spPr bwMode="auto">
          <a:xfrm>
            <a:off x="5600775" y="3838556"/>
            <a:ext cx="191122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80" name="Line 1038"/>
          <p:cNvSpPr>
            <a:spLocks noChangeShapeType="1"/>
          </p:cNvSpPr>
          <p:nvPr/>
        </p:nvSpPr>
        <p:spPr bwMode="auto">
          <a:xfrm flipH="1">
            <a:off x="4428658" y="3254458"/>
            <a:ext cx="228451" cy="62807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en-IN"/>
          </a:p>
        </p:txBody>
      </p:sp>
      <p:sp>
        <p:nvSpPr>
          <p:cNvPr id="62481" name="Oval 1039"/>
          <p:cNvSpPr>
            <a:spLocks noChangeArrowheads="1"/>
          </p:cNvSpPr>
          <p:nvPr/>
        </p:nvSpPr>
        <p:spPr bwMode="auto">
          <a:xfrm>
            <a:off x="4295769" y="3877038"/>
            <a:ext cx="191122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82" name="Line 1040"/>
          <p:cNvSpPr>
            <a:spLocks noChangeShapeType="1"/>
          </p:cNvSpPr>
          <p:nvPr/>
        </p:nvSpPr>
        <p:spPr bwMode="auto">
          <a:xfrm>
            <a:off x="4763122" y="3244838"/>
            <a:ext cx="322519" cy="6376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en-IN"/>
          </a:p>
        </p:txBody>
      </p:sp>
      <p:sp>
        <p:nvSpPr>
          <p:cNvPr id="62483" name="Oval 1041"/>
          <p:cNvSpPr>
            <a:spLocks noChangeArrowheads="1"/>
          </p:cNvSpPr>
          <p:nvPr/>
        </p:nvSpPr>
        <p:spPr bwMode="auto">
          <a:xfrm>
            <a:off x="5820267" y="3000203"/>
            <a:ext cx="189629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84" name="Oval 1042"/>
          <p:cNvSpPr>
            <a:spLocks noChangeArrowheads="1"/>
          </p:cNvSpPr>
          <p:nvPr/>
        </p:nvSpPr>
        <p:spPr bwMode="auto">
          <a:xfrm>
            <a:off x="5028901" y="3886658"/>
            <a:ext cx="191122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85" name="Oval 1043"/>
          <p:cNvSpPr>
            <a:spLocks noChangeArrowheads="1"/>
          </p:cNvSpPr>
          <p:nvPr/>
        </p:nvSpPr>
        <p:spPr bwMode="auto">
          <a:xfrm>
            <a:off x="6105457" y="3838556"/>
            <a:ext cx="191122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86" name="Line 1044"/>
          <p:cNvSpPr>
            <a:spLocks noChangeShapeType="1"/>
          </p:cNvSpPr>
          <p:nvPr/>
        </p:nvSpPr>
        <p:spPr bwMode="auto">
          <a:xfrm>
            <a:off x="5791898" y="3943007"/>
            <a:ext cx="313560" cy="96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en-IN"/>
          </a:p>
        </p:txBody>
      </p:sp>
      <p:sp>
        <p:nvSpPr>
          <p:cNvPr id="62487" name="Text Box 1045"/>
          <p:cNvSpPr txBox="1">
            <a:spLocks noChangeArrowheads="1"/>
          </p:cNvSpPr>
          <p:nvPr/>
        </p:nvSpPr>
        <p:spPr bwMode="auto">
          <a:xfrm>
            <a:off x="627120" y="4352563"/>
            <a:ext cx="1720099" cy="67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defTabSz="914212">
              <a:spcBef>
                <a:spcPct val="10000"/>
              </a:spcBef>
            </a:pPr>
            <a:r>
              <a:rPr lang="en-US" altLang="zh-TW" b="1" i="1" dirty="0">
                <a:ea typeface="Arial Unicode MS" pitchFamily="34" charset="-120"/>
                <a:cs typeface="Times New Roman" pitchFamily="18" charset="0"/>
              </a:rPr>
              <a:t>n =2,  k =1,</a:t>
            </a:r>
          </a:p>
          <a:p>
            <a:pPr defTabSz="914212">
              <a:spcBef>
                <a:spcPct val="10000"/>
              </a:spcBef>
            </a:pPr>
            <a:r>
              <a:rPr lang="en-US" altLang="zh-TW" b="1" i="1" dirty="0">
                <a:ea typeface="Arial Unicode MS" pitchFamily="34" charset="-120"/>
                <a:cs typeface="Times New Roman" pitchFamily="18" charset="0"/>
              </a:rPr>
              <a:t> 1 </a:t>
            </a:r>
            <a:r>
              <a:rPr lang="en-US" altLang="zh-TW" b="1" i="1" dirty="0" smtClean="0">
                <a:ea typeface="Arial Unicode MS" pitchFamily="34" charset="-120"/>
                <a:cs typeface="Times New Roman" pitchFamily="18" charset="0"/>
              </a:rPr>
              <a:t>component</a:t>
            </a:r>
            <a:endParaRPr lang="en-US" altLang="zh-TW" b="1" i="1" dirty="0">
              <a:ea typeface="Arial Unicode MS" pitchFamily="34" charset="-120"/>
              <a:cs typeface="Times New Roman" pitchFamily="18" charset="0"/>
            </a:endParaRPr>
          </a:p>
        </p:txBody>
      </p:sp>
      <p:sp>
        <p:nvSpPr>
          <p:cNvPr id="62488" name="Text Box 1046"/>
          <p:cNvSpPr txBox="1">
            <a:spLocks noChangeArrowheads="1"/>
          </p:cNvSpPr>
          <p:nvPr/>
        </p:nvSpPr>
        <p:spPr bwMode="auto">
          <a:xfrm>
            <a:off x="2436808" y="4381424"/>
            <a:ext cx="1639470" cy="67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defTabSz="914212">
              <a:spcBef>
                <a:spcPct val="10000"/>
              </a:spcBef>
            </a:pPr>
            <a:r>
              <a:rPr lang="en-US" altLang="zh-TW" b="1" i="1" dirty="0">
                <a:ea typeface="Arial Unicode MS" pitchFamily="34" charset="-120"/>
                <a:cs typeface="Times New Roman" pitchFamily="18" charset="0"/>
              </a:rPr>
              <a:t>n =3,  k =2, </a:t>
            </a:r>
          </a:p>
          <a:p>
            <a:pPr defTabSz="914212">
              <a:spcBef>
                <a:spcPct val="10000"/>
              </a:spcBef>
            </a:pPr>
            <a:r>
              <a:rPr lang="en-US" altLang="zh-TW" b="1" i="1" dirty="0">
                <a:ea typeface="Arial Unicode MS" pitchFamily="34" charset="-120"/>
                <a:cs typeface="Times New Roman" pitchFamily="18" charset="0"/>
              </a:rPr>
              <a:t>1 component</a:t>
            </a:r>
          </a:p>
        </p:txBody>
      </p:sp>
      <p:sp>
        <p:nvSpPr>
          <p:cNvPr id="62489" name="Text Box 1047"/>
          <p:cNvSpPr txBox="1">
            <a:spLocks noChangeArrowheads="1"/>
          </p:cNvSpPr>
          <p:nvPr/>
        </p:nvSpPr>
        <p:spPr bwMode="auto">
          <a:xfrm>
            <a:off x="4504810" y="4333322"/>
            <a:ext cx="1757427" cy="66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defTabSz="914212">
              <a:spcBef>
                <a:spcPct val="5000"/>
              </a:spcBef>
            </a:pPr>
            <a:r>
              <a:rPr lang="en-US" altLang="zh-TW" b="1" i="1" dirty="0">
                <a:ea typeface="Arial Unicode MS" pitchFamily="34" charset="-120"/>
                <a:cs typeface="Times New Roman" pitchFamily="18" charset="0"/>
              </a:rPr>
              <a:t>n =6,  k =3, </a:t>
            </a:r>
          </a:p>
          <a:p>
            <a:pPr defTabSz="914212">
              <a:spcBef>
                <a:spcPct val="5000"/>
              </a:spcBef>
            </a:pPr>
            <a:r>
              <a:rPr lang="en-US" altLang="zh-TW" b="1" i="1" dirty="0">
                <a:ea typeface="Arial Unicode MS" pitchFamily="34" charset="-120"/>
                <a:cs typeface="Times New Roman" pitchFamily="18" charset="0"/>
              </a:rPr>
              <a:t>3 components</a:t>
            </a:r>
          </a:p>
        </p:txBody>
      </p:sp>
      <p:sp>
        <p:nvSpPr>
          <p:cNvPr id="62490" name="Oval 1048"/>
          <p:cNvSpPr>
            <a:spLocks noChangeArrowheads="1"/>
          </p:cNvSpPr>
          <p:nvPr/>
        </p:nvSpPr>
        <p:spPr bwMode="auto">
          <a:xfrm>
            <a:off x="7255176" y="2971342"/>
            <a:ext cx="189629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91" name="Oval 1049"/>
          <p:cNvSpPr>
            <a:spLocks noChangeArrowheads="1"/>
          </p:cNvSpPr>
          <p:nvPr/>
        </p:nvSpPr>
        <p:spPr bwMode="auto">
          <a:xfrm>
            <a:off x="8058486" y="3848176"/>
            <a:ext cx="189629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92" name="Line 1050"/>
          <p:cNvSpPr>
            <a:spLocks noChangeShapeType="1"/>
          </p:cNvSpPr>
          <p:nvPr/>
        </p:nvSpPr>
        <p:spPr bwMode="auto">
          <a:xfrm flipH="1">
            <a:off x="7105862" y="3159628"/>
            <a:ext cx="209040" cy="5992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en-IN"/>
          </a:p>
        </p:txBody>
      </p:sp>
      <p:sp>
        <p:nvSpPr>
          <p:cNvPr id="62493" name="Oval 1051"/>
          <p:cNvSpPr>
            <a:spLocks noChangeArrowheads="1"/>
          </p:cNvSpPr>
          <p:nvPr/>
        </p:nvSpPr>
        <p:spPr bwMode="auto">
          <a:xfrm>
            <a:off x="7019260" y="3762967"/>
            <a:ext cx="191122" cy="20203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94" name="Line 1052"/>
          <p:cNvSpPr>
            <a:spLocks noChangeShapeType="1"/>
          </p:cNvSpPr>
          <p:nvPr/>
        </p:nvSpPr>
        <p:spPr bwMode="auto">
          <a:xfrm>
            <a:off x="7419422" y="3140387"/>
            <a:ext cx="267272" cy="7146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en-IN"/>
          </a:p>
        </p:txBody>
      </p:sp>
      <p:sp>
        <p:nvSpPr>
          <p:cNvPr id="62495" name="Oval 1053"/>
          <p:cNvSpPr>
            <a:spLocks noChangeArrowheads="1"/>
          </p:cNvSpPr>
          <p:nvPr/>
        </p:nvSpPr>
        <p:spPr bwMode="auto">
          <a:xfrm>
            <a:off x="8019665" y="3057926"/>
            <a:ext cx="191122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96" name="Oval 1054"/>
          <p:cNvSpPr>
            <a:spLocks noChangeArrowheads="1"/>
          </p:cNvSpPr>
          <p:nvPr/>
        </p:nvSpPr>
        <p:spPr bwMode="auto">
          <a:xfrm>
            <a:off x="7629955" y="3857797"/>
            <a:ext cx="189629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97" name="Oval 1055"/>
          <p:cNvSpPr>
            <a:spLocks noChangeArrowheads="1"/>
          </p:cNvSpPr>
          <p:nvPr/>
        </p:nvSpPr>
        <p:spPr bwMode="auto">
          <a:xfrm>
            <a:off x="8458648" y="3457861"/>
            <a:ext cx="189629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  <p:sp>
        <p:nvSpPr>
          <p:cNvPr id="62498" name="Line 1056"/>
          <p:cNvSpPr>
            <a:spLocks noChangeShapeType="1"/>
          </p:cNvSpPr>
          <p:nvPr/>
        </p:nvSpPr>
        <p:spPr bwMode="auto">
          <a:xfrm>
            <a:off x="7201423" y="3905899"/>
            <a:ext cx="418080" cy="659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2927" tIns="41463" rIns="82927" bIns="41463"/>
          <a:lstStyle/>
          <a:p>
            <a:endParaRPr lang="en-IN"/>
          </a:p>
        </p:txBody>
      </p:sp>
      <p:sp>
        <p:nvSpPr>
          <p:cNvPr id="62499" name="Text Box 1057"/>
          <p:cNvSpPr txBox="1">
            <a:spLocks noChangeArrowheads="1"/>
          </p:cNvSpPr>
          <p:nvPr/>
        </p:nvSpPr>
        <p:spPr bwMode="auto">
          <a:xfrm>
            <a:off x="6889357" y="4305835"/>
            <a:ext cx="1836564" cy="66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defTabSz="914212">
              <a:spcBef>
                <a:spcPct val="5000"/>
              </a:spcBef>
            </a:pPr>
            <a:r>
              <a:rPr lang="en-US" altLang="zh-TW" b="1" i="1" dirty="0">
                <a:ea typeface="Arial Unicode MS" pitchFamily="34" charset="-120"/>
                <a:cs typeface="Times New Roman" pitchFamily="18" charset="0"/>
              </a:rPr>
              <a:t>n =6,  k =3, </a:t>
            </a:r>
          </a:p>
          <a:p>
            <a:pPr defTabSz="914212">
              <a:spcBef>
                <a:spcPct val="5000"/>
              </a:spcBef>
            </a:pPr>
            <a:r>
              <a:rPr lang="en-US" altLang="zh-TW" b="1" i="1" dirty="0">
                <a:ea typeface="Arial Unicode MS" pitchFamily="34" charset="-120"/>
                <a:cs typeface="Times New Roman" pitchFamily="18" charset="0"/>
              </a:rPr>
              <a:t>4 components</a:t>
            </a:r>
          </a:p>
        </p:txBody>
      </p:sp>
      <p:sp>
        <p:nvSpPr>
          <p:cNvPr id="62500" name="Oval 1028"/>
          <p:cNvSpPr>
            <a:spLocks noChangeArrowheads="1"/>
          </p:cNvSpPr>
          <p:nvPr/>
        </p:nvSpPr>
        <p:spPr bwMode="auto">
          <a:xfrm>
            <a:off x="2863846" y="2980963"/>
            <a:ext cx="191122" cy="2034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27" tIns="41463" rIns="82927" bIns="41463" anchor="ctr"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914212"/>
            <a:fld id="{CBB4DC5A-E53E-4F1B-8854-00CFDD5E7EC5}" type="slidenum">
              <a:rPr lang="zh-TW" altLang="en-US"/>
              <a:pPr defTabSz="914212"/>
              <a:t>18</a:t>
            </a:fld>
            <a:endParaRPr lang="en-US" altLang="zh-TW" dirty="0"/>
          </a:p>
        </p:txBody>
      </p:sp>
      <p:sp>
        <p:nvSpPr>
          <p:cNvPr id="75781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86742" cy="1071570"/>
          </a:xfrm>
        </p:spPr>
        <p:txBody>
          <a:bodyPr/>
          <a:lstStyle/>
          <a:p>
            <a:pPr eaLnBrk="1" hangingPunct="1"/>
            <a:r>
              <a:rPr lang="en-US" altLang="zh-TW" sz="6600" dirty="0" smtClean="0">
                <a:solidFill>
                  <a:srgbClr val="FF33CC"/>
                </a:solidFill>
                <a:ea typeface="新細明體" charset="-120"/>
              </a:rPr>
              <a:t>Euler Graph</a:t>
            </a:r>
            <a:r>
              <a:rPr lang="en-US" altLang="zh-TW" sz="6600" dirty="0" smtClean="0">
                <a:ea typeface="新細明體" charset="-120"/>
              </a:rPr>
              <a:t> </a:t>
            </a:r>
          </a:p>
        </p:txBody>
      </p:sp>
      <p:sp>
        <p:nvSpPr>
          <p:cNvPr id="757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214422"/>
            <a:ext cx="8001056" cy="5072098"/>
          </a:xfrm>
        </p:spPr>
        <p:txBody>
          <a:bodyPr/>
          <a:lstStyle/>
          <a:p>
            <a:pPr eaLnBrk="1" hangingPunct="1"/>
            <a:r>
              <a:rPr lang="en-US" altLang="zh-TW" sz="60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 graph is </a:t>
            </a:r>
            <a:r>
              <a:rPr lang="en-US" altLang="zh-TW" sz="6000" b="1" i="1" dirty="0" smtClean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Euler</a:t>
            </a:r>
            <a:r>
              <a:rPr lang="en-US" altLang="zh-TW" sz="60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if it has a closed trail containing all edges. (except the first vertex).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914212"/>
            <a:fld id="{BF4460D3-D33A-4C68-864F-6057A7FDE21F}" type="slidenum">
              <a:rPr lang="zh-TW" altLang="en-US"/>
              <a:pPr defTabSz="914212"/>
              <a:t>19</a:t>
            </a:fld>
            <a:endParaRPr lang="en-US" altLang="zh-TW" dirty="0"/>
          </a:p>
        </p:txBody>
      </p:sp>
      <p:sp>
        <p:nvSpPr>
          <p:cNvPr id="76805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352635" cy="913942"/>
          </a:xfrm>
        </p:spPr>
        <p:txBody>
          <a:bodyPr/>
          <a:lstStyle/>
          <a:p>
            <a:pPr eaLnBrk="1" hangingPunct="1"/>
            <a:r>
              <a:rPr lang="en-US" altLang="zh-TW" sz="6000" dirty="0" smtClean="0">
                <a:solidFill>
                  <a:srgbClr val="FF33CC"/>
                </a:solidFill>
                <a:ea typeface="新細明體" charset="-120"/>
              </a:rPr>
              <a:t>Even Graph, Even Vertex</a:t>
            </a:r>
          </a:p>
        </p:txBody>
      </p:sp>
      <p:sp>
        <p:nvSpPr>
          <p:cNvPr id="768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285860"/>
            <a:ext cx="8266996" cy="4958730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An </a:t>
            </a:r>
            <a:r>
              <a:rPr lang="en-US" altLang="zh-TW" b="1" i="1" dirty="0" smtClean="0">
                <a:solidFill>
                  <a:schemeClr val="accent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even graph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is a graph with vertex degrees all even. </a:t>
            </a:r>
          </a:p>
          <a:p>
            <a:pPr eaLnBrk="1" hangingPunct="1"/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 vertex is </a:t>
            </a:r>
            <a:r>
              <a:rPr lang="en-US" altLang="zh-TW" b="1" i="1" dirty="0" smtClean="0">
                <a:solidFill>
                  <a:schemeClr val="accent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odd</a:t>
            </a:r>
            <a:r>
              <a:rPr lang="en-US" altLang="zh-TW" i="1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[</a:t>
            </a:r>
            <a:r>
              <a:rPr lang="en-US" altLang="zh-TW" i="1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even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] when its degree is odd [even].</a:t>
            </a:r>
            <a:r>
              <a:rPr lang="en-US" altLang="zh-TW" dirty="0" smtClean="0">
                <a:solidFill>
                  <a:srgbClr val="FF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228600" y="1447800"/>
            <a:ext cx="8915400" cy="472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b="1" u="sng" dirty="0" smtClean="0">
                <a:solidFill>
                  <a:srgbClr val="FF33CC"/>
                </a:solidFill>
              </a:rPr>
              <a:t>MATHEMATICS</a:t>
            </a:r>
            <a:r>
              <a:rPr lang="en-US" b="1" dirty="0" smtClean="0">
                <a:solidFill>
                  <a:srgbClr val="FF33CC"/>
                </a:solidFill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b="1" dirty="0" smtClean="0">
              <a:solidFill>
                <a:srgbClr val="FF33CC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Course:</a:t>
            </a:r>
            <a:r>
              <a:rPr lang="en-US" b="1" dirty="0" smtClean="0">
                <a:solidFill>
                  <a:srgbClr val="0033CC"/>
                </a:solidFill>
              </a:rPr>
              <a:t> GRAPH THEORY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Topic:</a:t>
            </a:r>
            <a:r>
              <a:rPr lang="en-US" b="1" dirty="0" smtClean="0">
                <a:solidFill>
                  <a:srgbClr val="0033CC"/>
                </a:solidFill>
              </a:rPr>
              <a:t> Type of Curve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Semester:</a:t>
            </a:r>
            <a:r>
              <a:rPr lang="en-US" b="1" dirty="0" smtClean="0">
                <a:solidFill>
                  <a:srgbClr val="0033CC"/>
                </a:solidFill>
              </a:rPr>
              <a:t> T. Y. B. Sc. Semester – 6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Course Code:</a:t>
            </a:r>
            <a:r>
              <a:rPr lang="en-US" b="1" dirty="0" smtClean="0">
                <a:solidFill>
                  <a:srgbClr val="0033CC"/>
                </a:solidFill>
              </a:rPr>
              <a:t> Mat-310</a:t>
            </a:r>
            <a:endParaRPr lang="en-US" sz="2000" b="1" dirty="0" smtClean="0">
              <a:solidFill>
                <a:srgbClr val="0033CC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000" b="1" dirty="0" smtClean="0">
              <a:solidFill>
                <a:srgbClr val="0033CC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000" b="1" dirty="0" smtClean="0">
              <a:solidFill>
                <a:srgbClr val="0033CC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000" b="1" dirty="0" smtClean="0">
              <a:solidFill>
                <a:srgbClr val="0033CC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000" b="1" dirty="0" smtClean="0">
              <a:solidFill>
                <a:srgbClr val="0033CC"/>
              </a:solidFill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dirty="0" smtClean="0">
                <a:solidFill>
                  <a:srgbClr val="0033CC"/>
                </a:solidFill>
              </a:rPr>
              <a:t>	</a:t>
            </a:r>
          </a:p>
          <a:p>
            <a:pPr>
              <a:buFont typeface="Arial" charset="0"/>
              <a:buNone/>
            </a:pPr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152400" y="1447800"/>
            <a:ext cx="9144000" cy="472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indent="-742950">
              <a:buNone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REFRENCES:</a:t>
            </a:r>
          </a:p>
          <a:p>
            <a:pPr marL="857250" indent="-857250">
              <a:buAutoNum type="romanLcParenBoth"/>
            </a:pPr>
            <a:r>
              <a:rPr lang="en-IN" dirty="0" smtClean="0"/>
              <a:t>Introduction to Graph Theory - R. J. Wilson, Longman</a:t>
            </a:r>
            <a:r>
              <a:rPr lang="en-IN" dirty="0" smtClean="0">
                <a:solidFill>
                  <a:schemeClr val="tx1"/>
                </a:solidFill>
              </a:rPr>
              <a:t>. </a:t>
            </a:r>
          </a:p>
          <a:p>
            <a:pPr marL="857250" indent="-857250">
              <a:buAutoNum type="romanLcParenBoth"/>
            </a:pPr>
            <a:r>
              <a:rPr lang="en-IN" dirty="0" smtClean="0">
                <a:solidFill>
                  <a:schemeClr val="tx1"/>
                </a:solidFill>
              </a:rPr>
              <a:t> </a:t>
            </a:r>
            <a:r>
              <a:rPr lang="en-US" dirty="0" smtClean="0"/>
              <a:t>Graph Theory with Applications to Engineering and Computer Science by </a:t>
            </a:r>
            <a:r>
              <a:rPr lang="en-US" dirty="0" err="1" smtClean="0"/>
              <a:t>Narsing</a:t>
            </a:r>
            <a:r>
              <a:rPr lang="en-US" dirty="0" smtClean="0"/>
              <a:t> </a:t>
            </a:r>
            <a:r>
              <a:rPr lang="en-US" dirty="0" err="1" smtClean="0"/>
              <a:t>Deo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IN" dirty="0" smtClean="0">
                <a:solidFill>
                  <a:schemeClr val="tx1"/>
                </a:solidFill>
              </a:rPr>
              <a:t> </a:t>
            </a:r>
          </a:p>
          <a:p>
            <a:pPr marL="742950" indent="-742950"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</p:txBody>
      </p:sp>
      <p:sp>
        <p:nvSpPr>
          <p:cNvPr id="1028" name="Title 2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rgbClr val="FF33CC"/>
                </a:solidFill>
              </a:rPr>
              <a:t>Graph Theory</a:t>
            </a:r>
            <a:endParaRPr lang="en-IN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Placeholder 1"/>
          <p:cNvSpPr>
            <a:spLocks noGrp="1"/>
          </p:cNvSpPr>
          <p:nvPr>
            <p:ph type="body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</a:pPr>
            <a:r>
              <a:rPr lang="en-IN" dirty="0" smtClean="0"/>
              <a:t>      </a:t>
            </a:r>
          </a:p>
        </p:txBody>
      </p:sp>
      <p:sp>
        <p:nvSpPr>
          <p:cNvPr id="21507" name="Title 2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rgbClr val="FF33CC"/>
                </a:solidFill>
              </a:rPr>
              <a:t>Graph Theory</a:t>
            </a:r>
            <a:endParaRPr lang="en-IN" sz="60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762000" y="1870734"/>
            <a:ext cx="7315200" cy="372409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en-US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</a:t>
            </a: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YOU</a:t>
            </a:r>
          </a:p>
          <a:p>
            <a:pPr algn="ctr">
              <a:defRPr/>
            </a:pPr>
            <a:endParaRPr lang="en-US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endParaRPr lang="en-US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endParaRPr lang="en-US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endParaRPr lang="en-US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152400" y="1447800"/>
            <a:ext cx="8991600" cy="472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6600" b="1" dirty="0" smtClean="0">
              <a:solidFill>
                <a:srgbClr val="0033CC"/>
              </a:solidFill>
            </a:endParaRPr>
          </a:p>
          <a:p>
            <a:pPr algn="ctr" eaLnBrk="1" hangingPunct="1">
              <a:lnSpc>
                <a:spcPct val="80000"/>
              </a:lnSpc>
              <a:buNone/>
            </a:pPr>
            <a:r>
              <a:rPr lang="en-US" sz="6600" b="1" dirty="0" smtClean="0">
                <a:solidFill>
                  <a:srgbClr val="0033CC"/>
                </a:solidFill>
              </a:rPr>
              <a:t> Type of Curve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b="1" dirty="0" smtClean="0">
              <a:solidFill>
                <a:srgbClr val="0033CC"/>
              </a:solidFill>
            </a:endParaRPr>
          </a:p>
          <a:p>
            <a:pPr algn="ctr">
              <a:buNone/>
              <a:defRPr/>
            </a:pP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Prof. Ashok Patel</a:t>
            </a:r>
          </a:p>
          <a:p>
            <a:pPr algn="ctr">
              <a:buNone/>
              <a:defRPr/>
            </a:pP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Science College, </a:t>
            </a:r>
            <a:r>
              <a:rPr lang="en-US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Kadi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(N.G.)</a:t>
            </a:r>
          </a:p>
          <a:p>
            <a:pPr algn="ctr">
              <a:buNone/>
              <a:defRPr/>
            </a:pPr>
            <a:endParaRPr lang="en-US" sz="3600" b="1" dirty="0" smtClean="0">
              <a:solidFill>
                <a:srgbClr val="0033CC"/>
              </a:solidFill>
            </a:endParaRPr>
          </a:p>
          <a:p>
            <a:pPr>
              <a:buFont typeface="Arial" charset="0"/>
              <a:buNone/>
            </a:pPr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152400" y="1447800"/>
            <a:ext cx="8991600" cy="472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 graph </a:t>
            </a:r>
            <a:r>
              <a:rPr lang="en-US" altLang="zh-TW" i="1" dirty="0" smtClean="0">
                <a:ea typeface="新細明體" charset="-120"/>
              </a:rPr>
              <a:t>G</a:t>
            </a:r>
            <a:r>
              <a:rPr lang="en-US" altLang="zh-TW" dirty="0" smtClean="0">
                <a:ea typeface="新細明體" charset="-120"/>
              </a:rPr>
              <a:t> 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is a consisting of</a:t>
            </a:r>
            <a:r>
              <a:rPr lang="en-US" altLang="zh-TW" dirty="0" smtClean="0">
                <a:ea typeface="新細明體" charset="-120"/>
              </a:rPr>
              <a:t>:</a:t>
            </a:r>
          </a:p>
          <a:p>
            <a:pPr lvl="1" eaLnBrk="1" hangingPunct="1"/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 vertex set </a:t>
            </a:r>
            <a:r>
              <a:rPr lang="en-US" altLang="zh-TW" b="1" i="1" dirty="0" smtClean="0">
                <a:solidFill>
                  <a:schemeClr val="accent2"/>
                </a:solidFill>
                <a:ea typeface="新細明體" charset="-120"/>
              </a:rPr>
              <a:t>V</a:t>
            </a:r>
            <a:r>
              <a:rPr lang="en-US" altLang="zh-TW" b="1" dirty="0" smtClean="0">
                <a:solidFill>
                  <a:schemeClr val="accent2"/>
                </a:solidFill>
                <a:ea typeface="新細明體" charset="-120"/>
              </a:rPr>
              <a:t>(</a:t>
            </a:r>
            <a:r>
              <a:rPr lang="en-US" altLang="zh-TW" b="1" i="1" dirty="0" smtClean="0">
                <a:solidFill>
                  <a:schemeClr val="accent2"/>
                </a:solidFill>
                <a:ea typeface="新細明體" charset="-120"/>
              </a:rPr>
              <a:t>G </a:t>
            </a:r>
            <a:r>
              <a:rPr lang="en-US" altLang="zh-TW" b="1" dirty="0" smtClean="0">
                <a:solidFill>
                  <a:schemeClr val="accent2"/>
                </a:solidFill>
                <a:ea typeface="新細明體" charset="-120"/>
              </a:rPr>
              <a:t>)</a:t>
            </a:r>
          </a:p>
          <a:p>
            <a:pPr lvl="1" eaLnBrk="1" hangingPunct="1"/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An edge set </a:t>
            </a:r>
            <a:r>
              <a:rPr lang="en-US" altLang="zh-TW" b="1" i="1" dirty="0" smtClean="0">
                <a:solidFill>
                  <a:schemeClr val="accent2"/>
                </a:solidFill>
                <a:ea typeface="新細明體" charset="-120"/>
              </a:rPr>
              <a:t>E</a:t>
            </a:r>
            <a:r>
              <a:rPr lang="en-US" altLang="zh-TW" b="1" dirty="0" smtClean="0">
                <a:solidFill>
                  <a:schemeClr val="accent2"/>
                </a:solidFill>
                <a:ea typeface="新細明體" charset="-120"/>
              </a:rPr>
              <a:t>(</a:t>
            </a:r>
            <a:r>
              <a:rPr lang="en-US" altLang="zh-TW" b="1" i="1" dirty="0" smtClean="0">
                <a:solidFill>
                  <a:schemeClr val="accent2"/>
                </a:solidFill>
                <a:ea typeface="新細明體" charset="-120"/>
              </a:rPr>
              <a:t>G </a:t>
            </a:r>
            <a:r>
              <a:rPr lang="en-US" altLang="zh-TW" b="1" dirty="0" smtClean="0">
                <a:solidFill>
                  <a:schemeClr val="accent2"/>
                </a:solidFill>
                <a:ea typeface="新細明體" charset="-120"/>
              </a:rPr>
              <a:t>)</a:t>
            </a:r>
          </a:p>
          <a:p>
            <a:pPr lvl="1" eaLnBrk="1" hangingPunct="1"/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Each edge associate with a  pair of vertices</a:t>
            </a:r>
            <a:endParaRPr lang="en-IN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IN" dirty="0" smtClean="0">
              <a:solidFill>
                <a:schemeClr val="tx1"/>
              </a:solidFill>
            </a:endParaRPr>
          </a:p>
        </p:txBody>
      </p:sp>
      <p:sp>
        <p:nvSpPr>
          <p:cNvPr id="1028" name="Title 2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rgbClr val="FF33CC"/>
                </a:solidFill>
              </a:rPr>
              <a:t>Graph Theory</a:t>
            </a:r>
            <a:endParaRPr lang="en-IN" sz="6000" dirty="0" smtClean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152400" y="1447800"/>
            <a:ext cx="8991600" cy="472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IN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IN" dirty="0" smtClean="0">
              <a:solidFill>
                <a:schemeClr val="tx1"/>
              </a:solidFill>
            </a:endParaRPr>
          </a:p>
        </p:txBody>
      </p: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2285984" y="1714488"/>
            <a:ext cx="3838575" cy="3240088"/>
            <a:chOff x="1637" y="2562"/>
            <a:chExt cx="2418" cy="2041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2682" y="2840"/>
              <a:ext cx="89" cy="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1980" y="3346"/>
              <a:ext cx="89" cy="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3594" y="3505"/>
              <a:ext cx="89" cy="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624" y="4275"/>
              <a:ext cx="90" cy="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2071" y="3397"/>
              <a:ext cx="1523" cy="1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V="1">
              <a:off x="2699" y="3586"/>
              <a:ext cx="916" cy="7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762" y="2907"/>
              <a:ext cx="847" cy="6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1961" y="2766"/>
              <a:ext cx="440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813" tIns="50406" rIns="100813" bIns="50406">
              <a:spAutoFit/>
            </a:bodyPr>
            <a:lstStyle/>
            <a:p>
              <a:pPr defTabSz="1008063">
                <a:spcBef>
                  <a:spcPct val="50000"/>
                </a:spcBef>
              </a:pPr>
              <a:r>
                <a:rPr lang="en-US" altLang="zh-TW" sz="3100" i="1" dirty="0"/>
                <a:t>e</a:t>
              </a:r>
              <a:r>
                <a:rPr lang="en-US" altLang="zh-TW" sz="2600" i="1" baseline="-25000" dirty="0"/>
                <a:t>1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2452" y="2979"/>
              <a:ext cx="440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813" tIns="50406" rIns="100813" bIns="50406">
              <a:spAutoFit/>
            </a:bodyPr>
            <a:lstStyle/>
            <a:p>
              <a:pPr defTabSz="1008063">
                <a:spcBef>
                  <a:spcPct val="50000"/>
                </a:spcBef>
              </a:pPr>
              <a:r>
                <a:rPr lang="en-US" altLang="zh-TW" sz="3100" i="1"/>
                <a:t>e</a:t>
              </a:r>
              <a:r>
                <a:rPr lang="en-US" altLang="zh-TW" sz="2600" i="1" baseline="-25000"/>
                <a:t>2</a:t>
              </a: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1980" y="3755"/>
              <a:ext cx="440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813" tIns="50406" rIns="100813" bIns="50406">
              <a:spAutoFit/>
            </a:bodyPr>
            <a:lstStyle/>
            <a:p>
              <a:pPr defTabSz="1008063">
                <a:spcBef>
                  <a:spcPct val="50000"/>
                </a:spcBef>
              </a:pPr>
              <a:r>
                <a:rPr lang="en-US" altLang="zh-TW" sz="3100" i="1"/>
                <a:t>e</a:t>
              </a:r>
              <a:r>
                <a:rPr lang="en-US" altLang="zh-TW" sz="2600" i="1" baseline="-25000"/>
                <a:t>3</a:t>
              </a: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2452" y="3595"/>
              <a:ext cx="440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813" tIns="50406" rIns="100813" bIns="50406">
              <a:spAutoFit/>
            </a:bodyPr>
            <a:lstStyle/>
            <a:p>
              <a:pPr defTabSz="1008063">
                <a:spcBef>
                  <a:spcPct val="50000"/>
                </a:spcBef>
              </a:pPr>
              <a:r>
                <a:rPr lang="en-US" altLang="zh-TW" sz="3100" i="1"/>
                <a:t>e</a:t>
              </a:r>
              <a:r>
                <a:rPr lang="en-US" altLang="zh-TW" sz="2600" i="1" baseline="-25000"/>
                <a:t>4</a:t>
              </a:r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3083" y="2868"/>
              <a:ext cx="441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813" tIns="50406" rIns="100813" bIns="50406">
              <a:spAutoFit/>
            </a:bodyPr>
            <a:lstStyle/>
            <a:p>
              <a:pPr defTabSz="1008063">
                <a:spcBef>
                  <a:spcPct val="50000"/>
                </a:spcBef>
              </a:pPr>
              <a:r>
                <a:rPr lang="en-US" altLang="zh-TW" sz="3100" i="1"/>
                <a:t>e</a:t>
              </a:r>
              <a:r>
                <a:rPr lang="en-US" altLang="zh-TW" sz="2600" i="1" baseline="-25000"/>
                <a:t>6</a:t>
              </a:r>
            </a:p>
          </p:txBody>
        </p:sp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2771" y="3360"/>
              <a:ext cx="440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813" tIns="50406" rIns="100813" bIns="50406">
              <a:spAutoFit/>
            </a:bodyPr>
            <a:lstStyle/>
            <a:p>
              <a:pPr defTabSz="1008063">
                <a:spcBef>
                  <a:spcPct val="50000"/>
                </a:spcBef>
              </a:pPr>
              <a:r>
                <a:rPr lang="en-US" altLang="zh-TW" sz="3100" i="1" dirty="0"/>
                <a:t>e</a:t>
              </a:r>
              <a:r>
                <a:rPr lang="en-US" altLang="zh-TW" sz="2600" i="1" baseline="-25000" dirty="0"/>
                <a:t>5</a:t>
              </a: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3128" y="3769"/>
              <a:ext cx="440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813" tIns="50406" rIns="100813" bIns="50406">
              <a:spAutoFit/>
            </a:bodyPr>
            <a:lstStyle/>
            <a:p>
              <a:pPr defTabSz="1008063">
                <a:spcBef>
                  <a:spcPct val="50000"/>
                </a:spcBef>
              </a:pPr>
              <a:r>
                <a:rPr lang="en-US" altLang="zh-TW" sz="3100" i="1" dirty="0"/>
                <a:t>e</a:t>
              </a:r>
              <a:r>
                <a:rPr lang="en-US" altLang="zh-TW" sz="2600" i="1" baseline="-25000" dirty="0"/>
                <a:t>7</a:t>
              </a: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2056" y="3420"/>
              <a:ext cx="598" cy="857"/>
            </a:xfrm>
            <a:custGeom>
              <a:avLst/>
              <a:gdLst>
                <a:gd name="T0" fmla="*/ 0 w 606"/>
                <a:gd name="T1" fmla="*/ 0 h 804"/>
                <a:gd name="T2" fmla="*/ 220 w 606"/>
                <a:gd name="T3" fmla="*/ 683 h 804"/>
                <a:gd name="T4" fmla="*/ 409 w 606"/>
                <a:gd name="T5" fmla="*/ 1936 h 804"/>
                <a:gd name="T6" fmla="*/ 471 w 606"/>
                <a:gd name="T7" fmla="*/ 2701 h 8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6"/>
                <a:gd name="T13" fmla="*/ 0 h 804"/>
                <a:gd name="T14" fmla="*/ 606 w 606"/>
                <a:gd name="T15" fmla="*/ 804 h 8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6" h="804">
                  <a:moveTo>
                    <a:pt x="0" y="0"/>
                  </a:moveTo>
                  <a:cubicBezTo>
                    <a:pt x="47" y="34"/>
                    <a:pt x="194" y="108"/>
                    <a:pt x="282" y="204"/>
                  </a:cubicBezTo>
                  <a:cubicBezTo>
                    <a:pt x="370" y="300"/>
                    <a:pt x="474" y="476"/>
                    <a:pt x="528" y="576"/>
                  </a:cubicBezTo>
                  <a:cubicBezTo>
                    <a:pt x="582" y="676"/>
                    <a:pt x="590" y="757"/>
                    <a:pt x="606" y="80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2027" y="3438"/>
              <a:ext cx="601" cy="871"/>
            </a:xfrm>
            <a:custGeom>
              <a:avLst/>
              <a:gdLst>
                <a:gd name="T0" fmla="*/ 0 w 612"/>
                <a:gd name="T1" fmla="*/ 0 h 792"/>
                <a:gd name="T2" fmla="*/ 70 w 612"/>
                <a:gd name="T3" fmla="*/ 1717 h 792"/>
                <a:gd name="T4" fmla="*/ 251 w 612"/>
                <a:gd name="T5" fmla="*/ 3796 h 792"/>
                <a:gd name="T6" fmla="*/ 433 w 612"/>
                <a:gd name="T7" fmla="*/ 4826 h 7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2"/>
                <a:gd name="T13" fmla="*/ 0 h 792"/>
                <a:gd name="T14" fmla="*/ 612 w 612"/>
                <a:gd name="T15" fmla="*/ 792 h 7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2" h="792">
                  <a:moveTo>
                    <a:pt x="0" y="0"/>
                  </a:moveTo>
                  <a:cubicBezTo>
                    <a:pt x="21" y="89"/>
                    <a:pt x="37" y="178"/>
                    <a:pt x="96" y="282"/>
                  </a:cubicBezTo>
                  <a:cubicBezTo>
                    <a:pt x="155" y="386"/>
                    <a:pt x="268" y="539"/>
                    <a:pt x="354" y="624"/>
                  </a:cubicBezTo>
                  <a:cubicBezTo>
                    <a:pt x="440" y="709"/>
                    <a:pt x="558" y="757"/>
                    <a:pt x="612" y="79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042" y="2877"/>
              <a:ext cx="640" cy="473"/>
            </a:xfrm>
            <a:custGeom>
              <a:avLst/>
              <a:gdLst>
                <a:gd name="T0" fmla="*/ 0 w 648"/>
                <a:gd name="T1" fmla="*/ 1477 h 444"/>
                <a:gd name="T2" fmla="*/ 107 w 648"/>
                <a:gd name="T3" fmla="*/ 759 h 444"/>
                <a:gd name="T4" fmla="*/ 270 w 648"/>
                <a:gd name="T5" fmla="*/ 239 h 444"/>
                <a:gd name="T6" fmla="*/ 511 w 648"/>
                <a:gd name="T7" fmla="*/ 0 h 4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8"/>
                <a:gd name="T13" fmla="*/ 0 h 444"/>
                <a:gd name="T14" fmla="*/ 648 w 648"/>
                <a:gd name="T15" fmla="*/ 444 h 4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8" h="444">
                  <a:moveTo>
                    <a:pt x="0" y="444"/>
                  </a:moveTo>
                  <a:cubicBezTo>
                    <a:pt x="22" y="408"/>
                    <a:pt x="75" y="290"/>
                    <a:pt x="132" y="228"/>
                  </a:cubicBezTo>
                  <a:cubicBezTo>
                    <a:pt x="189" y="166"/>
                    <a:pt x="256" y="110"/>
                    <a:pt x="342" y="72"/>
                  </a:cubicBezTo>
                  <a:cubicBezTo>
                    <a:pt x="428" y="34"/>
                    <a:pt x="584" y="15"/>
                    <a:pt x="648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065" y="2925"/>
              <a:ext cx="634" cy="449"/>
            </a:xfrm>
            <a:custGeom>
              <a:avLst/>
              <a:gdLst>
                <a:gd name="T0" fmla="*/ 0 w 648"/>
                <a:gd name="T1" fmla="*/ 898 h 432"/>
                <a:gd name="T2" fmla="*/ 158 w 648"/>
                <a:gd name="T3" fmla="*/ 749 h 432"/>
                <a:gd name="T4" fmla="*/ 333 w 648"/>
                <a:gd name="T5" fmla="*/ 403 h 432"/>
                <a:gd name="T6" fmla="*/ 428 w 648"/>
                <a:gd name="T7" fmla="*/ 0 h 4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8"/>
                <a:gd name="T13" fmla="*/ 0 h 432"/>
                <a:gd name="T14" fmla="*/ 648 w 648"/>
                <a:gd name="T15" fmla="*/ 432 h 4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8" h="432">
                  <a:moveTo>
                    <a:pt x="0" y="432"/>
                  </a:moveTo>
                  <a:cubicBezTo>
                    <a:pt x="40" y="420"/>
                    <a:pt x="156" y="400"/>
                    <a:pt x="240" y="360"/>
                  </a:cubicBezTo>
                  <a:cubicBezTo>
                    <a:pt x="324" y="320"/>
                    <a:pt x="436" y="252"/>
                    <a:pt x="504" y="192"/>
                  </a:cubicBezTo>
                  <a:cubicBezTo>
                    <a:pt x="572" y="132"/>
                    <a:pt x="618" y="40"/>
                    <a:pt x="648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2703" y="4309"/>
              <a:ext cx="358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813" tIns="50406" rIns="100813" bIns="50406">
              <a:spAutoFit/>
            </a:bodyPr>
            <a:lstStyle/>
            <a:p>
              <a:pPr defTabSz="1008063">
                <a:spcBef>
                  <a:spcPct val="50000"/>
                </a:spcBef>
              </a:pPr>
              <a:r>
                <a:rPr lang="en-US" altLang="zh-TW" sz="2400" b="1" dirty="0">
                  <a:solidFill>
                    <a:srgbClr val="FF0000"/>
                  </a:solidFill>
                </a:rPr>
                <a:t>Z</a:t>
              </a:r>
            </a:p>
          </p:txBody>
        </p:sp>
        <p:sp>
          <p:nvSpPr>
            <p:cNvPr id="25" name="Text Box 24"/>
            <p:cNvSpPr txBox="1">
              <a:spLocks noChangeArrowheads="1"/>
            </p:cNvSpPr>
            <p:nvPr/>
          </p:nvSpPr>
          <p:spPr bwMode="auto">
            <a:xfrm>
              <a:off x="3698" y="3387"/>
              <a:ext cx="357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813" tIns="50406" rIns="100813" bIns="50406">
              <a:spAutoFit/>
            </a:bodyPr>
            <a:lstStyle/>
            <a:p>
              <a:pPr defTabSz="1008063">
                <a:spcBef>
                  <a:spcPct val="50000"/>
                </a:spcBef>
              </a:pPr>
              <a:r>
                <a:rPr lang="en-US" altLang="zh-TW" sz="2400" b="1">
                  <a:solidFill>
                    <a:srgbClr val="FF0000"/>
                  </a:solidFill>
                </a:rPr>
                <a:t>Y</a:t>
              </a:r>
            </a:p>
          </p:txBody>
        </p:sp>
        <p:sp>
          <p:nvSpPr>
            <p:cNvPr id="26" name="Text Box 25"/>
            <p:cNvSpPr txBox="1">
              <a:spLocks noChangeArrowheads="1"/>
            </p:cNvSpPr>
            <p:nvPr/>
          </p:nvSpPr>
          <p:spPr bwMode="auto">
            <a:xfrm>
              <a:off x="2601" y="2562"/>
              <a:ext cx="357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813" tIns="50406" rIns="100813" bIns="50406">
              <a:spAutoFit/>
            </a:bodyPr>
            <a:lstStyle/>
            <a:p>
              <a:pPr defTabSz="1008063">
                <a:spcBef>
                  <a:spcPct val="50000"/>
                </a:spcBef>
              </a:pPr>
              <a:r>
                <a:rPr lang="en-US" altLang="zh-TW" sz="2400" b="1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27" name="Text Box 26"/>
            <p:cNvSpPr txBox="1">
              <a:spLocks noChangeArrowheads="1"/>
            </p:cNvSpPr>
            <p:nvPr/>
          </p:nvSpPr>
          <p:spPr bwMode="auto">
            <a:xfrm>
              <a:off x="1637" y="3258"/>
              <a:ext cx="357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813" tIns="50406" rIns="100813" bIns="50406">
              <a:spAutoFit/>
            </a:bodyPr>
            <a:lstStyle/>
            <a:p>
              <a:pPr defTabSz="1008063">
                <a:spcBef>
                  <a:spcPct val="50000"/>
                </a:spcBef>
              </a:pPr>
              <a:r>
                <a:rPr lang="en-US" altLang="zh-TW" sz="2400" b="1">
                  <a:solidFill>
                    <a:srgbClr val="FF0000"/>
                  </a:solidFill>
                </a:rPr>
                <a:t>W</a:t>
              </a:r>
            </a:p>
          </p:txBody>
        </p:sp>
      </p:grp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FF33CC"/>
                </a:solidFill>
              </a:rPr>
              <a:t>Graph Theory</a:t>
            </a:r>
            <a:endParaRPr lang="en-IN" sz="6000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152400" y="1447800"/>
            <a:ext cx="8991600" cy="472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TW" i="1" dirty="0" smtClean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Loop 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: An edge whose end points are equal</a:t>
            </a:r>
            <a:endParaRPr lang="en-US" altLang="zh-TW" i="1" dirty="0" smtClean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TW" i="1" dirty="0" smtClean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Parallel edges </a:t>
            </a:r>
            <a:r>
              <a:rPr lang="en-US" altLang="zh-TW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: Edges have the same pair of end points</a:t>
            </a:r>
            <a:endParaRPr lang="en-IN" dirty="0" smtClean="0">
              <a:solidFill>
                <a:schemeClr val="tx1"/>
              </a:solidFill>
            </a:endParaRPr>
          </a:p>
        </p:txBody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FF33CC"/>
                </a:solidFill>
              </a:rPr>
              <a:t>Graph Theory</a:t>
            </a:r>
            <a:endParaRPr lang="en-IN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152400" y="1447800"/>
            <a:ext cx="8991600" cy="472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0000"/>
              </a:spcBef>
            </a:pPr>
            <a:endParaRPr lang="en-US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IN" dirty="0" smtClean="0">
              <a:solidFill>
                <a:schemeClr val="tx1"/>
              </a:solidFill>
            </a:endParaRPr>
          </a:p>
        </p:txBody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FF33CC"/>
                </a:solidFill>
              </a:rPr>
              <a:t>Graph Theory</a:t>
            </a:r>
            <a:endParaRPr lang="en-IN" sz="6000" dirty="0"/>
          </a:p>
        </p:txBody>
      </p: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2428860" y="1857364"/>
            <a:ext cx="4286280" cy="3071834"/>
            <a:chOff x="1489" y="2536"/>
            <a:chExt cx="1093" cy="848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1808" y="2536"/>
              <a:ext cx="112" cy="11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504" y="3264"/>
              <a:ext cx="112" cy="11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224" y="3272"/>
              <a:ext cx="112" cy="11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1616" y="3328"/>
              <a:ext cx="61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1896" y="2632"/>
              <a:ext cx="362" cy="6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489" y="2606"/>
              <a:ext cx="321" cy="680"/>
            </a:xfrm>
            <a:custGeom>
              <a:avLst/>
              <a:gdLst>
                <a:gd name="T0" fmla="*/ 321 w 321"/>
                <a:gd name="T1" fmla="*/ 0 h 680"/>
                <a:gd name="T2" fmla="*/ 201 w 321"/>
                <a:gd name="T3" fmla="*/ 84 h 680"/>
                <a:gd name="T4" fmla="*/ 71 w 321"/>
                <a:gd name="T5" fmla="*/ 254 h 680"/>
                <a:gd name="T6" fmla="*/ 7 w 321"/>
                <a:gd name="T7" fmla="*/ 512 h 680"/>
                <a:gd name="T8" fmla="*/ 28 w 321"/>
                <a:gd name="T9" fmla="*/ 680 h 6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1"/>
                <a:gd name="T16" fmla="*/ 0 h 680"/>
                <a:gd name="T17" fmla="*/ 321 w 321"/>
                <a:gd name="T18" fmla="*/ 680 h 6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1" h="680">
                  <a:moveTo>
                    <a:pt x="321" y="0"/>
                  </a:moveTo>
                  <a:cubicBezTo>
                    <a:pt x="301" y="14"/>
                    <a:pt x="243" y="42"/>
                    <a:pt x="201" y="84"/>
                  </a:cubicBezTo>
                  <a:cubicBezTo>
                    <a:pt x="159" y="126"/>
                    <a:pt x="103" y="183"/>
                    <a:pt x="71" y="254"/>
                  </a:cubicBezTo>
                  <a:cubicBezTo>
                    <a:pt x="39" y="325"/>
                    <a:pt x="14" y="441"/>
                    <a:pt x="7" y="512"/>
                  </a:cubicBezTo>
                  <a:cubicBezTo>
                    <a:pt x="0" y="583"/>
                    <a:pt x="24" y="645"/>
                    <a:pt x="28" y="68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zh-TW" altLang="en-US">
                <a:ea typeface="新細明體" charset="-120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1604" y="2648"/>
              <a:ext cx="261" cy="640"/>
            </a:xfrm>
            <a:custGeom>
              <a:avLst/>
              <a:gdLst>
                <a:gd name="T0" fmla="*/ 134 w 304"/>
                <a:gd name="T1" fmla="*/ 0 h 744"/>
                <a:gd name="T2" fmla="*/ 116 w 304"/>
                <a:gd name="T3" fmla="*/ 116 h 744"/>
                <a:gd name="T4" fmla="*/ 74 w 304"/>
                <a:gd name="T5" fmla="*/ 249 h 744"/>
                <a:gd name="T6" fmla="*/ 0 w 304"/>
                <a:gd name="T7" fmla="*/ 351 h 7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4"/>
                <a:gd name="T13" fmla="*/ 0 h 744"/>
                <a:gd name="T14" fmla="*/ 304 w 304"/>
                <a:gd name="T15" fmla="*/ 744 h 7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4" h="744">
                  <a:moveTo>
                    <a:pt x="304" y="0"/>
                  </a:moveTo>
                  <a:cubicBezTo>
                    <a:pt x="295" y="80"/>
                    <a:pt x="287" y="160"/>
                    <a:pt x="264" y="248"/>
                  </a:cubicBezTo>
                  <a:cubicBezTo>
                    <a:pt x="241" y="336"/>
                    <a:pt x="212" y="445"/>
                    <a:pt x="168" y="528"/>
                  </a:cubicBezTo>
                  <a:cubicBezTo>
                    <a:pt x="124" y="611"/>
                    <a:pt x="62" y="677"/>
                    <a:pt x="0" y="744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zh-TW" altLang="en-US">
                <a:ea typeface="新細明體" charset="-120"/>
              </a:endParaRPr>
            </a:p>
          </p:txBody>
        </p:sp>
        <p:sp>
          <p:nvSpPr>
            <p:cNvPr id="12" name="Freeform 38"/>
            <p:cNvSpPr>
              <a:spLocks/>
            </p:cNvSpPr>
            <p:nvPr/>
          </p:nvSpPr>
          <p:spPr bwMode="auto">
            <a:xfrm>
              <a:off x="2302" y="3107"/>
              <a:ext cx="280" cy="236"/>
            </a:xfrm>
            <a:custGeom>
              <a:avLst/>
              <a:gdLst>
                <a:gd name="T0" fmla="*/ 0 w 280"/>
                <a:gd name="T1" fmla="*/ 173 h 236"/>
                <a:gd name="T2" fmla="*/ 82 w 280"/>
                <a:gd name="T3" fmla="*/ 33 h 236"/>
                <a:gd name="T4" fmla="*/ 226 w 280"/>
                <a:gd name="T5" fmla="*/ 17 h 236"/>
                <a:gd name="T6" fmla="*/ 268 w 280"/>
                <a:gd name="T7" fmla="*/ 135 h 236"/>
                <a:gd name="T8" fmla="*/ 156 w 280"/>
                <a:gd name="T9" fmla="*/ 221 h 236"/>
                <a:gd name="T10" fmla="*/ 36 w 280"/>
                <a:gd name="T11" fmla="*/ 225 h 2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"/>
                <a:gd name="T19" fmla="*/ 0 h 236"/>
                <a:gd name="T20" fmla="*/ 280 w 280"/>
                <a:gd name="T21" fmla="*/ 236 h 2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" h="236">
                  <a:moveTo>
                    <a:pt x="0" y="173"/>
                  </a:moveTo>
                  <a:cubicBezTo>
                    <a:pt x="14" y="150"/>
                    <a:pt x="44" y="59"/>
                    <a:pt x="82" y="33"/>
                  </a:cubicBezTo>
                  <a:cubicBezTo>
                    <a:pt x="120" y="7"/>
                    <a:pt x="195" y="0"/>
                    <a:pt x="226" y="17"/>
                  </a:cubicBezTo>
                  <a:cubicBezTo>
                    <a:pt x="257" y="34"/>
                    <a:pt x="280" y="101"/>
                    <a:pt x="268" y="135"/>
                  </a:cubicBezTo>
                  <a:cubicBezTo>
                    <a:pt x="256" y="169"/>
                    <a:pt x="195" y="206"/>
                    <a:pt x="156" y="221"/>
                  </a:cubicBezTo>
                  <a:cubicBezTo>
                    <a:pt x="117" y="236"/>
                    <a:pt x="61" y="224"/>
                    <a:pt x="36" y="225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endParaRPr lang="zh-TW" altLang="en-US">
                <a:ea typeface="新細明體" charset="-12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1285852" y="2714620"/>
            <a:ext cx="15001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08063"/>
            <a:r>
              <a:rPr lang="en-US" altLang="zh-TW" sz="2800" i="1" dirty="0" smtClean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Parallel</a:t>
            </a:r>
            <a:r>
              <a:rPr lang="en-US" altLang="zh-TW" sz="2800" dirty="0" smtClean="0">
                <a:solidFill>
                  <a:srgbClr val="0070C0"/>
                </a:solidFill>
              </a:rPr>
              <a:t> </a:t>
            </a:r>
          </a:p>
          <a:p>
            <a:pPr defTabSz="1008063"/>
            <a:r>
              <a:rPr lang="en-US" altLang="zh-TW" sz="2800" dirty="0" smtClean="0">
                <a:solidFill>
                  <a:srgbClr val="0070C0"/>
                </a:solidFill>
              </a:rPr>
              <a:t>edges</a:t>
            </a:r>
            <a:endParaRPr lang="en-US" altLang="zh-TW" sz="2800" dirty="0">
              <a:solidFill>
                <a:srgbClr val="007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715140" y="4214818"/>
            <a:ext cx="10567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 smtClean="0">
                <a:solidFill>
                  <a:srgbClr val="FF0000"/>
                </a:solidFill>
              </a:rPr>
              <a:t>loop</a:t>
            </a:r>
            <a:endParaRPr lang="en-IN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152400" y="1447800"/>
            <a:ext cx="8991600" cy="398146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6000" dirty="0" smtClean="0">
                <a:solidFill>
                  <a:srgbClr val="0070C0"/>
                </a:solidFill>
              </a:rPr>
              <a:t>When a vertex ‘vi’ is an end vertex of some edge ‘</a:t>
            </a:r>
            <a:r>
              <a:rPr lang="en-US" sz="6000" dirty="0" err="1" smtClean="0">
                <a:solidFill>
                  <a:srgbClr val="0070C0"/>
                </a:solidFill>
              </a:rPr>
              <a:t>ej</a:t>
            </a:r>
            <a:r>
              <a:rPr lang="en-US" sz="6000" dirty="0" smtClean="0">
                <a:solidFill>
                  <a:srgbClr val="0070C0"/>
                </a:solidFill>
              </a:rPr>
              <a:t>’ ,vi and </a:t>
            </a:r>
            <a:r>
              <a:rPr lang="en-US" sz="6000" dirty="0" err="1" smtClean="0">
                <a:solidFill>
                  <a:srgbClr val="0070C0"/>
                </a:solidFill>
              </a:rPr>
              <a:t>ej</a:t>
            </a:r>
            <a:r>
              <a:rPr lang="en-US" sz="6000" dirty="0" smtClean="0">
                <a:solidFill>
                  <a:srgbClr val="0070C0"/>
                </a:solidFill>
              </a:rPr>
              <a:t> are incident to each other.</a:t>
            </a:r>
          </a:p>
          <a:p>
            <a:pPr eaLnBrk="1" hangingPunct="1">
              <a:spcBef>
                <a:spcPct val="50000"/>
              </a:spcBef>
            </a:pPr>
            <a:endParaRPr lang="en-IN" dirty="0" smtClean="0">
              <a:solidFill>
                <a:schemeClr val="tx1"/>
              </a:solidFill>
            </a:endParaRPr>
          </a:p>
        </p:txBody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FF0000"/>
                </a:solidFill>
              </a:rPr>
              <a:t>INCIDENT AND DEGREE</a:t>
            </a:r>
            <a:endParaRPr lang="en-IN" sz="60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285852" y="2714620"/>
            <a:ext cx="15001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08063"/>
            <a:endParaRPr lang="en-US" altLang="zh-TW" sz="2800" dirty="0">
              <a:solidFill>
                <a:srgbClr val="007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643702" y="4286256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IN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152400" y="1447800"/>
            <a:ext cx="8991600" cy="472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0000"/>
              </a:spcBef>
            </a:pPr>
            <a:endParaRPr lang="en-US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IN" dirty="0" smtClean="0">
              <a:solidFill>
                <a:schemeClr val="tx1"/>
              </a:solidFill>
            </a:endParaRPr>
          </a:p>
        </p:txBody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357158" y="1285860"/>
            <a:ext cx="8286808" cy="471490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6000" dirty="0" smtClean="0"/>
              <a:t>The</a:t>
            </a:r>
            <a:r>
              <a:rPr lang="en-US" sz="6000" dirty="0" smtClean="0">
                <a:solidFill>
                  <a:srgbClr val="FE021A"/>
                </a:solidFill>
              </a:rPr>
              <a:t> degree of a vertex</a:t>
            </a:r>
            <a:r>
              <a:rPr lang="en-US" sz="6000" dirty="0" smtClean="0"/>
              <a:t> is the number of times the vertex is incident by an edge(self loop count twice)</a:t>
            </a:r>
            <a:endParaRPr lang="en-IN" sz="6000" dirty="0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357158" y="285728"/>
            <a:ext cx="8286808" cy="10001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Degree of a Vertex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1231</TotalTime>
  <Words>571</Words>
  <Application>Microsoft Office PowerPoint</Application>
  <PresentationFormat>On-screen Show (4:3)</PresentationFormat>
  <Paragraphs>116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Office Theme</vt:lpstr>
      <vt:lpstr>1_Office Theme</vt:lpstr>
      <vt:lpstr>2_Office Theme</vt:lpstr>
      <vt:lpstr>Equation</vt:lpstr>
      <vt:lpstr>Slide 1</vt:lpstr>
      <vt:lpstr>Slide 2</vt:lpstr>
      <vt:lpstr>Slide 3</vt:lpstr>
      <vt:lpstr>Graph Theory</vt:lpstr>
      <vt:lpstr>Graph Theory</vt:lpstr>
      <vt:lpstr>Graph Theory</vt:lpstr>
      <vt:lpstr>Graph Theory</vt:lpstr>
      <vt:lpstr>INCIDENT AND DEGREE</vt:lpstr>
      <vt:lpstr>The degree of a vertex is the number of times the vertex is incident by an edge(self loop count twice)</vt:lpstr>
      <vt:lpstr>Slide 10</vt:lpstr>
      <vt:lpstr>Adjacent, neighbors</vt:lpstr>
      <vt:lpstr>Finite Graph, Null Graph</vt:lpstr>
      <vt:lpstr>Walks, Trails</vt:lpstr>
      <vt:lpstr>Paths </vt:lpstr>
      <vt:lpstr>Walk </vt:lpstr>
      <vt:lpstr>Components </vt:lpstr>
      <vt:lpstr>Theorem: Every graph with n vertices and k edges has  n-k components </vt:lpstr>
      <vt:lpstr>Euler Graph </vt:lpstr>
      <vt:lpstr>Even Graph, Even Vertex</vt:lpstr>
      <vt:lpstr>Graph Theory</vt:lpstr>
      <vt:lpstr>Graph Theory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sanjay</dc:creator>
  <cp:lastModifiedBy>AshokBhai</cp:lastModifiedBy>
  <cp:revision>376</cp:revision>
  <dcterms:created xsi:type="dcterms:W3CDTF">2006-08-16T00:00:00Z</dcterms:created>
  <dcterms:modified xsi:type="dcterms:W3CDTF">2018-12-19T16:40:02Z</dcterms:modified>
</cp:coreProperties>
</file>