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541686-B6F9-4F57-83D8-4C973C5C62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2258DA-DFE8-4CA8-BCC0-C66B993826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u.wikipedia.org/wiki/%E0%AA%B5%E0%AB%88%E0%AA%B7%E0%AB%8D%E0%AA%A3%E0%AA%B5_%E0%AA%9C%E0%AA%A8_%E0%AA%A4%E0%AB%8B" TargetMode="External"/><Relationship Id="rId2" Type="http://schemas.openxmlformats.org/officeDocument/2006/relationships/hyperlink" Target="https://gu.wikipedia.org/wiki/%E0%AA%97%E0%AB%81%E0%AA%9C%E0%AA%B0%E0%AA%BE%E0%AA%A4%E0%AB%80_%E0%AA%AD%E0%AA%BE%E0%AA%B7%E0%AA%B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u.wikipedia.org/wiki/%E0%AA%AE%E0%AA%B9%E0%AA%BE%E0%AA%A4%E0%AB%8D%E0%AA%AE%E0%AA%BE_%E0%AA%97%E0%AA%BE%E0%AA%82%E0%AA%A7%E0%AB%8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u.wikipedia.org/wiki/%E0%AA%A4%E0%AA%B3%E0%AA%BE%E0%AA%9C%E0%AA%BE" TargetMode="External"/><Relationship Id="rId2" Type="http://schemas.openxmlformats.org/officeDocument/2006/relationships/hyperlink" Target="https://gu.wikipedia.org/wiki/%E0%AA%AD%E0%AA%BE%E0%AA%B5%E0%AA%A8%E0%AA%97%E0%AA%B0_%E0%AA%9C%E0%AA%BF%E0%AA%B2%E0%AB%8D%E0%AA%B2%E0%AB%8B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u.wikipedia.org/wiki/%E0%AA%9C%E0%AB%81%E0%AA%A8%E0%AA%BE%E0%AA%97%E0%AA%A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u.wikipedia.org/wiki/%E0%AA%95%E0%AB%83%E0%AA%B7%E0%AB%8D%E0%AA%A3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u.wikipedia.org/wiki/%E0%AA%97%E0%AB%81%E0%AA%9C%E0%AA%B0%E0%AA%BE%E0%AA%A4%E0%AB%80_%E0%AA%AD%E0%AA%BE%E0%AA%B7%E0%AA%B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u.wikipedia.org/wiki/%E0%AA%A8%E0%AA%B0%E0%AA%B8%E0%AA%BF%E0%AA%82%E0%AA%B9_%E0%AA%AE%E0%AA%B9%E0%AB%87%E0%AA%A4%E0%AA%BE" TargetMode="External"/><Relationship Id="rId3" Type="http://schemas.openxmlformats.org/officeDocument/2006/relationships/hyperlink" Target="https://gu.wikipedia.org/wiki/%E0%AA%97%E0%AB%81%E0%AA%9C%E0%AA%B0%E0%AA%BE%E0%AA%A4%E0%AB%80" TargetMode="External"/><Relationship Id="rId7" Type="http://schemas.openxmlformats.org/officeDocument/2006/relationships/hyperlink" Target="https://gu.wikipedia.org/wiki/%E0%AA%B0%E0%AB%82%E0%AA%AA%E0%AA%BE%E0%AA%AF%E0%AA%A4%E0%AA%A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u.wikipedia.org/wiki/%E0%AA%B6%E0%AA%B0%E0%AA%A6_%E0%AA%AA%E0%AB%82%E0%AA%B0%E0%AB%8D%E0%AA%A3%E0%AA%BF%E0%AA%AE%E0%AA%BE" TargetMode="External"/><Relationship Id="rId5" Type="http://schemas.openxmlformats.org/officeDocument/2006/relationships/hyperlink" Target="https://gu.wikipedia.org/wiki/%E0%AA%9C%E0%AB%81%E0%AA%A8%E0%AA%BE%E0%AA%97%E0%AA%A2" TargetMode="External"/><Relationship Id="rId4" Type="http://schemas.openxmlformats.org/officeDocument/2006/relationships/hyperlink" Target="https://gu.wikipedia.org/wiki/%E0%AA%97%E0%AB%81%E0%AA%9C%E0%AA%B0%E0%AA%BE%E0%AA%A4" TargetMode="Externa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-1028700"/>
            <a:ext cx="8305800" cy="2095500"/>
          </a:xfrm>
        </p:spPr>
        <p:txBody>
          <a:bodyPr>
            <a:normAutofit/>
          </a:bodyPr>
          <a:lstStyle/>
          <a:p>
            <a:r>
              <a:rPr lang="gu-IN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નરસિહ મહેતા </a:t>
            </a:r>
            <a:endParaRPr lang="en-US" sz="4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gu-IN" sz="2400" dirty="0" smtClean="0">
                <a:solidFill>
                  <a:schemeClr val="accent4">
                    <a:lumMod val="50000"/>
                  </a:schemeClr>
                </a:solidFill>
              </a:rPr>
              <a:t>ડૉ પ્રશાંત પટેલ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Dr. Prashantbhai\Desktop\220px-Narsinh_Meh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524000"/>
            <a:ext cx="56388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28600"/>
            <a:ext cx="6629400" cy="6400800"/>
          </a:xfrm>
        </p:spPr>
        <p:txBody>
          <a:bodyPr>
            <a:normAutofit/>
          </a:bodyPr>
          <a:lstStyle/>
          <a:p>
            <a:endParaRPr lang="gu-IN" sz="2400" dirty="0" smtClean="0">
              <a:cs typeface="+mj-cs"/>
            </a:endParaRPr>
          </a:p>
          <a:p>
            <a:endParaRPr lang="gu-IN" sz="2400" dirty="0" smtClean="0">
              <a:cs typeface="+mj-cs"/>
            </a:endParaRPr>
          </a:p>
          <a:p>
            <a:r>
              <a:rPr lang="gu-IN" sz="2400" dirty="0" smtClean="0">
                <a:cs typeface="+mj-cs"/>
              </a:rPr>
              <a:t>નરસિંહ </a:t>
            </a:r>
            <a:r>
              <a:rPr lang="gu-IN" sz="2400" dirty="0" smtClean="0">
                <a:cs typeface="+mj-cs"/>
              </a:rPr>
              <a:t>મહેતા</a:t>
            </a:r>
            <a:r>
              <a:rPr lang="gu-IN" sz="2400" b="0" dirty="0" smtClean="0">
                <a:cs typeface="+mj-cs"/>
              </a:rPr>
              <a:t> </a:t>
            </a:r>
            <a:endParaRPr lang="gu-IN" sz="2400" b="0" dirty="0" smtClean="0">
              <a:cs typeface="+mj-cs"/>
            </a:endParaRPr>
          </a:p>
          <a:p>
            <a:endParaRPr lang="gu-IN" b="0" dirty="0" smtClean="0">
              <a:cs typeface="+mj-cs"/>
              <a:hlinkClick r:id="rId2" tooltip="ગુજરાતી ભાષા"/>
            </a:endParaRPr>
          </a:p>
          <a:p>
            <a:endParaRPr lang="gu-IN" b="0" dirty="0" smtClean="0">
              <a:cs typeface="+mj-cs"/>
              <a:hlinkClick r:id="rId2" tooltip="ગુજરાતી ભાષા"/>
            </a:endParaRPr>
          </a:p>
          <a:p>
            <a:endParaRPr lang="gu-IN" b="0" dirty="0" smtClean="0">
              <a:cs typeface="+mj-cs"/>
              <a:hlinkClick r:id="rId2" tooltip="ગુજરાતી ભાષા"/>
            </a:endParaRPr>
          </a:p>
          <a:p>
            <a:r>
              <a:rPr lang="gu-IN" b="0" dirty="0" smtClean="0">
                <a:cs typeface="+mj-cs"/>
                <a:hlinkClick r:id="rId2" tooltip="ગુજરાતી ભાષા"/>
              </a:rPr>
              <a:t>ગુજરાતી </a:t>
            </a:r>
            <a:r>
              <a:rPr lang="gu-IN" b="0" dirty="0" smtClean="0">
                <a:cs typeface="+mj-cs"/>
                <a:hlinkClick r:id="rId2" tooltip="ગુજરાતી ભાષા"/>
              </a:rPr>
              <a:t>ભાષાના</a:t>
            </a:r>
            <a:r>
              <a:rPr lang="gu-IN" b="0" dirty="0" smtClean="0">
                <a:cs typeface="+mj-cs"/>
              </a:rPr>
              <a:t> પ્રથમ કવિ હતા. </a:t>
            </a:r>
            <a:endParaRPr lang="gu-IN" b="0" dirty="0" smtClean="0">
              <a:cs typeface="+mj-cs"/>
            </a:endParaRPr>
          </a:p>
          <a:p>
            <a:r>
              <a:rPr lang="gu-IN" b="0" dirty="0" smtClean="0">
                <a:cs typeface="+mj-cs"/>
              </a:rPr>
              <a:t>આથી </a:t>
            </a:r>
            <a:r>
              <a:rPr lang="gu-IN" b="0" dirty="0" smtClean="0">
                <a:cs typeface="+mj-cs"/>
              </a:rPr>
              <a:t>તેઓ આદ્ય કવિ અથવા આદિ કવિ કહેવાય </a:t>
            </a:r>
            <a:r>
              <a:rPr lang="gu-IN" b="0" dirty="0" smtClean="0">
                <a:cs typeface="+mj-cs"/>
              </a:rPr>
              <a:t>છે.</a:t>
            </a:r>
            <a:r>
              <a:rPr lang="gu-IN" b="0" baseline="30000" dirty="0" smtClean="0">
                <a:cs typeface="+mj-cs"/>
              </a:rPr>
              <a:t> </a:t>
            </a:r>
            <a:endParaRPr lang="gu-IN" b="0" baseline="30000" dirty="0" smtClean="0">
              <a:cs typeface="+mj-cs"/>
            </a:endParaRPr>
          </a:p>
          <a:p>
            <a:r>
              <a:rPr lang="gu-IN" b="0" dirty="0" smtClean="0">
                <a:cs typeface="+mj-cs"/>
              </a:rPr>
              <a:t>તેમણે </a:t>
            </a:r>
            <a:r>
              <a:rPr lang="gu-IN" b="0" dirty="0" smtClean="0">
                <a:cs typeface="+mj-cs"/>
              </a:rPr>
              <a:t>લખેલી રચનાઓમાં ભજન </a:t>
            </a:r>
            <a:r>
              <a:rPr lang="gu-IN" b="0" dirty="0" smtClean="0">
                <a:cs typeface="+mj-cs"/>
                <a:hlinkClick r:id="rId3" tooltip="વૈષ્ણવ જન તો"/>
              </a:rPr>
              <a:t>વૈષ્ણવ જન તો</a:t>
            </a:r>
            <a:r>
              <a:rPr lang="gu-IN" b="0" dirty="0" smtClean="0">
                <a:cs typeface="+mj-cs"/>
              </a:rPr>
              <a:t> ખૂબ જાણીતું છે, તે </a:t>
            </a:r>
            <a:r>
              <a:rPr lang="gu-IN" b="0" dirty="0" smtClean="0">
                <a:cs typeface="+mj-cs"/>
                <a:hlinkClick r:id="rId4" tooltip="મહાત્મા ગાંધી"/>
              </a:rPr>
              <a:t>મહાત્મા </a:t>
            </a:r>
            <a:r>
              <a:rPr lang="gu-IN" b="0" dirty="0" smtClean="0">
                <a:cs typeface="+mj-cs"/>
                <a:hlinkClick r:id="rId4" tooltip="મહાત્મા ગાંધી"/>
              </a:rPr>
              <a:t>ગાંધીનું</a:t>
            </a:r>
            <a:r>
              <a:rPr lang="gu-IN" b="0" dirty="0" smtClean="0">
                <a:cs typeface="+mj-cs"/>
              </a:rPr>
              <a:t> ખૂબ પ્રિય હતું. આ ભજનમાં સારા માનવીના ગુણો (મૂલ્યો)નું સરસ રીતે વર્ણન કરેલું છે.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28600"/>
            <a:ext cx="6629400" cy="6146322"/>
          </a:xfrm>
        </p:spPr>
        <p:txBody>
          <a:bodyPr/>
          <a:lstStyle/>
          <a:p>
            <a:endParaRPr lang="gu-IN" sz="2800" b="0" dirty="0" smtClean="0"/>
          </a:p>
          <a:p>
            <a:r>
              <a:rPr lang="gu-IN" sz="2800" b="0" dirty="0" smtClean="0"/>
              <a:t>જીવન</a:t>
            </a:r>
            <a:endParaRPr lang="gu-IN" sz="2800" b="0" dirty="0" smtClean="0"/>
          </a:p>
          <a:p>
            <a:endParaRPr lang="gu-IN" b="0" dirty="0" smtClean="0"/>
          </a:p>
          <a:p>
            <a:r>
              <a:rPr lang="gu-IN" b="0" dirty="0" smtClean="0"/>
              <a:t>નરસિંહ </a:t>
            </a:r>
            <a:r>
              <a:rPr lang="gu-IN" b="0" dirty="0" smtClean="0"/>
              <a:t>મહેતાનો જન્મ </a:t>
            </a:r>
            <a:r>
              <a:rPr lang="gu-IN" b="0" dirty="0" smtClean="0">
                <a:hlinkClick r:id="rId2" tooltip="ભાવનગર જિલ્લો"/>
              </a:rPr>
              <a:t>ભાવનગર જિલ્લાનાં</a:t>
            </a:r>
            <a:r>
              <a:rPr lang="gu-IN" b="0" dirty="0" smtClean="0"/>
              <a:t> </a:t>
            </a:r>
            <a:r>
              <a:rPr lang="gu-IN" b="0" dirty="0" smtClean="0">
                <a:hlinkClick r:id="rId3" tooltip="તળાજા"/>
              </a:rPr>
              <a:t>તળાજા</a:t>
            </a:r>
            <a:r>
              <a:rPr lang="gu-IN" b="0" dirty="0" smtClean="0"/>
              <a:t> ગામમાં ઈ.સ.૧૪૧૪ માં નાગર બ્રાહ્મણ શ્રી કૃષ્ણદાસ મહેતાને ત્યાં થયો હતો. </a:t>
            </a:r>
            <a:endParaRPr lang="gu-IN" b="0" dirty="0" smtClean="0"/>
          </a:p>
          <a:p>
            <a:r>
              <a:rPr lang="gu-IN" b="0" dirty="0" smtClean="0"/>
              <a:t>તેઓ </a:t>
            </a:r>
            <a:r>
              <a:rPr lang="gu-IN" b="0" dirty="0" smtClean="0"/>
              <a:t>પછી </a:t>
            </a:r>
            <a:r>
              <a:rPr lang="gu-IN" b="0" dirty="0" smtClean="0">
                <a:hlinkClick r:id="rId4" tooltip="જુનાગઢ"/>
              </a:rPr>
              <a:t>જુનાગઢ</a:t>
            </a:r>
            <a:r>
              <a:rPr lang="gu-IN" b="0" dirty="0" smtClean="0"/>
              <a:t> (ત્યારનું જુર્ણદુર્ગ) ખાતે સ્થાયી થયા હતા. </a:t>
            </a:r>
            <a:endParaRPr lang="gu-IN" b="0" dirty="0" smtClean="0"/>
          </a:p>
          <a:p>
            <a:r>
              <a:rPr lang="gu-IN" b="0" dirty="0" smtClean="0"/>
              <a:t>૫ </a:t>
            </a:r>
            <a:r>
              <a:rPr lang="gu-IN" b="0" dirty="0" smtClean="0"/>
              <a:t>વર્ષની ઉંમરે તેમણે માતા-પિતાને ગુમાવ્યા હતા. </a:t>
            </a:r>
            <a:r>
              <a:rPr lang="gu-IN" b="0" dirty="0" smtClean="0"/>
              <a:t> </a:t>
            </a:r>
          </a:p>
          <a:p>
            <a:r>
              <a:rPr lang="gu-IN" b="0" dirty="0" smtClean="0"/>
              <a:t>૮ </a:t>
            </a:r>
            <a:r>
              <a:rPr lang="gu-IN" b="0" dirty="0" smtClean="0"/>
              <a:t>વર્ષની વય સુધી બોલી શકતા નહોતા. </a:t>
            </a:r>
            <a:endParaRPr lang="gu-IN" b="0" dirty="0" smtClean="0"/>
          </a:p>
          <a:p>
            <a:r>
              <a:rPr lang="gu-IN" b="0" dirty="0" smtClean="0"/>
              <a:t>તેમનો </a:t>
            </a:r>
            <a:r>
              <a:rPr lang="gu-IN" b="0" dirty="0" smtClean="0"/>
              <a:t>ઉછેર તેમની દાદી જયગૌરી દ્વારા થયો હતો</a:t>
            </a:r>
            <a:r>
              <a:rPr lang="gu-IN" b="0" dirty="0" smtClean="0"/>
              <a:t>.</a:t>
            </a:r>
            <a:endParaRPr lang="gu-IN" b="0" dirty="0" smtClean="0"/>
          </a:p>
          <a:p>
            <a:r>
              <a:rPr lang="gu-IN" b="0" dirty="0" smtClean="0"/>
              <a:t>તેમના લગ્ન ૧૪૨૯માં માણેકબાઇ સાથે થયા. </a:t>
            </a:r>
            <a:endParaRPr lang="gu-IN" b="0" dirty="0" smtClean="0"/>
          </a:p>
          <a:p>
            <a:r>
              <a:rPr lang="gu-IN" b="0" dirty="0" smtClean="0"/>
              <a:t>તેઓ </a:t>
            </a:r>
            <a:r>
              <a:rPr lang="gu-IN" b="0" dirty="0" smtClean="0"/>
              <a:t>અને તેમની પત્નિ તેમના ભાઇ બંસીધરને ત્યાં જુનાગઢમાં રહેતા હતા.</a:t>
            </a:r>
          </a:p>
          <a:p>
            <a:r>
              <a:rPr lang="gu-IN" b="0" dirty="0" smtClean="0"/>
              <a:t>તેમને શામળદાસ નામનો પુત્ર અને કુંવરબાઇ નામની પુત્રી હતી.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subTitle" idx="1"/>
          </p:nvPr>
        </p:nvSpPr>
        <p:spPr>
          <a:xfrm>
            <a:off x="2286000" y="457200"/>
            <a:ext cx="6172200" cy="5918200"/>
          </a:xfrm>
        </p:spPr>
        <p:txBody>
          <a:bodyPr>
            <a:normAutofit fontScale="97500"/>
          </a:bodyPr>
          <a:lstStyle/>
          <a:p>
            <a:r>
              <a:rPr lang="gu-IN" sz="2900" b="0" dirty="0" smtClean="0"/>
              <a:t>સર્જન</a:t>
            </a:r>
          </a:p>
          <a:p>
            <a:endParaRPr lang="gu-IN" sz="2900" b="0" dirty="0" smtClean="0"/>
          </a:p>
          <a:p>
            <a:r>
              <a:rPr lang="gu-IN" b="0" dirty="0" smtClean="0"/>
              <a:t>નરસિંહ મહેતાએ </a:t>
            </a:r>
            <a:endParaRPr lang="gu-IN" b="0" dirty="0" smtClean="0"/>
          </a:p>
          <a:p>
            <a:r>
              <a:rPr lang="gu-IN" b="0" dirty="0" smtClean="0"/>
              <a:t>શામળદાસના </a:t>
            </a:r>
            <a:r>
              <a:rPr lang="gu-IN" b="0" dirty="0" smtClean="0"/>
              <a:t>વિવાહ, </a:t>
            </a:r>
            <a:endParaRPr lang="gu-IN" b="0" dirty="0" smtClean="0"/>
          </a:p>
          <a:p>
            <a:r>
              <a:rPr lang="gu-IN" b="0" dirty="0" smtClean="0"/>
              <a:t>કુંવરબાઇનુ </a:t>
            </a:r>
            <a:r>
              <a:rPr lang="gu-IN" b="0" dirty="0" smtClean="0"/>
              <a:t>મામેરુ, </a:t>
            </a:r>
            <a:endParaRPr lang="gu-IN" b="0" dirty="0" smtClean="0"/>
          </a:p>
          <a:p>
            <a:r>
              <a:rPr lang="gu-IN" b="0" dirty="0" smtClean="0"/>
              <a:t>નરસિંહ </a:t>
            </a:r>
            <a:r>
              <a:rPr lang="gu-IN" b="0" dirty="0" smtClean="0"/>
              <a:t>મહેતાના બાપાનું શ્રાદ્ધ, </a:t>
            </a:r>
            <a:endParaRPr lang="gu-IN" b="0" dirty="0" smtClean="0"/>
          </a:p>
          <a:p>
            <a:r>
              <a:rPr lang="gu-IN" b="0" dirty="0" smtClean="0"/>
              <a:t>હુંડી</a:t>
            </a:r>
            <a:r>
              <a:rPr lang="gu-IN" b="0" dirty="0" smtClean="0"/>
              <a:t>, </a:t>
            </a:r>
            <a:endParaRPr lang="gu-IN" b="0" dirty="0" smtClean="0"/>
          </a:p>
          <a:p>
            <a:r>
              <a:rPr lang="gu-IN" b="0" dirty="0" smtClean="0"/>
              <a:t>ઝારીનાં </a:t>
            </a:r>
            <a:r>
              <a:rPr lang="gu-IN" b="0" dirty="0" smtClean="0"/>
              <a:t>પદ, </a:t>
            </a:r>
            <a:endParaRPr lang="gu-IN" b="0" dirty="0" smtClean="0"/>
          </a:p>
          <a:p>
            <a:r>
              <a:rPr lang="gu-IN" b="0" dirty="0" smtClean="0"/>
              <a:t>સુદામા </a:t>
            </a:r>
            <a:r>
              <a:rPr lang="gu-IN" b="0" dirty="0" smtClean="0"/>
              <a:t>ચરિત્ર, </a:t>
            </a:r>
            <a:endParaRPr lang="gu-IN" b="0" dirty="0" smtClean="0"/>
          </a:p>
          <a:p>
            <a:r>
              <a:rPr lang="gu-IN" b="0" dirty="0" smtClean="0"/>
              <a:t>દાણલીલા</a:t>
            </a:r>
            <a:r>
              <a:rPr lang="gu-IN" b="0" dirty="0" smtClean="0"/>
              <a:t>, </a:t>
            </a:r>
            <a:endParaRPr lang="gu-IN" b="0" dirty="0" smtClean="0"/>
          </a:p>
          <a:p>
            <a:r>
              <a:rPr lang="gu-IN" b="0" dirty="0" smtClean="0"/>
              <a:t>ચાતુરીઓ</a:t>
            </a:r>
            <a:r>
              <a:rPr lang="gu-IN" b="0" dirty="0" smtClean="0"/>
              <a:t>, </a:t>
            </a:r>
            <a:endParaRPr lang="gu-IN" b="0" dirty="0" smtClean="0"/>
          </a:p>
          <a:p>
            <a:r>
              <a:rPr lang="gu-IN" b="0" dirty="0" smtClean="0"/>
              <a:t>જીવન </a:t>
            </a:r>
            <a:r>
              <a:rPr lang="gu-IN" b="0" dirty="0" smtClean="0"/>
              <a:t>ઝરમર </a:t>
            </a:r>
            <a:endParaRPr lang="gu-IN" b="0" dirty="0" smtClean="0"/>
          </a:p>
          <a:p>
            <a:r>
              <a:rPr lang="gu-IN" b="0" dirty="0" smtClean="0"/>
              <a:t>વગેરે </a:t>
            </a:r>
            <a:r>
              <a:rPr lang="gu-IN" b="0" dirty="0" smtClean="0"/>
              <a:t>૧૫૦૦થી વધારે પદો રચ્યા છે. </a:t>
            </a:r>
            <a:endParaRPr lang="gu-IN" b="0" dirty="0" smtClean="0"/>
          </a:p>
          <a:p>
            <a:r>
              <a:rPr lang="gu-IN" b="0" dirty="0" smtClean="0"/>
              <a:t>તેમણે </a:t>
            </a:r>
            <a:r>
              <a:rPr lang="gu-IN" b="0" dirty="0" smtClean="0"/>
              <a:t>રચેલા સાહિત્યમાં </a:t>
            </a:r>
            <a:r>
              <a:rPr lang="gu-IN" b="0" dirty="0" smtClean="0">
                <a:hlinkClick r:id="rId2" tooltip="કૃષ્ણ"/>
              </a:rPr>
              <a:t>કૃષ્ણ</a:t>
            </a:r>
            <a:r>
              <a:rPr lang="gu-IN" b="0" dirty="0" smtClean="0"/>
              <a:t> ભક્તિના દર્શન થાય છે.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04800"/>
            <a:ext cx="6172200" cy="6070122"/>
          </a:xfrm>
        </p:spPr>
        <p:txBody>
          <a:bodyPr/>
          <a:lstStyle/>
          <a:p>
            <a:r>
              <a:rPr lang="gu-IN" b="0" i="1" dirty="0" smtClean="0"/>
              <a:t>નરસિંહ મહેતા</a:t>
            </a:r>
            <a:r>
              <a:rPr lang="gu-IN" b="0" dirty="0" smtClean="0"/>
              <a:t> (૧૯૩૨ ચલચિત્ર)</a:t>
            </a:r>
          </a:p>
          <a:p>
            <a:endParaRPr lang="en-US" dirty="0"/>
          </a:p>
        </p:txBody>
      </p:sp>
      <p:pic>
        <p:nvPicPr>
          <p:cNvPr id="2050" name="Picture 2" descr="C:\Users\Dr. Prashantbhai\Desktop\220px-Narshinh_Mehta_1932_the_first_Gujarati_film_po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914400"/>
            <a:ext cx="4953000" cy="30861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47244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u-IN" b="1" dirty="0"/>
              <a:t>નરસિંહ મહેતા</a:t>
            </a:r>
            <a:r>
              <a:rPr lang="gu-IN" dirty="0"/>
              <a:t> એ નાનુભાઇ વકિલ દ્વારા દિગ્દર્શિત ૧૯૩૨ની આત્મકથાનક ચલચિત્ર છે. </a:t>
            </a:r>
            <a:endParaRPr lang="gu-IN" dirty="0" smtClean="0"/>
          </a:p>
          <a:p>
            <a:r>
              <a:rPr lang="gu-IN" dirty="0" smtClean="0">
                <a:hlinkClick r:id="rId3" tooltip="ગુજરાતી ભાષા"/>
              </a:rPr>
              <a:t>ગુજરાતી </a:t>
            </a:r>
            <a:r>
              <a:rPr lang="gu-IN" dirty="0">
                <a:hlinkClick r:id="rId3" tooltip="ગુજરાતી ભાષા"/>
              </a:rPr>
              <a:t>ભાષાનું</a:t>
            </a:r>
            <a:r>
              <a:rPr lang="gu-IN" dirty="0"/>
              <a:t> તે સૌ પ્રથમ ચલચિત્ર હતું</a:t>
            </a:r>
            <a:r>
              <a:rPr lang="gu-IN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57200"/>
            <a:ext cx="6172200" cy="5917722"/>
          </a:xfrm>
        </p:spPr>
        <p:txBody>
          <a:bodyPr/>
          <a:lstStyle/>
          <a:p>
            <a:r>
              <a:rPr lang="gu-IN" sz="2000" b="0" dirty="0" smtClean="0"/>
              <a:t>નરસિંહ મહેતા એવોર્ડ</a:t>
            </a:r>
          </a:p>
          <a:p>
            <a:endParaRPr lang="en-US" dirty="0"/>
          </a:p>
        </p:txBody>
      </p:sp>
      <p:pic>
        <p:nvPicPr>
          <p:cNvPr id="3074" name="Picture 2" descr="C:\Users\Dr. Prashantbhai\Desktop\220px-Narsinh_Mehta_Award_Chinu_Mo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066800"/>
            <a:ext cx="2209800" cy="54864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191000" y="1066800"/>
            <a:ext cx="4648200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gu-IN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નરસિંહ મહેતા એવોર્ડ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એ પ્રતિવર્ષ એનાયત કરવામાં આવતો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3" tooltip="ગુજરાતી"/>
              </a:rPr>
              <a:t>ગુજરાતી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સાહિત્ય ક્ષેત્રનો સૌથી મોટો પુરસ્કાર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(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એવોર્ડ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)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છે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 </a:t>
            </a: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Shrut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Shrut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આ પુરસ્કાર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4" tooltip="ગુજરાત"/>
              </a:rPr>
              <a:t>ગુજરાત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રાજ્યના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5" tooltip="જુનાગઢ"/>
              </a:rPr>
              <a:t>જુનાગઢ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ખાતેના આદ્યકવિ નરસિંહ મહેતા સાહિત્ય નિધિ ટ્રસ્ટ દ્વારા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6" tooltip="શરદ પૂર્ણિમા"/>
              </a:rPr>
              <a:t>શરદ પૂર્ણિમાની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સાંજે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7" tooltip="રૂપાયતન"/>
              </a:rPr>
              <a:t>રૂપાયતન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સંસ્થા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,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ભવનાથ ખાતે આપવામાં આવે છે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આ એવોર્ડ આપવાની શરૂઆત ઈ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૧૯૯૯નાં વર્ષથી કરવામાં આવી છે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</a:t>
            </a: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Shrut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 </a:t>
            </a:r>
            <a:endParaRPr kumimoji="0" lang="gu-IN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charset="0"/>
              <a:cs typeface="Shrut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આ સન્માનમાં મહાનુભાવને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૧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,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૫૧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,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૦૦૦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(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એક લાખ એકાવન હજાર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) 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રૂપિયા રોકડા તેમજ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Shruti"/>
                <a:hlinkClick r:id="rId8" tooltip="નરસિંહ મહેતા"/>
              </a:rPr>
              <a:t>નરસિંહ મહેતાની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gu-IN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પ્રતિમાનું સ્મૃતિચિન્હ આપવામાં આવે છે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charset="0"/>
                <a:cs typeface="Shruti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076" name="Picture 4" descr="IN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25563" y="228600"/>
            <a:ext cx="66675" cy="9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28600"/>
            <a:ext cx="6172200" cy="614632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59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નરસિહ મહેતા 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નરસિહ મહેતા</dc:title>
  <dc:creator>Dr. Prashantbhai</dc:creator>
  <cp:lastModifiedBy>Dr. Prashantbhai</cp:lastModifiedBy>
  <cp:revision>3</cp:revision>
  <dcterms:created xsi:type="dcterms:W3CDTF">2019-02-01T03:52:26Z</dcterms:created>
  <dcterms:modified xsi:type="dcterms:W3CDTF">2019-02-01T04:21:23Z</dcterms:modified>
</cp:coreProperties>
</file>