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presProps" Target="pres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7/22/2017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image" Target="../media/image1.jpg"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7/22/2017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jpeg" /><Relationship Id="rId1" Type="http://schemas.openxmlformats.org/officeDocument/2006/relationships/slideLayout" Target="../slideLayouts/slideLayout3.xml" /><Relationship Id="rId6" Type="http://schemas.openxmlformats.org/officeDocument/2006/relationships/image" Target="../media/image6.jpeg" /><Relationship Id="rId5" Type="http://schemas.openxmlformats.org/officeDocument/2006/relationships/image" Target="../media/image5.jpeg" /><Relationship Id="rId4" Type="http://schemas.openxmlformats.org/officeDocument/2006/relationships/image" Target="../media/image4.jpeg" /></Relationships>
</file>

<file path=ppt/slides/_rels/slide10.xml.rels><?xml version="1.0" encoding="UTF-8" standalone="yes"?>
<Relationships xmlns="http://schemas.openxmlformats.org/package/2006/relationships"><Relationship Id="rId3" Type="http://schemas.openxmlformats.org/officeDocument/2006/relationships/hyperlink" Target="https://gu.m.wikipedia.org/wiki/%E0%AA%85%E0%AA%AE%E0%AA%A6%E0%AA%BE%E0%AA%B5%E0%AA%BE%E0%AA%A6" TargetMode="External" /><Relationship Id="rId7" Type="http://schemas.openxmlformats.org/officeDocument/2006/relationships/image" Target="../media/image5.jpeg" /><Relationship Id="rId2" Type="http://schemas.openxmlformats.org/officeDocument/2006/relationships/hyperlink" Target="https://gu.m.wikipedia.org/wiki/%E0%AA%9C%E0%AB%87%E0%AA%A4%E0%AA%B2%E0%AA%AA%E0%AB%81%E0%AA%B0" TargetMode="External" /><Relationship Id="rId1" Type="http://schemas.openxmlformats.org/officeDocument/2006/relationships/slideLayout" Target="../slideLayouts/slideLayout2.xml" /><Relationship Id="rId6" Type="http://schemas.openxmlformats.org/officeDocument/2006/relationships/hyperlink" Target="https://gu.m.wikipedia.org/wiki/%E0%AA%95%E0%AA%B5%E0%AA%BF" TargetMode="External" /><Relationship Id="rId5" Type="http://schemas.openxmlformats.org/officeDocument/2006/relationships/hyperlink" Target="https://gu.m.wikipedia.org/wiki/%E0%AA%97%E0%AB%81%E0%AA%9C%E0%AA%B0%E0%AA%BE%E0%AA%A4%E0%AB%80_%E0%AA%AD%E0%AA%BE%E0%AA%B7%E0%AA%BE" TargetMode="External" /><Relationship Id="rId4" Type="http://schemas.openxmlformats.org/officeDocument/2006/relationships/hyperlink" Target="https://gu.m.wikipedia.org/wiki/%E0%AA%96%E0%AA%BE%E0%AA%A1%E0%AA%BF%E0%AA%AF%E0%AA%BE" TargetMode="Externa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hyperlink" Target="https://gu.m.wikipedia.org/wiki/%E0%AA%A7%E0%AA%82%E0%AA%A7%E0%AB%81%E0%AA%95%E0%AA%BE" TargetMode="External" /><Relationship Id="rId2" Type="http://schemas.openxmlformats.org/officeDocument/2006/relationships/hyperlink" Target="https://gu.m.wikipedia.org/wiki/%E0%AA%85%E0%AA%AE%E0%AA%A6%E0%AA%BE%E0%AA%B5%E0%AA%BE%E0%AA%A6" TargetMode="External" /><Relationship Id="rId1" Type="http://schemas.openxmlformats.org/officeDocument/2006/relationships/slideLayout" Target="../slideLayouts/slideLayout2.xml" /><Relationship Id="rId5" Type="http://schemas.openxmlformats.org/officeDocument/2006/relationships/image" Target="../media/image2.jpeg" /><Relationship Id="rId4" Type="http://schemas.openxmlformats.org/officeDocument/2006/relationships/hyperlink" Target="https://gu.m.wikipedia.org/wiki/%E0%AA%95%E0%AA%BE%E0%AA%B0%E0%AA%A4%E0%AA%95_%E0%AA%B8%E0%AB%81%E0%AA%A6_%E0%AB%A7%E0%AB%AB" TargetMode="External" /></Relationships>
</file>

<file path=ppt/slides/_rels/slide3.xml.rels><?xml version="1.0" encoding="UTF-8" standalone="yes"?>
<Relationships xmlns="http://schemas.openxmlformats.org/package/2006/relationships"><Relationship Id="rId3" Type="http://schemas.openxmlformats.org/officeDocument/2006/relationships/hyperlink" Target="https://gu.m.wikipedia.org/wiki/%E0%AA%AA%E0%AA%BE%E0%AA%B0%E0%AB%8D%E0%AA%B5%E0%AA%A4%E0%AB%80" TargetMode="External" /><Relationship Id="rId2" Type="http://schemas.openxmlformats.org/officeDocument/2006/relationships/hyperlink" Target="https://gu.m.wikipedia.org/wiki/%E0%AA%B6%E0%AA%BF%E0%AA%B5" TargetMode="External"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hyperlink" Target="https://gu.m.wikipedia.org/w/index.php?title=%E0%AA%85%E0%AA%B2%E0%AA%82%E0%AA%95%E0%AA%BE%E0%AA%B0_%E0%AA%9A%E0%AB%82%E0%AA%A1%E0%AA%BE%E0%AA%AE%E0%AA%A3%E0%AA%BF&amp;action=edit&amp;redlink=1" TargetMode="External" /><Relationship Id="rId2" Type="http://schemas.openxmlformats.org/officeDocument/2006/relationships/hyperlink" Target="https://gu.m.wikipedia.org/w/index.php?title=%E0%AA%B6%E0%AA%AC%E0%AB%8D%E0%AA%A6%E0%AA%BE%E0%AA%A8%E0%AB%81%E0%AA%B6%E0%AA%BE%E0%AA%B8%E0%AA%A8&amp;action=edit&amp;redlink=1" TargetMode="External" /><Relationship Id="rId1" Type="http://schemas.openxmlformats.org/officeDocument/2006/relationships/slideLayout" Target="../slideLayouts/slideLayout2.xml" /><Relationship Id="rId4" Type="http://schemas.openxmlformats.org/officeDocument/2006/relationships/hyperlink" Target="https://gu.m.wikipedia.org/w/index.php?title=%E0%AA%AA%E0%AB%8D%E0%AA%B0%E0%AA%AE%E0%AA%BE%E0%AA%A3%E0%AA%AE%E0%AB%80%E0%AA%AE%E0%AA%BE%E0%AA%82%E0%AA%B8%E0%AA%BE&amp;action=edit&amp;redlink=1" TargetMode="External" /></Relationships>
</file>

<file path=ppt/slides/_rels/slide5.xml.rels><?xml version="1.0" encoding="UTF-8" standalone="yes"?>
<Relationships xmlns="http://schemas.openxmlformats.org/package/2006/relationships"><Relationship Id="rId3" Type="http://schemas.openxmlformats.org/officeDocument/2006/relationships/hyperlink" Target="https://gu.wikisource.org/wiki/%E0%AA%B5%E0%AB%88%E0%AA%B7%E0%AB%8D%E0%AA%A3%E0%AA%B5_%E0%AA%9C%E0%AA%A8" TargetMode="External" /><Relationship Id="rId2" Type="http://schemas.openxmlformats.org/officeDocument/2006/relationships/hyperlink" Target="https://gu.m.wikipedia.org/wiki/%E0%AA%97%E0%AB%81%E0%AA%9C%E0%AA%B0%E0%AA%BE%E0%AA%A4%E0%AB%80_%E0%AA%AD%E0%AA%BE%E0%AA%B7%E0%AA%BE" TargetMode="External" /><Relationship Id="rId1" Type="http://schemas.openxmlformats.org/officeDocument/2006/relationships/slideLayout" Target="../slideLayouts/slideLayout2.xml" /><Relationship Id="rId6" Type="http://schemas.openxmlformats.org/officeDocument/2006/relationships/image" Target="../media/image3.jpeg" /><Relationship Id="rId5" Type="http://schemas.openxmlformats.org/officeDocument/2006/relationships/hyperlink" Target="https://gu.m.wikipedia.org/wiki/%E0%AA%A4%E0%AA%B3%E0%AA%BE%E0%AA%9C%E0%AA%BE" TargetMode="External" /><Relationship Id="rId4" Type="http://schemas.openxmlformats.org/officeDocument/2006/relationships/hyperlink" Target="https://gu.m.wikipedia.org/wiki/%E0%AA%AE%E0%AA%B9%E0%AA%BE%E0%AA%A4%E0%AB%8D%E0%AA%AE%E0%AA%BE_%E0%AA%97%E0%AA%BE%E0%AA%82%E0%AA%A7%E0%AB%80" TargetMode="External" /></Relationships>
</file>

<file path=ppt/slides/_rels/slide6.xml.rels><?xml version="1.0" encoding="UTF-8" standalone="yes"?>
<Relationships xmlns="http://schemas.openxmlformats.org/package/2006/relationships"><Relationship Id="rId3" Type="http://schemas.openxmlformats.org/officeDocument/2006/relationships/hyperlink" Target="https://gu.m.wikipedia.org/wiki/%E0%AA%A4%E0%AA%B3%E0%AA%BE%E0%AA%9C%E0%AA%BE" TargetMode="External" /><Relationship Id="rId2" Type="http://schemas.openxmlformats.org/officeDocument/2006/relationships/hyperlink" Target="https://gu.m.wikipedia.org/wiki/%E0%AA%AD%E0%AA%BE%E0%AA%B5%E0%AA%A8%E0%AA%97%E0%AA%B0_%E0%AA%9C%E0%AA%BF%E0%AA%B2%E0%AB%8D%E0%AA%B2%E0%AB%8B" TargetMode="External" /><Relationship Id="rId1" Type="http://schemas.openxmlformats.org/officeDocument/2006/relationships/slideLayout" Target="../slideLayouts/slideLayout2.xml" /><Relationship Id="rId5" Type="http://schemas.openxmlformats.org/officeDocument/2006/relationships/hyperlink" Target="https://gu.m.wikipedia.org/wiki/%E0%AA%95%E0%AB%83%E0%AA%B7%E0%AB%8D%E0%AA%A3" TargetMode="External" /><Relationship Id="rId4" Type="http://schemas.openxmlformats.org/officeDocument/2006/relationships/hyperlink" Target="https://gu.m.wikipedia.org/wiki/%E0%AA%9C%E0%AB%81%E0%AA%A8%E0%AA%BE%E0%AA%97%E0%AA%A2" TargetMode="External" /></Relationships>
</file>

<file path=ppt/slides/_rels/slide7.xml.rels><?xml version="1.0" encoding="UTF-8" standalone="yes"?>
<Relationships xmlns="http://schemas.openxmlformats.org/package/2006/relationships"><Relationship Id="rId3" Type="http://schemas.openxmlformats.org/officeDocument/2006/relationships/hyperlink" Target="https://gu.m.wikipedia.org/wiki/%E0%AA%A8%E0%AA%B0%E0%AA%B8%E0%AA%BF%E0%AA%82%E0%AA%B9_%E0%AA%AE%E0%AA%B9%E0%AB%87%E0%AA%A4%E0%AA%BE_%E0%AA%8F%E0%AA%B5%E0%AB%8B%E0%AA%B0%E0%AB%8D%E0%AA%A1" TargetMode="External" /><Relationship Id="rId2" Type="http://schemas.openxmlformats.org/officeDocument/2006/relationships/hyperlink" Target="https://gu.m.wikipedia.org/wiki/%E0%AA%97%E0%AB%81%E0%AA%9C%E0%AA%B0%E0%AA%BE%E0%AA%A4%E0%AB%80_%E0%AA%AD%E0%AA%BE%E0%AA%B7%E0%AA%BE" TargetMode="External"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8" Type="http://schemas.openxmlformats.org/officeDocument/2006/relationships/hyperlink" Target="https://gu.m.wikipedia.org/wiki/%E0%AA%B0%E0%AA%BE%E0%AA%9C%E0%AA%B8%E0%AB%8D%E0%AA%A5%E0%AA%BE%E0%AA%A8" TargetMode="External" /><Relationship Id="rId3" Type="http://schemas.openxmlformats.org/officeDocument/2006/relationships/hyperlink" Target="https://gu.m.wikipedia.org/w/index.php?title=%E0%AA%AE%E0%AB%87%E0%AA%B5%E0%AA%BE%E0%AA%A1&amp;action=edit&amp;redlink=1" TargetMode="External" /><Relationship Id="rId7" Type="http://schemas.openxmlformats.org/officeDocument/2006/relationships/hyperlink" Target="https://gu.m.wikipedia.org/wiki/%E0%AA%9C%E0%AB%8B%E0%AA%A7%E0%AA%AA%E0%AB%81%E0%AA%B0" TargetMode="External" /><Relationship Id="rId2" Type="http://schemas.openxmlformats.org/officeDocument/2006/relationships/hyperlink" Target="https://gu.m.wikipedia.org/wiki/%E0%AA%95%E0%AB%83%E0%AA%B7%E0%AB%8D%E0%AA%A3" TargetMode="External" /><Relationship Id="rId1" Type="http://schemas.openxmlformats.org/officeDocument/2006/relationships/slideLayout" Target="../slideLayouts/slideLayout2.xml" /><Relationship Id="rId6" Type="http://schemas.openxmlformats.org/officeDocument/2006/relationships/hyperlink" Target="https://gu.m.wikipedia.org/w/index.php?title=%E0%AA%AE%E0%AA%BE%E0%AA%B0%E0%AA%B5%E0%AA%BE%E0%AA%A1%E0%AB%80_%E0%AA%AD%E0%AA%BE%E0%AA%B7%E0%AA%BE&amp;action=edit&amp;redlink=1" TargetMode="External" /><Relationship Id="rId5" Type="http://schemas.openxmlformats.org/officeDocument/2006/relationships/hyperlink" Target="https://gu.m.wikipedia.org/wiki/%E0%AA%B5%E0%AB%8D%E0%AA%B0%E0%AA%9C_%E0%AA%AD%E0%AA%BE%E0%AA%B7%E0%AA%BE" TargetMode="External" /><Relationship Id="rId10" Type="http://schemas.openxmlformats.org/officeDocument/2006/relationships/image" Target="../media/image4.jpeg" /><Relationship Id="rId4" Type="http://schemas.openxmlformats.org/officeDocument/2006/relationships/hyperlink" Target="https://gu.m.wikipedia.org/wiki/%E0%AA%97%E0%AB%81%E0%AA%9C%E0%AA%B0%E0%AA%BE%E0%AA%A4%E0%AB%80" TargetMode="External" /><Relationship Id="rId9" Type="http://schemas.openxmlformats.org/officeDocument/2006/relationships/hyperlink" Target="https://gu.m.wikipedia.org/wiki/%E0%AA%AA%E0%AA%BE%E0%AA%B2%E0%AB%80_%E0%AA%9C%E0%AA%BF%E0%AA%B2%E0%AB%8D%E0%AA%B2%E0%AB%8B" TargetMode="External" /></Relationships>
</file>

<file path=ppt/slides/_rels/slide9.xml.rels><?xml version="1.0" encoding="UTF-8" standalone="yes"?>
<Relationships xmlns="http://schemas.openxmlformats.org/package/2006/relationships"><Relationship Id="rId2" Type="http://schemas.openxmlformats.org/officeDocument/2006/relationships/hyperlink" Target="https://gu.m.wikipedia.org/wiki/%E0%AA%B8%E0%AA%82%E0%AA%A4_%E0%AA%B0%E0%AA%B5%E0%AA%BF%E0%AA%A6%E0%AA%BE%E0%AA%B8" TargetMode="Externa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4239" y="535781"/>
            <a:ext cx="8643154" cy="3108299"/>
          </a:xfrm>
        </p:spPr>
        <p:txBody>
          <a:bodyPr>
            <a:normAutofit/>
          </a:bodyPr>
          <a:lstStyle/>
          <a:p>
            <a:r>
              <a:rPr lang="gu-IN" b="1" i="0">
                <a:solidFill>
                  <a:srgbClr val="FF0000"/>
                </a:solidFill>
                <a:effectLst/>
                <a:latin typeface="Trebuchet MS" panose="020B0603020202020204" pitchFamily="34" charset="0"/>
              </a:rPr>
              <a:t>            </a:t>
            </a:r>
            <a:r>
              <a:rPr lang="gu-IN" sz="4400" b="1" i="0">
                <a:solidFill>
                  <a:srgbClr val="FF0000"/>
                </a:solidFill>
                <a:effectLst/>
                <a:latin typeface="Trebuchet MS" panose="020B0603020202020204" pitchFamily="34" charset="0"/>
              </a:rPr>
              <a:t>ગુજરાતી સાહિત્યના  </a:t>
            </a:r>
            <a:br>
              <a:rPr lang="gu-IN" sz="4400" b="1" i="0">
                <a:solidFill>
                  <a:srgbClr val="FF0000"/>
                </a:solidFill>
                <a:effectLst/>
                <a:latin typeface="Trebuchet MS" panose="020B0603020202020204" pitchFamily="34" charset="0"/>
              </a:rPr>
            </a:br>
            <a:r>
              <a:rPr lang="gu-IN" sz="4400" b="1" i="0">
                <a:solidFill>
                  <a:srgbClr val="FF0000"/>
                </a:solidFill>
                <a:effectLst/>
                <a:latin typeface="Trebuchet MS" panose="020B0603020202020204" pitchFamily="34" charset="0"/>
              </a:rPr>
              <a:t>    </a:t>
            </a:r>
            <a:br>
              <a:rPr lang="gu-IN" b="1" i="0">
                <a:solidFill>
                  <a:srgbClr val="FF0000"/>
                </a:solidFill>
                <a:effectLst/>
                <a:latin typeface="Trebuchet MS" panose="020B0603020202020204" pitchFamily="34" charset="0"/>
              </a:rPr>
            </a:br>
            <a:r>
              <a:rPr lang="gu-IN" b="1" i="0">
                <a:solidFill>
                  <a:srgbClr val="FF0000"/>
                </a:solidFill>
                <a:effectLst/>
                <a:latin typeface="Trebuchet MS" panose="020B0603020202020204" pitchFamily="34" charset="0"/>
              </a:rPr>
              <a:t>                </a:t>
            </a:r>
            <a:r>
              <a:rPr lang="gu-IN" sz="4000" b="1" i="0">
                <a:solidFill>
                  <a:srgbClr val="FF0000"/>
                </a:solidFill>
                <a:effectLst/>
                <a:latin typeface="Trebuchet MS" panose="020B0603020202020204" pitchFamily="34" charset="0"/>
              </a:rPr>
              <a:t>સાહિત્યકારો</a:t>
            </a:r>
            <a:br>
              <a:rPr lang="gu-IN" b="0" i="0">
                <a:solidFill>
                  <a:srgbClr val="444444"/>
                </a:solidFill>
                <a:effectLst/>
                <a:latin typeface="Trebuchet MS" panose="020B0603020202020204" pitchFamily="34" charset="0"/>
              </a:rPr>
            </a:br>
            <a:endParaRPr lang="en-US"/>
          </a:p>
        </p:txBody>
      </p:sp>
      <p:pic>
        <p:nvPicPr>
          <p:cNvPr id="3" name="Picture 3"/>
          <p:cNvPicPr>
            <a:picLocks noChangeAspect="1"/>
          </p:cNvPicPr>
          <p:nvPr/>
        </p:nvPicPr>
        <p:blipFill>
          <a:blip r:embed="rId2"/>
          <a:stretch>
            <a:fillRect/>
          </a:stretch>
        </p:blipFill>
        <p:spPr>
          <a:xfrm>
            <a:off x="0" y="3762375"/>
            <a:ext cx="1454239" cy="2148308"/>
          </a:xfrm>
          <a:prstGeom prst="rect">
            <a:avLst/>
          </a:prstGeom>
        </p:spPr>
      </p:pic>
      <p:pic>
        <p:nvPicPr>
          <p:cNvPr id="5" name="Picture 5"/>
          <p:cNvPicPr>
            <a:picLocks noChangeAspect="1"/>
          </p:cNvPicPr>
          <p:nvPr/>
        </p:nvPicPr>
        <p:blipFill>
          <a:blip r:embed="rId3"/>
          <a:stretch>
            <a:fillRect/>
          </a:stretch>
        </p:blipFill>
        <p:spPr>
          <a:xfrm>
            <a:off x="1454239" y="3762375"/>
            <a:ext cx="2148308" cy="2148308"/>
          </a:xfrm>
          <a:prstGeom prst="rect">
            <a:avLst/>
          </a:prstGeom>
        </p:spPr>
      </p:pic>
      <p:pic>
        <p:nvPicPr>
          <p:cNvPr id="7" name="Picture 7"/>
          <p:cNvPicPr>
            <a:picLocks noChangeAspect="1"/>
          </p:cNvPicPr>
          <p:nvPr/>
        </p:nvPicPr>
        <p:blipFill>
          <a:blip r:embed="rId4"/>
          <a:stretch>
            <a:fillRect/>
          </a:stretch>
        </p:blipFill>
        <p:spPr>
          <a:xfrm>
            <a:off x="3602547" y="3774281"/>
            <a:ext cx="1737406" cy="2228794"/>
          </a:xfrm>
          <a:prstGeom prst="rect">
            <a:avLst/>
          </a:prstGeom>
        </p:spPr>
      </p:pic>
      <p:pic>
        <p:nvPicPr>
          <p:cNvPr id="9" name="Picture 9"/>
          <p:cNvPicPr>
            <a:picLocks noChangeAspect="1"/>
          </p:cNvPicPr>
          <p:nvPr/>
        </p:nvPicPr>
        <p:blipFill>
          <a:blip r:embed="rId5"/>
          <a:stretch>
            <a:fillRect/>
          </a:stretch>
        </p:blipFill>
        <p:spPr>
          <a:xfrm>
            <a:off x="5292444" y="3774281"/>
            <a:ext cx="1666697" cy="2136402"/>
          </a:xfrm>
          <a:prstGeom prst="rect">
            <a:avLst/>
          </a:prstGeom>
        </p:spPr>
      </p:pic>
      <p:pic>
        <p:nvPicPr>
          <p:cNvPr id="11" name="Picture 11"/>
          <p:cNvPicPr>
            <a:picLocks noChangeAspect="1"/>
          </p:cNvPicPr>
          <p:nvPr/>
        </p:nvPicPr>
        <p:blipFill>
          <a:blip r:embed="rId6"/>
          <a:stretch>
            <a:fillRect/>
          </a:stretch>
        </p:blipFill>
        <p:spPr>
          <a:xfrm>
            <a:off x="6969528" y="3774281"/>
            <a:ext cx="1981200" cy="2346158"/>
          </a:xfrm>
          <a:prstGeom prst="rect">
            <a:avLst/>
          </a:prstGeom>
        </p:spPr>
      </p:pic>
    </p:spTree>
    <p:extLst>
      <p:ext uri="{BB962C8B-B14F-4D97-AF65-F5344CB8AC3E}">
        <p14:creationId xmlns:p14="http://schemas.microsoft.com/office/powerpoint/2010/main" val="3294566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u-IN" b="1" i="0">
                <a:solidFill>
                  <a:srgbClr val="222222"/>
                </a:solidFill>
                <a:effectLst/>
                <a:latin typeface="Linux Libertine"/>
              </a:rPr>
              <a:t>અખા ભગત</a:t>
            </a:r>
            <a:br>
              <a:rPr lang="gu-IN" b="1" i="0">
                <a:solidFill>
                  <a:srgbClr val="222222"/>
                </a:solidFill>
                <a:effectLst/>
                <a:latin typeface="Linux Libertine"/>
              </a:rPr>
            </a:br>
            <a:r>
              <a:rPr lang="gu-IN" b="1" i="0">
                <a:solidFill>
                  <a:srgbClr val="222222"/>
                </a:solidFill>
                <a:effectLst/>
                <a:latin typeface="Linux Libertine"/>
              </a:rPr>
              <a:t>(અક્ષયદાસ સોની-જ્ઞાન નો વડલો)</a:t>
            </a:r>
            <a:endParaRPr lang="en-US"/>
          </a:p>
        </p:txBody>
      </p:sp>
      <p:sp>
        <p:nvSpPr>
          <p:cNvPr id="3" name="Content Placeholder 2"/>
          <p:cNvSpPr>
            <a:spLocks noGrp="1"/>
          </p:cNvSpPr>
          <p:nvPr>
            <p:ph idx="1"/>
          </p:nvPr>
        </p:nvSpPr>
        <p:spPr/>
        <p:txBody>
          <a:bodyPr/>
          <a:lstStyle/>
          <a:p>
            <a:r>
              <a:rPr lang="gu-IN" b="0" i="0">
                <a:solidFill>
                  <a:srgbClr val="222222"/>
                </a:solidFill>
                <a:effectLst/>
                <a:latin typeface="Helvetica Neue"/>
              </a:rPr>
              <a:t>અખાએ </a:t>
            </a:r>
            <a:r>
              <a:rPr lang="gu-IN" b="0" i="0" u="none" strike="noStrike">
                <a:solidFill>
                  <a:srgbClr val="5A3696"/>
                </a:solidFill>
                <a:effectLst/>
                <a:latin typeface="Helvetica Neue"/>
                <a:hlinkClick r:id="rId2" tooltip="જેતલપુર"/>
              </a:rPr>
              <a:t>જેતલપુરથી</a:t>
            </a:r>
            <a:r>
              <a:rPr lang="gu-IN" b="0" i="0">
                <a:solidFill>
                  <a:srgbClr val="222222"/>
                </a:solidFill>
                <a:effectLst/>
                <a:latin typeface="Helvetica Neue"/>
              </a:rPr>
              <a:t> આવીને</a:t>
            </a:r>
            <a:r>
              <a:rPr lang="gu-IN" b="0" i="0" u="none" strike="noStrike">
                <a:solidFill>
                  <a:srgbClr val="5A3696"/>
                </a:solidFill>
                <a:effectLst/>
                <a:latin typeface="Helvetica Neue"/>
                <a:hlinkClick r:id="rId3" tooltip="અમદાવાદ"/>
              </a:rPr>
              <a:t>અમદાવાદમાં</a:t>
            </a:r>
            <a:r>
              <a:rPr lang="gu-IN" b="0" i="0">
                <a:solidFill>
                  <a:srgbClr val="222222"/>
                </a:solidFill>
                <a:effectLst/>
                <a:latin typeface="Helvetica Neue"/>
              </a:rPr>
              <a:t> વસવાટ કર્યો હતો</a:t>
            </a:r>
          </a:p>
          <a:p>
            <a:r>
              <a:rPr lang="gu-IN" b="0" i="0">
                <a:solidFill>
                  <a:srgbClr val="222222"/>
                </a:solidFill>
                <a:effectLst/>
                <a:latin typeface="Helvetica Neue"/>
              </a:rPr>
              <a:t>આજે પણ </a:t>
            </a:r>
            <a:r>
              <a:rPr lang="gu-IN" b="0" i="0" u="none" strike="noStrike">
                <a:solidFill>
                  <a:srgbClr val="5A3696"/>
                </a:solidFill>
                <a:effectLst/>
                <a:latin typeface="Helvetica Neue"/>
                <a:hlinkClick r:id="rId4" tooltip="ખાડિયા"/>
              </a:rPr>
              <a:t>ખાડિયાની</a:t>
            </a:r>
            <a:r>
              <a:rPr lang="gu-IN" b="0" i="0">
                <a:solidFill>
                  <a:srgbClr val="222222"/>
                </a:solidFill>
                <a:effectLst/>
                <a:latin typeface="Helvetica Neue"/>
              </a:rPr>
              <a:t>દેસાઇની પોળનું એક મકાન "અખાના ઓરડા" તરીકે ઓળખાય છે.</a:t>
            </a:r>
          </a:p>
          <a:p>
            <a:r>
              <a:rPr lang="gu-IN" b="0" i="0">
                <a:solidFill>
                  <a:srgbClr val="222222"/>
                </a:solidFill>
                <a:effectLst/>
                <a:latin typeface="Helvetica Neue"/>
              </a:rPr>
              <a:t>તેઓ ૧૭મી સદીમાં થઈ ગયેલા </a:t>
            </a:r>
            <a:r>
              <a:rPr lang="gu-IN" b="0" i="0" u="none" strike="noStrike">
                <a:solidFill>
                  <a:srgbClr val="5A3696"/>
                </a:solidFill>
                <a:effectLst/>
                <a:latin typeface="Helvetica Neue"/>
                <a:hlinkClick r:id="rId5" tooltip="ગુજરાતી ભાષા"/>
              </a:rPr>
              <a:t>ગુજરાતી ભાષાના</a:t>
            </a:r>
            <a:r>
              <a:rPr lang="gu-IN" b="0" i="0">
                <a:solidFill>
                  <a:srgbClr val="222222"/>
                </a:solidFill>
                <a:effectLst/>
                <a:latin typeface="Helvetica Neue"/>
              </a:rPr>
              <a:t> પ્રાચીન </a:t>
            </a:r>
            <a:r>
              <a:rPr lang="gu-IN" b="0" i="0" u="none" strike="noStrike">
                <a:solidFill>
                  <a:srgbClr val="5A3696"/>
                </a:solidFill>
                <a:effectLst/>
                <a:latin typeface="Helvetica Neue"/>
                <a:hlinkClick r:id="rId6" tooltip="કવિ"/>
              </a:rPr>
              <a:t>કવિઓ</a:t>
            </a:r>
            <a:r>
              <a:rPr lang="gu-IN" b="0" i="0">
                <a:solidFill>
                  <a:srgbClr val="222222"/>
                </a:solidFill>
                <a:effectLst/>
                <a:latin typeface="Helvetica Neue"/>
              </a:rPr>
              <a:t> પૈકીના એક છે.</a:t>
            </a:r>
          </a:p>
          <a:p>
            <a:pPr marL="0" indent="0">
              <a:buNone/>
            </a:pPr>
            <a:r>
              <a:rPr lang="gu-IN">
                <a:solidFill>
                  <a:srgbClr val="FF0000"/>
                </a:solidFill>
                <a:latin typeface="Helvetica Neue"/>
              </a:rPr>
              <a:t>  </a:t>
            </a:r>
            <a:r>
              <a:rPr lang="gu-IN" i="0" u="sng">
                <a:solidFill>
                  <a:srgbClr val="FF0000"/>
                </a:solidFill>
                <a:effectLst/>
                <a:latin typeface="Helvetica Neue"/>
              </a:rPr>
              <a:t>છપ્પા</a:t>
            </a:r>
          </a:p>
          <a:p>
            <a:r>
              <a:rPr lang="gu-IN" b="0" i="0">
                <a:solidFill>
                  <a:srgbClr val="222222"/>
                </a:solidFill>
                <a:effectLst/>
                <a:latin typeface="Helvetica Neue"/>
              </a:rPr>
              <a:t>આ સાથે તેમણે </a:t>
            </a:r>
            <a:r>
              <a:rPr lang="gu-IN" b="0" i="1">
                <a:solidFill>
                  <a:srgbClr val="222222"/>
                </a:solidFill>
                <a:effectLst/>
                <a:latin typeface="Helvetica Neue"/>
              </a:rPr>
              <a:t>છપ્પા</a:t>
            </a:r>
            <a:r>
              <a:rPr lang="gu-IN" b="0" i="0">
                <a:solidFill>
                  <a:srgbClr val="222222"/>
                </a:solidFill>
                <a:effectLst/>
                <a:latin typeface="Helvetica Neue"/>
              </a:rPr>
              <a:t> લખવાનું ચાલુ કર્યું. અખાના છપ્પામાં સમાજમાં રહેલા આડંબર પ્રત્યેનો તિરસ્કાર જોવા મળે છે.</a:t>
            </a:r>
          </a:p>
          <a:p>
            <a:r>
              <a:rPr lang="gu-IN" u="sng">
                <a:solidFill>
                  <a:srgbClr val="222222"/>
                </a:solidFill>
                <a:latin typeface="Helvetica Neue"/>
              </a:rPr>
              <a:t>કાંન્તાદષૂટા- ઉમાશંકર જોશી</a:t>
            </a:r>
            <a:endParaRPr lang="en-US" u="sng">
              <a:solidFill>
                <a:srgbClr val="FF0000"/>
              </a:solidFill>
            </a:endParaRPr>
          </a:p>
        </p:txBody>
      </p:sp>
      <p:pic>
        <p:nvPicPr>
          <p:cNvPr id="4" name="Picture 4"/>
          <p:cNvPicPr>
            <a:picLocks noChangeAspect="1"/>
          </p:cNvPicPr>
          <p:nvPr/>
        </p:nvPicPr>
        <p:blipFill>
          <a:blip r:embed="rId7"/>
          <a:stretch>
            <a:fillRect/>
          </a:stretch>
        </p:blipFill>
        <p:spPr>
          <a:xfrm flipH="1">
            <a:off x="9708025" y="0"/>
            <a:ext cx="1811270" cy="2321719"/>
          </a:xfrm>
          <a:prstGeom prst="rect">
            <a:avLst/>
          </a:prstGeom>
        </p:spPr>
      </p:pic>
    </p:spTree>
    <p:extLst>
      <p:ext uri="{BB962C8B-B14F-4D97-AF65-F5344CB8AC3E}">
        <p14:creationId xmlns:p14="http://schemas.microsoft.com/office/powerpoint/2010/main" val="3931835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marL="0" indent="0" fontAlgn="base">
              <a:buNone/>
            </a:pPr>
            <a:r>
              <a:rPr lang="gu-IN" i="0" u="sng">
                <a:solidFill>
                  <a:srgbClr val="FF0000"/>
                </a:solidFill>
                <a:effectLst/>
                <a:latin typeface="inherit"/>
              </a:rPr>
              <a:t>જાણીતી રચનાઓ</a:t>
            </a:r>
          </a:p>
          <a:p>
            <a:pPr fontAlgn="base"/>
            <a:r>
              <a:rPr lang="gu-IN" b="0" i="0">
                <a:solidFill>
                  <a:srgbClr val="222222"/>
                </a:solidFill>
                <a:effectLst/>
                <a:latin typeface="inherit"/>
              </a:rPr>
              <a:t>પંચીકરણ</a:t>
            </a:r>
          </a:p>
          <a:p>
            <a:pPr fontAlgn="base"/>
            <a:r>
              <a:rPr lang="gu-IN" b="0" i="0">
                <a:solidFill>
                  <a:srgbClr val="222222"/>
                </a:solidFill>
                <a:effectLst/>
                <a:latin typeface="inherit"/>
              </a:rPr>
              <a:t>અખેગીતા</a:t>
            </a:r>
          </a:p>
          <a:p>
            <a:pPr fontAlgn="base"/>
            <a:r>
              <a:rPr lang="gu-IN" b="0" i="0">
                <a:solidFill>
                  <a:srgbClr val="222222"/>
                </a:solidFill>
                <a:effectLst/>
                <a:latin typeface="inherit"/>
              </a:rPr>
              <a:t>ચિત્ત વિચાર સંવાદ</a:t>
            </a:r>
          </a:p>
          <a:p>
            <a:pPr fontAlgn="base"/>
            <a:r>
              <a:rPr lang="gu-IN" b="0" i="0">
                <a:solidFill>
                  <a:srgbClr val="222222"/>
                </a:solidFill>
                <a:effectLst/>
                <a:latin typeface="inherit"/>
              </a:rPr>
              <a:t>ગુરૂ શિષ્ય સંવાદ</a:t>
            </a:r>
          </a:p>
          <a:p>
            <a:pPr fontAlgn="base"/>
            <a:r>
              <a:rPr lang="gu-IN" b="0" i="0">
                <a:solidFill>
                  <a:srgbClr val="222222"/>
                </a:solidFill>
                <a:effectLst/>
                <a:latin typeface="inherit"/>
              </a:rPr>
              <a:t>અનુભવ બિંદુ</a:t>
            </a:r>
          </a:p>
          <a:p>
            <a:pPr fontAlgn="base"/>
            <a:r>
              <a:rPr lang="gu-IN" b="0" i="0">
                <a:solidFill>
                  <a:srgbClr val="222222"/>
                </a:solidFill>
                <a:effectLst/>
                <a:latin typeface="inherit"/>
              </a:rPr>
              <a:t>બ્રહ્મલીલા</a:t>
            </a:r>
          </a:p>
          <a:p>
            <a:pPr fontAlgn="base"/>
            <a:r>
              <a:rPr lang="gu-IN" b="0" i="0">
                <a:solidFill>
                  <a:srgbClr val="222222"/>
                </a:solidFill>
                <a:effectLst/>
                <a:latin typeface="inherit"/>
              </a:rPr>
              <a:t>કૈવલ્યગીતા</a:t>
            </a:r>
          </a:p>
          <a:p>
            <a:pPr fontAlgn="base"/>
            <a:r>
              <a:rPr lang="gu-IN" b="0" i="0">
                <a:solidFill>
                  <a:srgbClr val="222222"/>
                </a:solidFill>
                <a:effectLst/>
                <a:latin typeface="inherit"/>
              </a:rPr>
              <a:t>સંતપ્રિયા</a:t>
            </a:r>
          </a:p>
          <a:p>
            <a:pPr fontAlgn="base"/>
            <a:r>
              <a:rPr lang="gu-IN" b="0" i="0">
                <a:solidFill>
                  <a:srgbClr val="222222"/>
                </a:solidFill>
                <a:effectLst/>
                <a:latin typeface="inherit"/>
              </a:rPr>
              <a:t>અખાના છપ્પા</a:t>
            </a:r>
          </a:p>
          <a:p>
            <a:pPr fontAlgn="base"/>
            <a:r>
              <a:rPr lang="gu-IN" b="0" i="0">
                <a:solidFill>
                  <a:srgbClr val="222222"/>
                </a:solidFill>
                <a:effectLst/>
                <a:latin typeface="inherit"/>
              </a:rPr>
              <a:t>અખાના પદ</a:t>
            </a:r>
          </a:p>
          <a:p>
            <a:pPr fontAlgn="base"/>
            <a:r>
              <a:rPr lang="gu-IN" b="0" i="0">
                <a:solidFill>
                  <a:srgbClr val="222222"/>
                </a:solidFill>
                <a:effectLst/>
                <a:latin typeface="inherit"/>
              </a:rPr>
              <a:t>અખાજીના સોરઠા</a:t>
            </a:r>
          </a:p>
          <a:p>
            <a:endParaRPr lang="en-US"/>
          </a:p>
        </p:txBody>
      </p:sp>
    </p:spTree>
    <p:extLst>
      <p:ext uri="{BB962C8B-B14F-4D97-AF65-F5344CB8AC3E}">
        <p14:creationId xmlns:p14="http://schemas.microsoft.com/office/powerpoint/2010/main" val="412159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u-IN" b="1" i="0">
                <a:solidFill>
                  <a:srgbClr val="FF0000"/>
                </a:solidFill>
                <a:effectLst/>
                <a:latin typeface="Trebuchet MS" panose="020B0603020202020204" pitchFamily="34" charset="0"/>
              </a:rPr>
              <a:t>ભાલણ</a:t>
            </a:r>
            <a:r>
              <a:rPr lang="en-US" b="1" i="0">
                <a:solidFill>
                  <a:srgbClr val="FF0000"/>
                </a:solidFill>
                <a:effectLst/>
                <a:latin typeface="Trebuchet MS" panose="020B0603020202020204" pitchFamily="34" charset="0"/>
              </a:rPr>
              <a:t> (આખ્યાન ના પિતા)</a:t>
            </a:r>
            <a:br>
              <a:rPr lang="gu-IN" b="0" i="0">
                <a:solidFill>
                  <a:srgbClr val="444444"/>
                </a:solidFill>
                <a:effectLst/>
                <a:latin typeface="Trebuchet MS" panose="020B0603020202020204" pitchFamily="34" charset="0"/>
              </a:rPr>
            </a:br>
            <a:endParaRPr lang="en-US"/>
          </a:p>
        </p:txBody>
      </p:sp>
      <p:sp>
        <p:nvSpPr>
          <p:cNvPr id="3" name="Content Placeholder 2"/>
          <p:cNvSpPr>
            <a:spLocks noGrp="1"/>
          </p:cNvSpPr>
          <p:nvPr>
            <p:ph idx="1"/>
          </p:nvPr>
        </p:nvSpPr>
        <p:spPr/>
        <p:txBody>
          <a:bodyPr>
            <a:normAutofit fontScale="47500" lnSpcReduction="20000"/>
          </a:bodyPr>
          <a:lstStyle/>
          <a:p>
            <a:pPr fontAlgn="base"/>
            <a:r>
              <a:rPr lang="gu-IN" b="1" i="0">
                <a:solidFill>
                  <a:srgbClr val="FF0000"/>
                </a:solidFill>
                <a:effectLst/>
                <a:latin typeface="Trebuchet MS" panose="020F0502020204030204" pitchFamily="34" charset="0"/>
              </a:rPr>
              <a:t> બાળપણનુંનામઃ</a:t>
            </a:r>
            <a:r>
              <a:rPr lang="gu-IN" b="1" i="0">
                <a:solidFill>
                  <a:srgbClr val="444444"/>
                </a:solidFill>
                <a:effectLst/>
                <a:latin typeface="Trebuchet MS" panose="020F0502020204030204" pitchFamily="34" charset="0"/>
              </a:rPr>
              <a:t> પુરસોત્તમ</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 જન્મઃ </a:t>
            </a:r>
            <a:r>
              <a:rPr lang="gu-IN" b="1" i="0">
                <a:solidFill>
                  <a:srgbClr val="444444"/>
                </a:solidFill>
                <a:effectLst/>
                <a:latin typeface="Trebuchet MS" panose="020F0502020204030204" pitchFamily="34" charset="0"/>
              </a:rPr>
              <a:t>ઇ.સઃ૧૪૨૬-૧૫૦૦ માં</a:t>
            </a:r>
          </a:p>
          <a:p>
            <a:pPr fontAlgn="base"/>
            <a:r>
              <a:rPr lang="gu-IN" b="1" i="0">
                <a:solidFill>
                  <a:srgbClr val="FF0000"/>
                </a:solidFill>
                <a:effectLst/>
                <a:latin typeface="Trebuchet MS" panose="020F0502020204030204" pitchFamily="34" charset="0"/>
              </a:rPr>
              <a:t> જન્મસ્થળઃ </a:t>
            </a:r>
            <a:r>
              <a:rPr lang="gu-IN" b="1" i="0">
                <a:solidFill>
                  <a:srgbClr val="444444"/>
                </a:solidFill>
                <a:effectLst/>
                <a:latin typeface="Trebuchet MS" panose="020F0502020204030204" pitchFamily="34" charset="0"/>
              </a:rPr>
              <a:t>વતનઃ પાટણ</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જ્ઞાતિઃ</a:t>
            </a:r>
            <a:r>
              <a:rPr lang="gu-IN" b="1" i="0">
                <a:solidFill>
                  <a:srgbClr val="444444"/>
                </a:solidFill>
                <a:effectLst/>
                <a:latin typeface="Trebuchet MS" panose="020F0502020204030204" pitchFamily="34" charset="0"/>
              </a:rPr>
              <a:t> મોઢ બ઼ાહ્મણ</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અટકઃ</a:t>
            </a:r>
            <a:r>
              <a:rPr lang="gu-IN" b="1" i="0">
                <a:solidFill>
                  <a:srgbClr val="444444"/>
                </a:solidFill>
                <a:effectLst/>
                <a:latin typeface="Trebuchet MS" panose="020F0502020204030204" pitchFamily="34" charset="0"/>
              </a:rPr>
              <a:t> ત્રવાડી</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પુત્રઃ</a:t>
            </a:r>
            <a:r>
              <a:rPr lang="gu-IN" b="1" i="0">
                <a:solidFill>
                  <a:srgbClr val="444444"/>
                </a:solidFill>
                <a:effectLst/>
                <a:latin typeface="Trebuchet MS" panose="020F0502020204030204" pitchFamily="34" charset="0"/>
              </a:rPr>
              <a:t> ઉદ્ધવ અને વિષ્ણુદાસ</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ગુરુઃ</a:t>
            </a:r>
            <a:r>
              <a:rPr lang="gu-IN" b="1" i="0">
                <a:solidFill>
                  <a:srgbClr val="444444"/>
                </a:solidFill>
                <a:effectLst/>
                <a:latin typeface="Trebuchet MS" panose="020F0502020204030204" pitchFamily="34" charset="0"/>
              </a:rPr>
              <a:t> શ્રીપત અને બ્રહ્મ પ્રિયાનંદ</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વ્યવસાયઃ</a:t>
            </a:r>
            <a:r>
              <a:rPr lang="gu-IN" b="1" i="0">
                <a:solidFill>
                  <a:srgbClr val="444444"/>
                </a:solidFill>
                <a:effectLst/>
                <a:latin typeface="Trebuchet MS" panose="020F0502020204030204" pitchFamily="34" charset="0"/>
              </a:rPr>
              <a:t> પ્રયોગશીલ આખ્યાનકાર,મનભરપદકાર,</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વિશેષતાઃ</a:t>
            </a:r>
            <a:r>
              <a:rPr lang="gu-IN" b="1" i="0">
                <a:solidFill>
                  <a:srgbClr val="444444"/>
                </a:solidFill>
                <a:effectLst/>
                <a:latin typeface="Trebuchet MS" panose="020F0502020204030204" pitchFamily="34" charset="0"/>
              </a:rPr>
              <a:t> અનુવાદની આગવીકળી.</a:t>
            </a:r>
            <a:endParaRPr lang="gu-IN" b="0" i="0">
              <a:solidFill>
                <a:srgbClr val="444444"/>
              </a:solidFill>
              <a:effectLst/>
              <a:latin typeface="Trebuchet MS" panose="020F0502020204030204" pitchFamily="34" charset="0"/>
            </a:endParaRPr>
          </a:p>
          <a:p>
            <a:pPr fontAlgn="base"/>
            <a:r>
              <a:rPr lang="gu-IN" b="1" i="0">
                <a:solidFill>
                  <a:srgbClr val="FF0000"/>
                </a:solidFill>
                <a:effectLst/>
                <a:latin typeface="Trebuchet MS" panose="020F0502020204030204" pitchFamily="34" charset="0"/>
              </a:rPr>
              <a:t>આદરપાત્રનામઃ</a:t>
            </a:r>
            <a:r>
              <a:rPr lang="gu-IN" b="1" i="0">
                <a:solidFill>
                  <a:srgbClr val="444444"/>
                </a:solidFill>
                <a:effectLst/>
                <a:latin typeface="Trebuchet MS" panose="020F0502020204030204" pitchFamily="34" charset="0"/>
              </a:rPr>
              <a:t> પુરસોત્તમ મહારાજ</a:t>
            </a:r>
            <a:endParaRPr lang="gu-IN" b="0" i="0">
              <a:solidFill>
                <a:srgbClr val="444444"/>
              </a:solidFill>
              <a:effectLst/>
              <a:latin typeface="Trebuchet MS" panose="020F0502020204030204" pitchFamily="34" charset="0"/>
            </a:endParaRPr>
          </a:p>
          <a:p>
            <a:r>
              <a:rPr lang="gu-IN">
                <a:solidFill>
                  <a:srgbClr val="444444"/>
                </a:solidFill>
                <a:latin typeface="Trebuchet MS" panose="020F0502020204030204" pitchFamily="34" charset="0"/>
              </a:rPr>
              <a:t>કાદમંરી નુ ગુજરાતીમા </a:t>
            </a:r>
          </a:p>
          <a:p>
            <a:r>
              <a:rPr lang="gu-IN">
                <a:solidFill>
                  <a:srgbClr val="444444"/>
                </a:solidFill>
                <a:latin typeface="Trebuchet MS" panose="020F0502020204030204" pitchFamily="34" charset="0"/>
              </a:rPr>
              <a:t>ગુર્જર ભાષા</a:t>
            </a:r>
            <a:endParaRPr lang="en-US"/>
          </a:p>
        </p:txBody>
      </p:sp>
      <p:pic>
        <p:nvPicPr>
          <p:cNvPr id="4" name="Picture 4"/>
          <p:cNvPicPr>
            <a:picLocks noChangeAspect="1"/>
          </p:cNvPicPr>
          <p:nvPr/>
        </p:nvPicPr>
        <p:blipFill>
          <a:blip r:embed="rId2"/>
          <a:stretch>
            <a:fillRect/>
          </a:stretch>
        </p:blipFill>
        <p:spPr>
          <a:xfrm flipH="1">
            <a:off x="9708355" y="1853754"/>
            <a:ext cx="1632347" cy="1933043"/>
          </a:xfrm>
          <a:prstGeom prst="rect">
            <a:avLst/>
          </a:prstGeom>
        </p:spPr>
      </p:pic>
    </p:spTree>
    <p:extLst>
      <p:ext uri="{BB962C8B-B14F-4D97-AF65-F5344CB8AC3E}">
        <p14:creationId xmlns:p14="http://schemas.microsoft.com/office/powerpoint/2010/main" val="895373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fontAlgn="base"/>
            <a:r>
              <a:rPr lang="gu-IN" b="1" i="0">
                <a:solidFill>
                  <a:srgbClr val="FF0000"/>
                </a:solidFill>
                <a:effectLst/>
                <a:latin typeface="Trebuchet MS" panose="020B0603020202020204" pitchFamily="34" charset="0"/>
              </a:rPr>
              <a:t>કૃતિઓઃ</a:t>
            </a:r>
            <a:endParaRPr lang="gu-IN" b="0" i="0">
              <a:solidFill>
                <a:srgbClr val="444444"/>
              </a:solidFill>
              <a:effectLst/>
              <a:latin typeface="Trebuchet MS" panose="020B0603020202020204" pitchFamily="34" charset="0"/>
            </a:endParaRPr>
          </a:p>
          <a:p>
            <a:pPr fontAlgn="base"/>
            <a:r>
              <a:rPr lang="gu-IN" b="1" i="0">
                <a:solidFill>
                  <a:srgbClr val="444444"/>
                </a:solidFill>
                <a:effectLst/>
                <a:latin typeface="Trebuchet MS" panose="020B0603020202020204" pitchFamily="34" charset="0"/>
              </a:rPr>
              <a:t>આખ્યાનઃ નળાખ્યાન( ૩૧ કડવાં)//મૃર્ગી આખ્યાન (૧૭ કડવાં )// રામાયણ (રામવિવાહ )//</a:t>
            </a:r>
            <a:endParaRPr lang="gu-IN" b="0" i="0">
              <a:solidFill>
                <a:srgbClr val="444444"/>
              </a:solidFill>
              <a:effectLst/>
              <a:latin typeface="Trebuchet MS" panose="020B0603020202020204" pitchFamily="34" charset="0"/>
            </a:endParaRPr>
          </a:p>
          <a:p>
            <a:pPr fontAlgn="base"/>
            <a:r>
              <a:rPr lang="gu-IN" b="1" i="0">
                <a:solidFill>
                  <a:srgbClr val="444444"/>
                </a:solidFill>
                <a:effectLst/>
                <a:latin typeface="Trebuchet MS" panose="020B0603020202020204" pitchFamily="34" charset="0"/>
              </a:rPr>
              <a:t>સપ્તસતી ચંડી આખ્યાન (૨૫ કડવાં)// દ્રોપદીવસ્ત્રહરણ (૧ કડવાં ) //પૂર્વકાળકૃતિઓઃ શિવ ભીલડી સંવાદ //સપ્તશતી</a:t>
            </a:r>
            <a:endParaRPr lang="gu-IN" b="0" i="0">
              <a:solidFill>
                <a:srgbClr val="444444"/>
              </a:solidFill>
              <a:effectLst/>
              <a:latin typeface="Trebuchet MS" panose="020B0603020202020204" pitchFamily="34" charset="0"/>
            </a:endParaRPr>
          </a:p>
          <a:p>
            <a:pPr fontAlgn="base"/>
            <a:r>
              <a:rPr lang="gu-IN" b="1" i="0">
                <a:solidFill>
                  <a:srgbClr val="444444"/>
                </a:solidFill>
                <a:effectLst/>
                <a:latin typeface="Trebuchet MS" panose="020B0603020202020204" pitchFamily="34" charset="0"/>
              </a:rPr>
              <a:t>મૃગી આખ્યાન (૧૭ કડવાં ) // કાદમ્બરીસંધિકાળકૃતિઓઃ મામકી આખ્યાન (૭ કડવાં)// જાલંધર આખ્યાન</a:t>
            </a:r>
            <a:endParaRPr lang="gu-IN" b="0" i="0">
              <a:solidFill>
                <a:srgbClr val="444444"/>
              </a:solidFill>
              <a:effectLst/>
              <a:latin typeface="Trebuchet MS" panose="020B0603020202020204" pitchFamily="34" charset="0"/>
            </a:endParaRPr>
          </a:p>
          <a:p>
            <a:pPr fontAlgn="base"/>
            <a:r>
              <a:rPr lang="gu-IN" b="1" i="0">
                <a:solidFill>
                  <a:srgbClr val="444444"/>
                </a:solidFill>
                <a:effectLst/>
                <a:latin typeface="Trebuchet MS" panose="020B0603020202020204" pitchFamily="34" charset="0"/>
              </a:rPr>
              <a:t>(૨૨ કડવાં )//ધ્રુવાખ્યાન (૧૮ કડવાં) સીત વિવાહ //ઉત્તરકાળકૃતિઓઃ કૃષ્ણવિષ્ટિ // દશ્મસ્કંધ (૪૯૭ પદ)</a:t>
            </a:r>
            <a:endParaRPr lang="gu-IN" b="0" i="0">
              <a:solidFill>
                <a:srgbClr val="444444"/>
              </a:solidFill>
              <a:effectLst/>
              <a:latin typeface="Trebuchet MS" panose="020B0603020202020204" pitchFamily="34" charset="0"/>
            </a:endParaRPr>
          </a:p>
          <a:p>
            <a:pPr fontAlgn="base"/>
            <a:r>
              <a:rPr lang="gu-IN" b="1" i="0">
                <a:solidFill>
                  <a:srgbClr val="444444"/>
                </a:solidFill>
                <a:effectLst/>
                <a:latin typeface="Trebuchet MS" panose="020B0603020202020204" pitchFamily="34" charset="0"/>
              </a:rPr>
              <a:t>//રાબાલ ચરિત્ર</a:t>
            </a:r>
            <a:endParaRPr lang="gu-IN" b="0" i="0">
              <a:solidFill>
                <a:srgbClr val="444444"/>
              </a:solidFill>
              <a:effectLst/>
              <a:latin typeface="Trebuchet MS" panose="020B0603020202020204" pitchFamily="34" charset="0"/>
            </a:endParaRPr>
          </a:p>
          <a:p>
            <a:endParaRPr lang="en-US"/>
          </a:p>
        </p:txBody>
      </p:sp>
    </p:spTree>
    <p:extLst>
      <p:ext uri="{BB962C8B-B14F-4D97-AF65-F5344CB8AC3E}">
        <p14:creationId xmlns:p14="http://schemas.microsoft.com/office/powerpoint/2010/main" val="1157808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u-IN" b="1" i="0">
                <a:solidFill>
                  <a:srgbClr val="222222"/>
                </a:solidFill>
                <a:effectLst/>
                <a:latin typeface="Linux Libertine"/>
              </a:rPr>
              <a:t>હેમચંદ્રાચાર્ય</a:t>
            </a:r>
            <a:br>
              <a:rPr lang="gu-IN" b="1" i="0">
                <a:solidFill>
                  <a:srgbClr val="222222"/>
                </a:solidFill>
                <a:effectLst/>
                <a:latin typeface="Linux Libertine"/>
              </a:rPr>
            </a:br>
            <a:endParaRPr lang="en-US"/>
          </a:p>
        </p:txBody>
      </p:sp>
      <p:sp>
        <p:nvSpPr>
          <p:cNvPr id="5" name="Content Placeholder 4"/>
          <p:cNvSpPr>
            <a:spLocks noGrp="1"/>
          </p:cNvSpPr>
          <p:nvPr>
            <p:ph idx="1"/>
          </p:nvPr>
        </p:nvSpPr>
        <p:spPr>
          <a:xfrm>
            <a:off x="1451579" y="1853754"/>
            <a:ext cx="9603275" cy="3612591"/>
          </a:xfrm>
        </p:spPr>
        <p:txBody>
          <a:bodyPr/>
          <a:lstStyle/>
          <a:p>
            <a:pPr fontAlgn="base"/>
            <a:r>
              <a:rPr lang="gu-IN" b="1" i="0">
                <a:solidFill>
                  <a:srgbClr val="222222"/>
                </a:solidFill>
                <a:effectLst/>
                <a:latin typeface="inherit"/>
              </a:rPr>
              <a:t>જન્મ</a:t>
            </a:r>
            <a:r>
              <a:rPr lang="gu-IN" b="1">
                <a:solidFill>
                  <a:srgbClr val="5A3696"/>
                </a:solidFill>
                <a:latin typeface="inherit"/>
              </a:rPr>
              <a:t>ફ</a:t>
            </a:r>
            <a:endParaRPr lang="gu-IN" b="1" i="0">
              <a:solidFill>
                <a:srgbClr val="222222"/>
              </a:solidFill>
              <a:effectLst/>
              <a:latin typeface="Helvetica Neue"/>
            </a:endParaRPr>
          </a:p>
          <a:p>
            <a:pPr fontAlgn="base"/>
            <a:r>
              <a:rPr lang="gu-IN" b="0" i="0">
                <a:solidFill>
                  <a:srgbClr val="222222"/>
                </a:solidFill>
                <a:effectLst/>
                <a:latin typeface="Helvetica Neue"/>
              </a:rPr>
              <a:t>તેમનો જન્મ </a:t>
            </a:r>
            <a:r>
              <a:rPr lang="gu-IN" b="0" i="0" u="none" strike="noStrike">
                <a:solidFill>
                  <a:srgbClr val="5A3696"/>
                </a:solidFill>
                <a:effectLst/>
                <a:latin typeface="inherit"/>
                <a:hlinkClick r:id="rId2" tooltip="અમદાવાદ"/>
              </a:rPr>
              <a:t>અમદાવાદથી</a:t>
            </a:r>
            <a:r>
              <a:rPr lang="gu-IN" b="0" i="0">
                <a:solidFill>
                  <a:srgbClr val="222222"/>
                </a:solidFill>
                <a:effectLst/>
                <a:latin typeface="Helvetica Neue"/>
              </a:rPr>
              <a:t> ૧૦૦ કીલોમીટર દૂર આવેલા</a:t>
            </a:r>
            <a:r>
              <a:rPr lang="gu-IN" b="0" i="0" u="none" strike="noStrike">
                <a:solidFill>
                  <a:srgbClr val="5A3696"/>
                </a:solidFill>
                <a:effectLst/>
                <a:latin typeface="inherit"/>
                <a:hlinkClick r:id="rId3" tooltip="ધંધુકા"/>
              </a:rPr>
              <a:t>ધંધુકામાં</a:t>
            </a:r>
            <a:r>
              <a:rPr lang="gu-IN" b="0" i="0">
                <a:solidFill>
                  <a:srgbClr val="222222"/>
                </a:solidFill>
                <a:effectLst/>
                <a:latin typeface="Helvetica Neue"/>
              </a:rPr>
              <a:t> વિક્રમ સવંત ૧૧૪૫ની </a:t>
            </a:r>
            <a:r>
              <a:rPr lang="gu-IN" b="0" i="0" u="none" strike="noStrike">
                <a:solidFill>
                  <a:srgbClr val="5A3696"/>
                </a:solidFill>
                <a:effectLst/>
                <a:latin typeface="inherit"/>
                <a:hlinkClick r:id="rId4" tooltip="કારતક સુદ ૧૫"/>
              </a:rPr>
              <a:t>કારતક પુર્ણિમાની</a:t>
            </a:r>
            <a:r>
              <a:rPr lang="gu-IN" b="0" i="0">
                <a:solidFill>
                  <a:srgbClr val="222222"/>
                </a:solidFill>
                <a:effectLst/>
                <a:latin typeface="Helvetica Neue"/>
              </a:rPr>
              <a:t> રાત્રે થયો હતો.</a:t>
            </a:r>
          </a:p>
          <a:p>
            <a:r>
              <a:rPr lang="gu-IN" b="1" i="0">
                <a:solidFill>
                  <a:srgbClr val="222222"/>
                </a:solidFill>
                <a:effectLst/>
                <a:latin typeface="Helvetica Neue"/>
              </a:rPr>
              <a:t>કલિકાલ સર્વજ્ઞ આચાર્ય હેમચંદ્ર</a:t>
            </a:r>
            <a:r>
              <a:rPr lang="gu-IN" b="0" i="0">
                <a:solidFill>
                  <a:srgbClr val="222222"/>
                </a:solidFill>
                <a:effectLst/>
                <a:latin typeface="Helvetica Neue"/>
              </a:rPr>
              <a:t>નો સર્વજનહિતાય અને સર્વોપદેશાય અણહિલપુરની ધરતીપર જન્મ થતાં ગુજરાતનાં અણહિલપુર શહેરે પણ આ સમૃદ્ધિશાળી નગરોની ઉદ્દાત સુવર્ણ પરંપરામાં ગૌરવપૂર્ણ સ્થાન પ્રાપ્ત કર્યું.</a:t>
            </a:r>
          </a:p>
          <a:p>
            <a:r>
              <a:rPr lang="gu-IN" b="0" i="0">
                <a:solidFill>
                  <a:srgbClr val="222222"/>
                </a:solidFill>
                <a:effectLst/>
                <a:latin typeface="Helvetica Neue"/>
              </a:rPr>
              <a:t>તેમણે લખેલા 'કાવ્યાનુશાસન' ગ્રંથે તેમને ઉચ્ચકોટિના કાવ્યશાસ્ત્રોનાં રચયિતાઓની શ્રેણીમાં પ્રસ્થાપિત કર્યાં. </a:t>
            </a:r>
            <a:endParaRPr lang="en-US"/>
          </a:p>
        </p:txBody>
      </p:sp>
      <p:pic>
        <p:nvPicPr>
          <p:cNvPr id="3" name="Picture 3"/>
          <p:cNvPicPr>
            <a:picLocks noChangeAspect="1"/>
          </p:cNvPicPr>
          <p:nvPr/>
        </p:nvPicPr>
        <p:blipFill>
          <a:blip r:embed="rId5"/>
          <a:stretch>
            <a:fillRect/>
          </a:stretch>
        </p:blipFill>
        <p:spPr>
          <a:xfrm>
            <a:off x="9763125" y="0"/>
            <a:ext cx="2095500" cy="3095625"/>
          </a:xfrm>
          <a:prstGeom prst="rect">
            <a:avLst/>
          </a:prstGeom>
        </p:spPr>
      </p:pic>
    </p:spTree>
    <p:extLst>
      <p:ext uri="{BB962C8B-B14F-4D97-AF65-F5344CB8AC3E}">
        <p14:creationId xmlns:p14="http://schemas.microsoft.com/office/powerpoint/2010/main" val="255127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579" y="1853755"/>
            <a:ext cx="9603275" cy="4273388"/>
          </a:xfrm>
        </p:spPr>
        <p:txBody>
          <a:bodyPr>
            <a:normAutofit fontScale="92500"/>
          </a:bodyPr>
          <a:lstStyle/>
          <a:p>
            <a:r>
              <a:rPr lang="gu-IN" b="0" i="0">
                <a:solidFill>
                  <a:srgbClr val="222222"/>
                </a:solidFill>
                <a:effectLst/>
                <a:latin typeface="Helvetica Neue"/>
              </a:rPr>
              <a:t>પિતાનું નામ ચાચીંગ કે ચાચ અને માતાનું નામ પાહીણી દેવી હતું. તેમનું જન્મનું નામ ચાંગદેવ રાખવામાં આવ્યું હતું.</a:t>
            </a:r>
          </a:p>
          <a:p>
            <a:r>
              <a:rPr lang="gu-IN" b="0" i="0">
                <a:solidFill>
                  <a:srgbClr val="222222"/>
                </a:solidFill>
                <a:effectLst/>
                <a:latin typeface="Helvetica Neue"/>
              </a:rPr>
              <a:t>માતા પાહીણી અને ચાંગદેવના મામા નાગદેવ જૈન હતા લાગે છે પિતા </a:t>
            </a:r>
            <a:r>
              <a:rPr lang="gu-IN" b="0" i="0" u="none" strike="noStrike">
                <a:solidFill>
                  <a:srgbClr val="5A3696"/>
                </a:solidFill>
                <a:effectLst/>
                <a:latin typeface="Helvetica Neue"/>
                <a:hlinkClick r:id="rId2" tooltip="શિવ"/>
              </a:rPr>
              <a:t>શિવ</a:t>
            </a:r>
            <a:r>
              <a:rPr lang="gu-IN" b="0" i="0">
                <a:solidFill>
                  <a:srgbClr val="222222"/>
                </a:solidFill>
                <a:effectLst/>
                <a:latin typeface="Helvetica Neue"/>
              </a:rPr>
              <a:t>-</a:t>
            </a:r>
            <a:r>
              <a:rPr lang="gu-IN" b="0" i="0" u="none" strike="noStrike">
                <a:solidFill>
                  <a:srgbClr val="5A3696"/>
                </a:solidFill>
                <a:effectLst/>
                <a:latin typeface="Helvetica Neue"/>
                <a:hlinkClick r:id="rId3" tooltip="પાર્વતી"/>
              </a:rPr>
              <a:t>પાર્વતીના</a:t>
            </a:r>
            <a:r>
              <a:rPr lang="gu-IN" b="0" i="0">
                <a:solidFill>
                  <a:srgbClr val="222222"/>
                </a:solidFill>
                <a:effectLst/>
                <a:latin typeface="Helvetica Neue"/>
              </a:rPr>
              <a:t> ઉપાસક હતા. આચાર્ય હેમચંદ્રને કારણે એમની માતાને ઉચ્ચ સ્થાન મળતું હતું અને છેવટે જૈન સાધ્વી.</a:t>
            </a:r>
          </a:p>
          <a:p>
            <a:pPr fontAlgn="base"/>
            <a:r>
              <a:rPr lang="gu-IN" b="1" i="0">
                <a:solidFill>
                  <a:srgbClr val="222222"/>
                </a:solidFill>
                <a:effectLst/>
                <a:latin typeface="inherit"/>
              </a:rPr>
              <a:t>આચાર્ય પદ</a:t>
            </a:r>
            <a:endParaRPr lang="gu-IN" b="1" i="0">
              <a:solidFill>
                <a:srgbClr val="222222"/>
              </a:solidFill>
              <a:effectLst/>
              <a:latin typeface="Linux Libertine"/>
            </a:endParaRPr>
          </a:p>
          <a:p>
            <a:pPr fontAlgn="base"/>
            <a:r>
              <a:rPr lang="gu-IN" b="0" i="0">
                <a:solidFill>
                  <a:srgbClr val="222222"/>
                </a:solidFill>
                <a:effectLst/>
                <a:latin typeface="inherit"/>
              </a:rPr>
              <a:t>૨૧ વર્ષની ઉમરમાં સમસ્ત શાસ્ત્રોનું મંથન કરી વિક્રમ સંવત ૧૧૬૬માં સૂરિપદ પ્રદાન મહોત્સવમાં નાગપુરના ધનદ વ્યાપારી ભાગ્યશાળી થયા. સાહિત્ય અને સમાજસેવા કરવાની શરુઆત કરી અભયદેવસૂરિના શિષ્ય પ્રકાંડ વિદ્વાન આચાર્ય દેવચંદ્રસૂરી એમના દીક્ષાગુરુ, શિક્ષાગુરુ અને વિદ્યાગુરુ હતા.</a:t>
            </a:r>
          </a:p>
          <a:p>
            <a:r>
              <a:rPr lang="gu-IN" b="0" i="0">
                <a:solidFill>
                  <a:srgbClr val="222222"/>
                </a:solidFill>
                <a:effectLst/>
                <a:latin typeface="Linux Libertine"/>
              </a:rPr>
              <a:t>રાજાશ્રય: રાજા સિદ્ધરાજ જયસિંહ અને કુમારપાળ રાજા</a:t>
            </a:r>
            <a:endParaRPr lang="en-US"/>
          </a:p>
        </p:txBody>
      </p:sp>
    </p:spTree>
    <p:extLst>
      <p:ext uri="{BB962C8B-B14F-4D97-AF65-F5344CB8AC3E}">
        <p14:creationId xmlns:p14="http://schemas.microsoft.com/office/powerpoint/2010/main" val="3580628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gu-IN" b="0" i="0">
                <a:solidFill>
                  <a:srgbClr val="222222"/>
                </a:solidFill>
                <a:effectLst/>
                <a:latin typeface="Helvetica Neue"/>
              </a:rPr>
              <a:t>હેમચંદ્રસૂરિને લૂતા રોગ થયો. </a:t>
            </a:r>
          </a:p>
          <a:p>
            <a:r>
              <a:rPr lang="gu-IN" b="0" i="0">
                <a:solidFill>
                  <a:srgbClr val="222222"/>
                </a:solidFill>
                <a:effectLst/>
                <a:latin typeface="Helvetica Neue"/>
              </a:rPr>
              <a:t>હેમચંદ્રનું સમાધિ સ્થળ શંત્રુજય પહાડ ઉપર છે. </a:t>
            </a:r>
          </a:p>
          <a:p>
            <a:pPr marL="0" indent="0">
              <a:buNone/>
            </a:pPr>
            <a:r>
              <a:rPr lang="gu-IN" b="1">
                <a:solidFill>
                  <a:srgbClr val="222222"/>
                </a:solidFill>
                <a:latin typeface="Helvetica Neue"/>
              </a:rPr>
              <a:t>                                              </a:t>
            </a:r>
            <a:r>
              <a:rPr lang="gu-IN" b="1" i="0" u="sng">
                <a:solidFill>
                  <a:srgbClr val="FF0000"/>
                </a:solidFill>
                <a:effectLst/>
                <a:latin typeface="Linux Libertine"/>
              </a:rPr>
              <a:t>રચનાઓ</a:t>
            </a:r>
          </a:p>
          <a:p>
            <a:pPr marL="457200" indent="-457200">
              <a:buFont typeface="+mj-lt"/>
              <a:buAutoNum type="arabicPeriod"/>
            </a:pPr>
            <a:r>
              <a:rPr lang="gu-IN" b="0" i="0">
                <a:solidFill>
                  <a:srgbClr val="222222"/>
                </a:solidFill>
                <a:effectLst/>
                <a:latin typeface="Helvetica Neue"/>
              </a:rPr>
              <a:t>'</a:t>
            </a:r>
            <a:r>
              <a:rPr lang="gu-IN" b="0" i="0" u="none" strike="noStrike">
                <a:solidFill>
                  <a:srgbClr val="CC0000"/>
                </a:solidFill>
                <a:effectLst/>
                <a:latin typeface="Helvetica Neue"/>
                <a:hlinkClick r:id="rId2" tooltip="શબ્દાનુશાસન (પાનું અસ્તિત્વમાં નથી)"/>
              </a:rPr>
              <a:t>શબ્દાનુશાસન</a:t>
            </a:r>
            <a:r>
              <a:rPr lang="gu-IN" b="0" i="0">
                <a:solidFill>
                  <a:srgbClr val="222222"/>
                </a:solidFill>
                <a:effectLst/>
                <a:latin typeface="Helvetica Neue"/>
              </a:rPr>
              <a:t>‘</a:t>
            </a:r>
          </a:p>
          <a:p>
            <a:pPr marL="457200" indent="-457200">
              <a:buFont typeface="+mj-lt"/>
              <a:buAutoNum type="arabicPeriod"/>
            </a:pPr>
            <a:r>
              <a:rPr lang="gu-IN" b="0" i="0">
                <a:solidFill>
                  <a:srgbClr val="222222"/>
                </a:solidFill>
                <a:effectLst/>
                <a:latin typeface="Helvetica Neue"/>
              </a:rPr>
              <a:t>'</a:t>
            </a:r>
            <a:r>
              <a:rPr lang="gu-IN" b="0" i="0" u="none" strike="noStrike">
                <a:solidFill>
                  <a:srgbClr val="CC0000"/>
                </a:solidFill>
                <a:effectLst/>
                <a:latin typeface="Helvetica Neue"/>
                <a:hlinkClick r:id="rId3" tooltip="અલંકાર ચૂડામણિ (પાનું અસ્તિત્વમાં નથી)"/>
              </a:rPr>
              <a:t>અલંકાર ચૂડામણિ</a:t>
            </a:r>
            <a:r>
              <a:rPr lang="gu-IN" b="0" i="0">
                <a:solidFill>
                  <a:srgbClr val="222222"/>
                </a:solidFill>
                <a:effectLst/>
                <a:latin typeface="Helvetica Neue"/>
              </a:rPr>
              <a:t>‘</a:t>
            </a:r>
          </a:p>
          <a:p>
            <a:pPr marL="457200" indent="-457200">
              <a:buFont typeface="+mj-lt"/>
              <a:buAutoNum type="arabicPeriod"/>
            </a:pPr>
            <a:r>
              <a:rPr lang="gu-IN" b="0" i="0">
                <a:solidFill>
                  <a:srgbClr val="222222"/>
                </a:solidFill>
                <a:effectLst/>
                <a:latin typeface="Helvetica Neue"/>
              </a:rPr>
              <a:t> </a:t>
            </a:r>
            <a:r>
              <a:rPr lang="gu-IN" b="0" i="0" u="none" strike="noStrike">
                <a:solidFill>
                  <a:srgbClr val="CC0000"/>
                </a:solidFill>
                <a:effectLst/>
                <a:latin typeface="Helvetica Neue"/>
                <a:hlinkClick r:id="rId4" tooltip="પ્રમાણમીમાંસા (પાનું અસ્તિત્વમાં નથી)"/>
              </a:rPr>
              <a:t>પ્રમાણમીમાંસા</a:t>
            </a:r>
            <a:endParaRPr lang="gu-IN" b="0" i="0" u="none" strike="noStrike">
              <a:solidFill>
                <a:srgbClr val="CC0000"/>
              </a:solidFill>
              <a:effectLst/>
              <a:latin typeface="Helvetica Neue"/>
            </a:endParaRPr>
          </a:p>
          <a:p>
            <a:pPr marL="457200" indent="-457200">
              <a:buFont typeface="+mj-lt"/>
              <a:buAutoNum type="arabicPeriod"/>
            </a:pPr>
            <a:r>
              <a:rPr lang="gu-IN">
                <a:solidFill>
                  <a:srgbClr val="CC0000"/>
                </a:solidFill>
                <a:latin typeface="Helvetica Neue"/>
              </a:rPr>
              <a:t>યોગશાસ્ત્ર</a:t>
            </a:r>
            <a:endParaRPr lang="en-US" b="1" u="sng">
              <a:solidFill>
                <a:srgbClr val="FF0000"/>
              </a:solidFill>
            </a:endParaRPr>
          </a:p>
        </p:txBody>
      </p:sp>
    </p:spTree>
    <p:extLst>
      <p:ext uri="{BB962C8B-B14F-4D97-AF65-F5344CB8AC3E}">
        <p14:creationId xmlns:p14="http://schemas.microsoft.com/office/powerpoint/2010/main" val="3161639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603275" cy="1049235"/>
          </a:xfrm>
        </p:spPr>
        <p:txBody>
          <a:bodyPr>
            <a:normAutofit fontScale="90000"/>
          </a:bodyPr>
          <a:lstStyle/>
          <a:p>
            <a:pPr fontAlgn="base"/>
            <a:r>
              <a:rPr lang="gu-IN" b="1" i="0">
                <a:solidFill>
                  <a:srgbClr val="222222"/>
                </a:solidFill>
                <a:effectLst/>
                <a:latin typeface="Linux Libertine"/>
              </a:rPr>
              <a:t>નરસિંહ મહેતા</a:t>
            </a:r>
            <a:br>
              <a:rPr lang="gu-IN" b="1" i="0">
                <a:solidFill>
                  <a:srgbClr val="222222"/>
                </a:solidFill>
                <a:effectLst/>
                <a:latin typeface="Linux Libertine"/>
              </a:rPr>
            </a:br>
            <a:r>
              <a:rPr lang="gu-IN" b="0" i="0">
                <a:solidFill>
                  <a:srgbClr val="54595D"/>
                </a:solidFill>
                <a:effectLst/>
                <a:latin typeface="Helvetica Neue"/>
              </a:rPr>
              <a:t>મધ્યકાલીન ગુજરાતી સંત-કવિ(</a:t>
            </a:r>
            <a:br>
              <a:rPr lang="gu-IN" b="0" i="0">
                <a:solidFill>
                  <a:srgbClr val="54595D"/>
                </a:solidFill>
                <a:effectLst/>
                <a:latin typeface="Helvetica Neue"/>
              </a:rPr>
            </a:br>
            <a:endParaRPr lang="en-US"/>
          </a:p>
        </p:txBody>
      </p:sp>
      <p:sp>
        <p:nvSpPr>
          <p:cNvPr id="3" name="Content Placeholder 2"/>
          <p:cNvSpPr>
            <a:spLocks noGrp="1"/>
          </p:cNvSpPr>
          <p:nvPr>
            <p:ph idx="1"/>
          </p:nvPr>
        </p:nvSpPr>
        <p:spPr/>
        <p:txBody>
          <a:bodyPr/>
          <a:lstStyle/>
          <a:p>
            <a:r>
              <a:rPr lang="gu-IN" b="1" i="0">
                <a:solidFill>
                  <a:srgbClr val="222222"/>
                </a:solidFill>
                <a:effectLst/>
                <a:latin typeface="Helvetica Neue"/>
              </a:rPr>
              <a:t>નરસિંહ મહેતા</a:t>
            </a:r>
            <a:r>
              <a:rPr lang="gu-IN" b="0" i="0">
                <a:solidFill>
                  <a:srgbClr val="222222"/>
                </a:solidFill>
                <a:effectLst/>
                <a:latin typeface="Helvetica Neue"/>
              </a:rPr>
              <a:t> </a:t>
            </a:r>
            <a:r>
              <a:rPr lang="gu-IN" b="0" i="0" u="none" strike="noStrike">
                <a:solidFill>
                  <a:srgbClr val="5A3696"/>
                </a:solidFill>
                <a:effectLst/>
                <a:latin typeface="Helvetica Neue"/>
                <a:hlinkClick r:id="rId2" tooltip="ગુજરાતી ભાષા"/>
              </a:rPr>
              <a:t>ગુજરાતી ભાષાના</a:t>
            </a:r>
            <a:r>
              <a:rPr lang="gu-IN" b="0" i="0">
                <a:solidFill>
                  <a:srgbClr val="222222"/>
                </a:solidFill>
                <a:effectLst/>
                <a:latin typeface="Helvetica Neue"/>
              </a:rPr>
              <a:t> પ્રથમ કવિ હતા. આથી તેઓ </a:t>
            </a:r>
            <a:r>
              <a:rPr lang="gu-IN" b="0" i="1">
                <a:solidFill>
                  <a:srgbClr val="222222"/>
                </a:solidFill>
                <a:effectLst/>
                <a:latin typeface="Helvetica Neue"/>
              </a:rPr>
              <a:t>આદ્ય કવિ</a:t>
            </a:r>
            <a:r>
              <a:rPr lang="gu-IN" b="0" i="0">
                <a:solidFill>
                  <a:srgbClr val="222222"/>
                </a:solidFill>
                <a:effectLst/>
                <a:latin typeface="Helvetica Neue"/>
              </a:rPr>
              <a:t> અથવા </a:t>
            </a:r>
            <a:r>
              <a:rPr lang="gu-IN" b="0" i="1">
                <a:solidFill>
                  <a:srgbClr val="222222"/>
                </a:solidFill>
                <a:effectLst/>
                <a:latin typeface="Helvetica Neue"/>
              </a:rPr>
              <a:t>આદિ કવિ</a:t>
            </a:r>
            <a:r>
              <a:rPr lang="gu-IN" b="0" i="0">
                <a:solidFill>
                  <a:srgbClr val="222222"/>
                </a:solidFill>
                <a:effectLst/>
                <a:latin typeface="Helvetica Neue"/>
              </a:rPr>
              <a:t> કહેવાય છે.</a:t>
            </a:r>
            <a:r>
              <a:rPr lang="en-US" b="0" i="0" baseline="30000">
                <a:solidFill>
                  <a:srgbClr val="5A3696"/>
                </a:solidFill>
                <a:effectLst/>
                <a:latin typeface="inherit"/>
              </a:rPr>
              <a:t> </a:t>
            </a:r>
            <a:r>
              <a:rPr lang="gu-IN" b="0" i="0">
                <a:solidFill>
                  <a:srgbClr val="222222"/>
                </a:solidFill>
                <a:effectLst/>
                <a:latin typeface="Helvetica Neue"/>
              </a:rPr>
              <a:t>તેમણે લખેલી રચનાઓમાં ભજન </a:t>
            </a:r>
            <a:r>
              <a:rPr lang="gu-IN" b="0" i="0" u="none" strike="noStrike">
                <a:solidFill>
                  <a:srgbClr val="5A3696"/>
                </a:solidFill>
                <a:effectLst/>
                <a:latin typeface="Helvetica Neue"/>
                <a:hlinkClick r:id="rId3" tooltip="s:વૈષ્ણવ જન"/>
              </a:rPr>
              <a:t>વૈષ્ણવ જન</a:t>
            </a:r>
            <a:r>
              <a:rPr lang="gu-IN" b="0" i="0">
                <a:solidFill>
                  <a:srgbClr val="222222"/>
                </a:solidFill>
                <a:effectLst/>
                <a:latin typeface="Helvetica Neue"/>
              </a:rPr>
              <a:t> ખૂબ જાણીતું છે, જે</a:t>
            </a:r>
            <a:r>
              <a:rPr lang="gu-IN" b="0" i="0" u="none" strike="noStrike">
                <a:solidFill>
                  <a:srgbClr val="5A3696"/>
                </a:solidFill>
                <a:effectLst/>
                <a:latin typeface="Helvetica Neue"/>
                <a:hlinkClick r:id="rId4" tooltip="મહાત્મા ગાંધી"/>
              </a:rPr>
              <a:t>મહાત્મા ગાંધીનું</a:t>
            </a:r>
            <a:r>
              <a:rPr lang="gu-IN" b="0" i="0">
                <a:solidFill>
                  <a:srgbClr val="222222"/>
                </a:solidFill>
                <a:effectLst/>
                <a:latin typeface="Helvetica Neue"/>
              </a:rPr>
              <a:t> ખૂબ પ્રિય હતું. આ ભજનમાં સારા માનવીના ગુણો (મૂલ્યો)નું સરસ રીતે વર્ણન કરેલું છે.</a:t>
            </a:r>
          </a:p>
          <a:p>
            <a:endParaRPr lang="en-US"/>
          </a:p>
        </p:txBody>
      </p:sp>
      <p:graphicFrame>
        <p:nvGraphicFramePr>
          <p:cNvPr id="5" name="Table 4"/>
          <p:cNvGraphicFramePr/>
          <p:nvPr>
            <p:extLst>
              <p:ext uri="{D42A27DB-BD31-4B8C-83A1-F6EECF244321}">
                <p14:modId xmlns:p14="http://schemas.microsoft.com/office/powerpoint/2010/main" val="3120291422"/>
              </p:ext>
            </p:extLst>
          </p:nvPr>
        </p:nvGraphicFramePr>
        <p:xfrm>
          <a:off x="6876838" y="232172"/>
          <a:ext cx="4178016" cy="1393032"/>
        </p:xfrm>
        <a:graphic>
          <a:graphicData uri="http://schemas.openxmlformats.org/drawingml/2006/table">
            <a:tbl>
              <a:tblPr>
                <a:tableStyleId>{5C22544A-7EE6-4342-B048-85BDC9FD1C3A}</a:tableStyleId>
              </a:tblPr>
              <a:tblGrid>
                <a:gridCol w="2089008">
                  <a:extLst>
                    <a:ext uri="{9D8B030D-6E8A-4147-A177-3AD203B41FA5}">
                      <a16:colId xmlns:a16="http://schemas.microsoft.com/office/drawing/2014/main" val="984778724"/>
                    </a:ext>
                  </a:extLst>
                </a:gridCol>
                <a:gridCol w="2089008">
                  <a:extLst>
                    <a:ext uri="{9D8B030D-6E8A-4147-A177-3AD203B41FA5}">
                      <a16:colId xmlns:a16="http://schemas.microsoft.com/office/drawing/2014/main" val="1565112450"/>
                    </a:ext>
                  </a:extLst>
                </a:gridCol>
              </a:tblGrid>
              <a:tr h="696516">
                <a:tc>
                  <a:txBody>
                    <a:bodyPr/>
                    <a:lstStyle/>
                    <a:p>
                      <a:pPr algn="l" fontAlgn="t"/>
                      <a:r>
                        <a:rPr lang="gu-IN">
                          <a:effectLst/>
                        </a:rPr>
                        <a:t>જન્મની વિગત</a:t>
                      </a:r>
                    </a:p>
                  </a:txBody>
                  <a:tcPr/>
                </a:tc>
                <a:tc>
                  <a:txBody>
                    <a:bodyPr/>
                    <a:lstStyle/>
                    <a:p>
                      <a:pPr fontAlgn="ctr"/>
                      <a:r>
                        <a:rPr lang="gu-IN">
                          <a:effectLst/>
                        </a:rPr>
                        <a:t>૧૪૧૪</a:t>
                      </a:r>
                      <a:br>
                        <a:rPr lang="gu-IN">
                          <a:effectLst/>
                        </a:rPr>
                      </a:br>
                      <a:r>
                        <a:rPr lang="gu-IN" u="none" strike="noStrike">
                          <a:effectLst/>
                          <a:hlinkClick r:id="rId5" tooltip="તળાજા"/>
                        </a:rPr>
                        <a:t>તળાજા</a:t>
                      </a:r>
                      <a:endParaRPr lang="gu-IN">
                        <a:effectLst/>
                      </a:endParaRPr>
                    </a:p>
                  </a:txBody>
                  <a:tcPr anchor="ctr"/>
                </a:tc>
                <a:extLst>
                  <a:ext uri="{0D108BD9-81ED-4DB2-BD59-A6C34878D82A}">
                    <a16:rowId xmlns:a16="http://schemas.microsoft.com/office/drawing/2014/main" val="3284829873"/>
                  </a:ext>
                </a:extLst>
              </a:tr>
              <a:tr h="696516">
                <a:tc>
                  <a:txBody>
                    <a:bodyPr/>
                    <a:lstStyle/>
                    <a:p>
                      <a:pPr algn="l" fontAlgn="t"/>
                      <a:r>
                        <a:rPr lang="gu-IN">
                          <a:effectLst/>
                        </a:rPr>
                        <a:t>મૃત્યુની વિગત</a:t>
                      </a:r>
                    </a:p>
                  </a:txBody>
                  <a:tcPr/>
                </a:tc>
                <a:tc>
                  <a:txBody>
                    <a:bodyPr/>
                    <a:lstStyle/>
                    <a:p>
                      <a:pPr fontAlgn="ctr"/>
                      <a:r>
                        <a:rPr lang="gu-IN">
                          <a:effectLst/>
                        </a:rPr>
                        <a:t>૧૪૮૦</a:t>
                      </a:r>
                    </a:p>
                  </a:txBody>
                  <a:tcPr anchor="ctr"/>
                </a:tc>
                <a:extLst>
                  <a:ext uri="{0D108BD9-81ED-4DB2-BD59-A6C34878D82A}">
                    <a16:rowId xmlns:a16="http://schemas.microsoft.com/office/drawing/2014/main" val="412553296"/>
                  </a:ext>
                </a:extLst>
              </a:tr>
            </a:tbl>
          </a:graphicData>
        </a:graphic>
      </p:graphicFrame>
      <p:graphicFrame>
        <p:nvGraphicFramePr>
          <p:cNvPr id="7" name="Table 6"/>
          <p:cNvGraphicFramePr/>
          <p:nvPr>
            <p:extLst>
              <p:ext uri="{D42A27DB-BD31-4B8C-83A1-F6EECF244321}">
                <p14:modId xmlns:p14="http://schemas.microsoft.com/office/powerpoint/2010/main" val="3603651234"/>
              </p:ext>
            </p:extLst>
          </p:nvPr>
        </p:nvGraphicFramePr>
        <p:xfrm>
          <a:off x="1607344" y="3661171"/>
          <a:ext cx="9447510" cy="2482453"/>
        </p:xfrm>
        <a:graphic>
          <a:graphicData uri="http://schemas.openxmlformats.org/drawingml/2006/table">
            <a:tbl>
              <a:tblPr>
                <a:tableStyleId>{5C22544A-7EE6-4342-B048-85BDC9FD1C3A}</a:tableStyleId>
              </a:tblPr>
              <a:tblGrid>
                <a:gridCol w="5003535">
                  <a:extLst>
                    <a:ext uri="{9D8B030D-6E8A-4147-A177-3AD203B41FA5}">
                      <a16:colId xmlns:a16="http://schemas.microsoft.com/office/drawing/2014/main" val="2078747394"/>
                    </a:ext>
                  </a:extLst>
                </a:gridCol>
                <a:gridCol w="4443975">
                  <a:extLst>
                    <a:ext uri="{9D8B030D-6E8A-4147-A177-3AD203B41FA5}">
                      <a16:colId xmlns:a16="http://schemas.microsoft.com/office/drawing/2014/main" val="657779272"/>
                    </a:ext>
                  </a:extLst>
                </a:gridCol>
              </a:tblGrid>
              <a:tr h="526581">
                <a:tc>
                  <a:txBody>
                    <a:bodyPr/>
                    <a:lstStyle/>
                    <a:p>
                      <a:pPr algn="l" fontAlgn="t"/>
                      <a:r>
                        <a:rPr lang="gu-IN">
                          <a:effectLst/>
                        </a:rPr>
                        <a:t>જીવનસાથી</a:t>
                      </a:r>
                    </a:p>
                  </a:txBody>
                  <a:tcPr/>
                </a:tc>
                <a:tc>
                  <a:txBody>
                    <a:bodyPr/>
                    <a:lstStyle/>
                    <a:p>
                      <a:pPr fontAlgn="ctr"/>
                      <a:r>
                        <a:rPr lang="gu-IN">
                          <a:effectLst/>
                        </a:rPr>
                        <a:t>માણેકબાઇ</a:t>
                      </a:r>
                    </a:p>
                  </a:txBody>
                  <a:tcPr anchor="ctr"/>
                </a:tc>
                <a:extLst>
                  <a:ext uri="{0D108BD9-81ED-4DB2-BD59-A6C34878D82A}">
                    <a16:rowId xmlns:a16="http://schemas.microsoft.com/office/drawing/2014/main" val="2282590364"/>
                  </a:ext>
                </a:extLst>
              </a:tr>
              <a:tr h="752259">
                <a:tc>
                  <a:txBody>
                    <a:bodyPr/>
                    <a:lstStyle/>
                    <a:p>
                      <a:pPr algn="l" fontAlgn="t"/>
                      <a:r>
                        <a:rPr lang="gu-IN">
                          <a:effectLst/>
                        </a:rPr>
                        <a:t>સંતાન</a:t>
                      </a:r>
                    </a:p>
                  </a:txBody>
                  <a:tcPr/>
                </a:tc>
                <a:tc>
                  <a:txBody>
                    <a:bodyPr/>
                    <a:lstStyle/>
                    <a:p>
                      <a:pPr fontAlgn="ctr"/>
                      <a:r>
                        <a:rPr lang="gu-IN">
                          <a:effectLst/>
                        </a:rPr>
                        <a:t>શામળદાસ, કુંવરબાઇ</a:t>
                      </a:r>
                    </a:p>
                  </a:txBody>
                  <a:tcPr anchor="ctr"/>
                </a:tc>
                <a:extLst>
                  <a:ext uri="{0D108BD9-81ED-4DB2-BD59-A6C34878D82A}">
                    <a16:rowId xmlns:a16="http://schemas.microsoft.com/office/drawing/2014/main" val="1889807460"/>
                  </a:ext>
                </a:extLst>
              </a:tr>
              <a:tr h="1203613">
                <a:tc>
                  <a:txBody>
                    <a:bodyPr/>
                    <a:lstStyle/>
                    <a:p>
                      <a:pPr algn="l" fontAlgn="t"/>
                      <a:r>
                        <a:rPr lang="gu-IN">
                          <a:effectLst/>
                        </a:rPr>
                        <a:t>માતા-પિતા</a:t>
                      </a:r>
                    </a:p>
                  </a:txBody>
                  <a:tcPr/>
                </a:tc>
                <a:tc>
                  <a:txBody>
                    <a:bodyPr/>
                    <a:lstStyle/>
                    <a:p>
                      <a:pPr fontAlgn="ctr"/>
                      <a:r>
                        <a:rPr lang="gu-IN">
                          <a:effectLst/>
                        </a:rPr>
                        <a:t>દયાકુંવર, કૃષ્ણદાસ ( પુરુષોત્તમદાસ)</a:t>
                      </a:r>
                    </a:p>
                  </a:txBody>
                  <a:tcPr anchor="ctr"/>
                </a:tc>
                <a:extLst>
                  <a:ext uri="{0D108BD9-81ED-4DB2-BD59-A6C34878D82A}">
                    <a16:rowId xmlns:a16="http://schemas.microsoft.com/office/drawing/2014/main" val="1821596884"/>
                  </a:ext>
                </a:extLst>
              </a:tr>
            </a:tbl>
          </a:graphicData>
        </a:graphic>
      </p:graphicFrame>
      <p:pic>
        <p:nvPicPr>
          <p:cNvPr id="4" name="Picture 5"/>
          <p:cNvPicPr>
            <a:picLocks noChangeAspect="1"/>
          </p:cNvPicPr>
          <p:nvPr/>
        </p:nvPicPr>
        <p:blipFill>
          <a:blip r:embed="rId6"/>
          <a:stretch>
            <a:fillRect/>
          </a:stretch>
        </p:blipFill>
        <p:spPr>
          <a:xfrm>
            <a:off x="9983291" y="-142875"/>
            <a:ext cx="2143125" cy="2143125"/>
          </a:xfrm>
          <a:prstGeom prst="rect">
            <a:avLst/>
          </a:prstGeom>
        </p:spPr>
      </p:pic>
    </p:spTree>
    <p:extLst>
      <p:ext uri="{BB962C8B-B14F-4D97-AF65-F5344CB8AC3E}">
        <p14:creationId xmlns:p14="http://schemas.microsoft.com/office/powerpoint/2010/main" val="71639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gu-IN" b="0" i="0">
                <a:solidFill>
                  <a:srgbClr val="222222"/>
                </a:solidFill>
                <a:effectLst/>
                <a:latin typeface="Helvetica Neue"/>
              </a:rPr>
              <a:t>સિંહ મહેતાનો જન્મ </a:t>
            </a:r>
            <a:r>
              <a:rPr lang="gu-IN" b="0" i="0" u="none" strike="noStrike">
                <a:solidFill>
                  <a:srgbClr val="5A3696"/>
                </a:solidFill>
                <a:effectLst/>
                <a:latin typeface="Helvetica Neue"/>
                <a:hlinkClick r:id="rId2" tooltip="ભાવનગર જિલ્લો"/>
              </a:rPr>
              <a:t>ભાવનગર જિલ્લાનાં</a:t>
            </a:r>
            <a:r>
              <a:rPr lang="gu-IN" b="0" i="0">
                <a:solidFill>
                  <a:srgbClr val="222222"/>
                </a:solidFill>
                <a:effectLst/>
                <a:latin typeface="Helvetica Neue"/>
              </a:rPr>
              <a:t> </a:t>
            </a:r>
            <a:r>
              <a:rPr lang="gu-IN" b="0" i="0" u="none" strike="noStrike">
                <a:solidFill>
                  <a:srgbClr val="5A3696"/>
                </a:solidFill>
                <a:effectLst/>
                <a:latin typeface="Helvetica Neue"/>
                <a:hlinkClick r:id="rId3" tooltip="તળાજા"/>
              </a:rPr>
              <a:t>તળાજા</a:t>
            </a:r>
            <a:r>
              <a:rPr lang="gu-IN" b="0" i="0">
                <a:solidFill>
                  <a:srgbClr val="222222"/>
                </a:solidFill>
                <a:effectLst/>
                <a:latin typeface="Helvetica Neue"/>
              </a:rPr>
              <a:t> ગામમાં ઈ.સ.૧૪૧૪ માં નાગર બ્રાહ્મણ શ્રી કૃષ્ણદાસ મહેતાને ત્યાં થયો હતો. તેઓ પછી </a:t>
            </a:r>
            <a:r>
              <a:rPr lang="gu-IN" b="0" i="0" u="none" strike="noStrike">
                <a:solidFill>
                  <a:srgbClr val="5A3696"/>
                </a:solidFill>
                <a:effectLst/>
                <a:latin typeface="Helvetica Neue"/>
                <a:hlinkClick r:id="rId4" tooltip="જુનાગઢ"/>
              </a:rPr>
              <a:t>જુનાગઢ</a:t>
            </a:r>
            <a:r>
              <a:rPr lang="gu-IN" b="0" i="0">
                <a:solidFill>
                  <a:srgbClr val="222222"/>
                </a:solidFill>
                <a:effectLst/>
                <a:latin typeface="Helvetica Neue"/>
              </a:rPr>
              <a:t> (ત્યારનું જુર્ણદુર્ગ) ખાતે સ્થાયી થયા હતા. ૫ વર્ષની ઉંમરે તેમણે માતા-પિતાને ગુમાવ્યા હતા. તેઓ ૮ વર્ષની વય સુધી બોલી શકતા નહોતા. તેમનો ઉછેર તેમની દાદી જયગૌરી દ્વારા થયો હતો.</a:t>
            </a:r>
            <a:br>
              <a:rPr lang="gu-IN" b="1" i="0">
                <a:solidFill>
                  <a:srgbClr val="222222"/>
                </a:solidFill>
                <a:effectLst/>
                <a:latin typeface="inherit"/>
              </a:rPr>
            </a:br>
            <a:endParaRPr lang="gu-IN" b="1" i="0">
              <a:solidFill>
                <a:srgbClr val="222222"/>
              </a:solidFill>
              <a:effectLst/>
              <a:latin typeface="inherit"/>
            </a:endParaRPr>
          </a:p>
          <a:p>
            <a:pPr marL="0" indent="0">
              <a:buNone/>
            </a:pPr>
            <a:r>
              <a:rPr lang="gu-IN" b="1" i="0" u="sng">
                <a:solidFill>
                  <a:srgbClr val="222222"/>
                </a:solidFill>
                <a:effectLst/>
                <a:latin typeface="inherit"/>
              </a:rPr>
              <a:t> </a:t>
            </a:r>
            <a:r>
              <a:rPr lang="gu-IN" b="1" i="0">
                <a:solidFill>
                  <a:srgbClr val="222222"/>
                </a:solidFill>
                <a:effectLst/>
                <a:latin typeface="inherit"/>
              </a:rPr>
              <a:t>                                       </a:t>
            </a:r>
            <a:r>
              <a:rPr lang="gu-IN" b="1" i="0" u="sng">
                <a:solidFill>
                  <a:srgbClr val="222222"/>
                </a:solidFill>
                <a:effectLst/>
                <a:latin typeface="inherit"/>
              </a:rPr>
              <a:t>સર્જન</a:t>
            </a:r>
            <a:endParaRPr lang="gu-IN" b="1" i="0" u="sng">
              <a:solidFill>
                <a:srgbClr val="222222"/>
              </a:solidFill>
              <a:effectLst/>
              <a:latin typeface="Linux Libertine"/>
            </a:endParaRPr>
          </a:p>
          <a:p>
            <a:pPr fontAlgn="base"/>
            <a:r>
              <a:rPr lang="gu-IN" b="0" i="0">
                <a:solidFill>
                  <a:srgbClr val="222222"/>
                </a:solidFill>
                <a:effectLst/>
                <a:latin typeface="inherit"/>
              </a:rPr>
              <a:t>નરસિંહ મહેતાએ શામળદાસના વિવાહ, કુંવરબાઇનુ મામેરુ, નરસિંહ મહેતાના બાપાનું શ્રાદ્ધ, હુંડી, ઝારીનાં પદ, સુદામા ચરિત્ર, દાણલીલા, ચાતુરીઓ, જીવન ઝરમર વગેરે ૧૫૦૦થી વધારે પદો રચ્યા છે. તેમણે રચેલા સાહિત્યમાં </a:t>
            </a:r>
            <a:r>
              <a:rPr lang="gu-IN" b="0" i="0" u="none" strike="noStrike">
                <a:solidFill>
                  <a:srgbClr val="5A3696"/>
                </a:solidFill>
                <a:effectLst/>
                <a:latin typeface="inherit"/>
                <a:hlinkClick r:id="rId5" tooltip="કૃષ્ણ"/>
              </a:rPr>
              <a:t>કૃષ્ણ</a:t>
            </a:r>
            <a:r>
              <a:rPr lang="gu-IN" b="0" i="0">
                <a:solidFill>
                  <a:srgbClr val="222222"/>
                </a:solidFill>
                <a:effectLst/>
                <a:latin typeface="inherit"/>
              </a:rPr>
              <a:t> ભક્તિના દર્શન થાય છે.</a:t>
            </a:r>
          </a:p>
          <a:p>
            <a:endParaRPr lang="en-US"/>
          </a:p>
        </p:txBody>
      </p:sp>
    </p:spTree>
    <p:extLst>
      <p:ext uri="{BB962C8B-B14F-4D97-AF65-F5344CB8AC3E}">
        <p14:creationId xmlns:p14="http://schemas.microsoft.com/office/powerpoint/2010/main" val="4149410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579" y="2015732"/>
            <a:ext cx="9603275" cy="3450613"/>
          </a:xfrm>
        </p:spPr>
        <p:txBody>
          <a:bodyPr>
            <a:normAutofit/>
          </a:bodyPr>
          <a:lstStyle/>
          <a:p>
            <a:pPr marL="0" indent="0" fontAlgn="base">
              <a:buNone/>
            </a:pPr>
            <a:r>
              <a:rPr lang="gu-IN" b="1" i="0" u="sng">
                <a:solidFill>
                  <a:srgbClr val="222222"/>
                </a:solidFill>
                <a:effectLst/>
                <a:latin typeface="Linux Libertine"/>
              </a:rPr>
              <a:t>સન્માન</a:t>
            </a:r>
          </a:p>
          <a:p>
            <a:pPr fontAlgn="base"/>
            <a:r>
              <a:rPr lang="gu-IN" b="0" i="0" u="none" strike="noStrike">
                <a:solidFill>
                  <a:srgbClr val="5A3696"/>
                </a:solidFill>
                <a:effectLst/>
                <a:latin typeface="inherit"/>
                <a:hlinkClick r:id="rId2" tooltip="ગુજરાતી ભાષા"/>
              </a:rPr>
              <a:t>ગુજરાતી ભાષાનાં</a:t>
            </a:r>
            <a:r>
              <a:rPr lang="gu-IN" b="0" i="0">
                <a:solidFill>
                  <a:srgbClr val="222222"/>
                </a:solidFill>
                <a:effectLst/>
                <a:latin typeface="inherit"/>
              </a:rPr>
              <a:t> શ્રેષ્ઠ કવિઓને તેમની યાદમાં </a:t>
            </a:r>
            <a:r>
              <a:rPr lang="gu-IN" b="0" i="0" u="none" strike="noStrike">
                <a:solidFill>
                  <a:srgbClr val="5A3696"/>
                </a:solidFill>
                <a:effectLst/>
                <a:latin typeface="inherit"/>
                <a:hlinkClick r:id="rId3" tooltip="નરસિંહ મહેતા એવોર્ડ"/>
              </a:rPr>
              <a:t>નરસિંહ મહેતા એવોર્ડ</a:t>
            </a:r>
            <a:r>
              <a:rPr lang="gu-IN" b="0" i="0">
                <a:solidFill>
                  <a:srgbClr val="222222"/>
                </a:solidFill>
                <a:effectLst/>
                <a:latin typeface="inherit"/>
              </a:rPr>
              <a:t> આપવામાં આવે છે, જેની શરૂઆત ઈ.સ. ૧૯૯૯થી થઈ છે. આ એવોર્ડ </a:t>
            </a:r>
            <a:r>
              <a:rPr lang="gu-IN" b="0" i="1">
                <a:solidFill>
                  <a:srgbClr val="222222"/>
                </a:solidFill>
                <a:effectLst/>
                <a:latin typeface="inherit"/>
              </a:rPr>
              <a:t>આદ્યકવિ નરસિંહ મહેતા સાહિત્યનિધિ</a:t>
            </a:r>
            <a:r>
              <a:rPr lang="gu-IN" b="0" i="0">
                <a:solidFill>
                  <a:srgbClr val="222222"/>
                </a:solidFill>
                <a:effectLst/>
                <a:latin typeface="inherit"/>
              </a:rPr>
              <a:t> ટ્રસ્ટ દ્વારા આપવામાં આવે છે.</a:t>
            </a:r>
          </a:p>
          <a:p>
            <a:pPr marL="0" indent="0" fontAlgn="base">
              <a:buNone/>
            </a:pPr>
            <a:r>
              <a:rPr lang="gu-IN" b="1" i="0" u="sng">
                <a:solidFill>
                  <a:srgbClr val="222222"/>
                </a:solidFill>
                <a:effectLst/>
                <a:latin typeface="inherit"/>
              </a:rPr>
              <a:t> લોકપ્રિયતા</a:t>
            </a:r>
            <a:endParaRPr lang="gu-IN" b="1" i="0" u="sng">
              <a:solidFill>
                <a:srgbClr val="222222"/>
              </a:solidFill>
              <a:effectLst/>
              <a:latin typeface="Linux Libertine"/>
            </a:endParaRPr>
          </a:p>
          <a:p>
            <a:pPr marL="0" indent="0" fontAlgn="base">
              <a:buNone/>
            </a:pPr>
            <a:endParaRPr lang="gu-IN" b="0" i="1">
              <a:solidFill>
                <a:srgbClr val="72777D"/>
              </a:solidFill>
              <a:effectLst/>
              <a:latin typeface="inherit"/>
            </a:endParaRPr>
          </a:p>
          <a:p>
            <a:pPr fontAlgn="base"/>
            <a:r>
              <a:rPr lang="gu-IN" b="0" i="0">
                <a:solidFill>
                  <a:srgbClr val="222222"/>
                </a:solidFill>
                <a:effectLst/>
                <a:latin typeface="inherit"/>
              </a:rPr>
              <a:t>તેમના જીવન પરથી ગુજરાતી ભાષાનું પ્રથમ ચલચિત્ર નરસિંહ મહેતા બન્યું હતું</a:t>
            </a:r>
          </a:p>
          <a:p>
            <a:endParaRPr lang="en-US"/>
          </a:p>
        </p:txBody>
      </p:sp>
    </p:spTree>
    <p:extLst>
      <p:ext uri="{BB962C8B-B14F-4D97-AF65-F5344CB8AC3E}">
        <p14:creationId xmlns:p14="http://schemas.microsoft.com/office/powerpoint/2010/main" val="447702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u-IN" b="1" i="0">
                <a:solidFill>
                  <a:srgbClr val="222222"/>
                </a:solidFill>
                <a:effectLst/>
                <a:latin typeface="Linux Libertine"/>
              </a:rPr>
              <a:t>મીરાંબાઈ</a:t>
            </a:r>
            <a:br>
              <a:rPr lang="gu-IN" b="1" i="0">
                <a:solidFill>
                  <a:srgbClr val="222222"/>
                </a:solidFill>
                <a:effectLst/>
                <a:latin typeface="Linux Libertine"/>
              </a:rPr>
            </a:br>
            <a:endParaRPr lang="en-US"/>
          </a:p>
        </p:txBody>
      </p:sp>
      <p:sp>
        <p:nvSpPr>
          <p:cNvPr id="3" name="Content Placeholder 2"/>
          <p:cNvSpPr>
            <a:spLocks noGrp="1"/>
          </p:cNvSpPr>
          <p:nvPr>
            <p:ph idx="1"/>
          </p:nvPr>
        </p:nvSpPr>
        <p:spPr/>
        <p:txBody>
          <a:bodyPr>
            <a:normAutofit lnSpcReduction="10000"/>
          </a:bodyPr>
          <a:lstStyle/>
          <a:p>
            <a:r>
              <a:rPr lang="gu-IN" b="1" i="0">
                <a:solidFill>
                  <a:srgbClr val="222222"/>
                </a:solidFill>
                <a:effectLst/>
                <a:latin typeface="Helvetica Neue"/>
              </a:rPr>
              <a:t>મીરાંબાઈ</a:t>
            </a:r>
            <a:r>
              <a:rPr lang="gu-IN" b="0" i="0">
                <a:solidFill>
                  <a:srgbClr val="222222"/>
                </a:solidFill>
                <a:effectLst/>
                <a:latin typeface="Helvetica Neue"/>
              </a:rPr>
              <a:t> (૧૪૯૮-૧૫૪૭) એક કૃષ્ણભક્ત હતાં જેમણે ભગવાન </a:t>
            </a:r>
            <a:r>
              <a:rPr lang="gu-IN" b="0" i="0" u="sng">
                <a:solidFill>
                  <a:srgbClr val="5A3696"/>
                </a:solidFill>
                <a:effectLst/>
                <a:latin typeface="Helvetica Neue"/>
                <a:hlinkClick r:id="rId2" tooltip="કૃષ્ણ"/>
              </a:rPr>
              <a:t>કૃષ્ણને</a:t>
            </a:r>
            <a:r>
              <a:rPr lang="gu-IN" b="0" i="0">
                <a:solidFill>
                  <a:srgbClr val="222222"/>
                </a:solidFill>
                <a:effectLst/>
                <a:latin typeface="Helvetica Neue"/>
              </a:rPr>
              <a:t> પોતાના પતિ તરીકે સ્થાપ્યા હતાં અને તેને અનુલક્ષીને અનેક ભજનો રચ્યાં છે. આ ભજનો મુખ્યત્વે સાખ્ય ભાવમાં રચાયેલાં છે.</a:t>
            </a:r>
          </a:p>
          <a:p>
            <a:r>
              <a:rPr lang="gu-IN" b="0" i="0">
                <a:solidFill>
                  <a:srgbClr val="222222"/>
                </a:solidFill>
                <a:effectLst/>
                <a:latin typeface="Helvetica Neue"/>
              </a:rPr>
              <a:t> </a:t>
            </a:r>
            <a:r>
              <a:rPr lang="gu-IN" b="0" i="0" u="none" strike="noStrike">
                <a:solidFill>
                  <a:srgbClr val="CC0000"/>
                </a:solidFill>
                <a:effectLst/>
                <a:latin typeface="Helvetica Neue"/>
                <a:hlinkClick r:id="rId3" tooltip="મેવાડ (પાનું અસ્તિત્વમાં નથી)"/>
              </a:rPr>
              <a:t>મેવાડના</a:t>
            </a:r>
            <a:r>
              <a:rPr lang="gu-IN" b="0" i="0">
                <a:solidFill>
                  <a:srgbClr val="222222"/>
                </a:solidFill>
                <a:effectLst/>
                <a:latin typeface="Helvetica Neue"/>
              </a:rPr>
              <a:t> વતની અને એક સમયે રાજરાણી મીરાંબાઈએ </a:t>
            </a:r>
            <a:r>
              <a:rPr lang="gu-IN" b="0" i="0" u="none" strike="noStrike">
                <a:solidFill>
                  <a:srgbClr val="5A3696"/>
                </a:solidFill>
                <a:effectLst/>
                <a:latin typeface="Helvetica Neue"/>
                <a:hlinkClick r:id="rId2" tooltip="કૃષ્ણ"/>
              </a:rPr>
              <a:t>કૃષ્ણ</a:t>
            </a:r>
            <a:r>
              <a:rPr lang="gu-IN" b="0" i="0">
                <a:solidFill>
                  <a:srgbClr val="222222"/>
                </a:solidFill>
                <a:effectLst/>
                <a:latin typeface="Helvetica Neue"/>
              </a:rPr>
              <a:t> પ્રત્યેની ભક્તિ માટે તમામ સુખ સાહ્યબીઓ પાછળ છોડીને ગામેગામ ફરી કૃષ્ણભક્તિના ગીતો ગાનાર સાધ્વીનું રૂપ લઈ લીધું હતું. મીરાંબાઈએ કૃષ્ણભક્તિની અનેક </a:t>
            </a:r>
            <a:r>
              <a:rPr lang="gu-IN" b="0" i="0" u="none" strike="noStrike">
                <a:solidFill>
                  <a:srgbClr val="5A3696"/>
                </a:solidFill>
                <a:effectLst/>
                <a:latin typeface="Helvetica Neue"/>
                <a:hlinkClick r:id="rId4" tooltip="ગુજરાતી"/>
              </a:rPr>
              <a:t>ગુજરાતી</a:t>
            </a:r>
            <a:r>
              <a:rPr lang="gu-IN" b="0" i="0">
                <a:solidFill>
                  <a:srgbClr val="222222"/>
                </a:solidFill>
                <a:effectLst/>
                <a:latin typeface="Helvetica Neue"/>
              </a:rPr>
              <a:t> કાવ્ય રચનાઓ આપણને આપી છે. મુખ્યત્વે મીરાંબાઈનાં મૂળ પદો </a:t>
            </a:r>
            <a:r>
              <a:rPr lang="gu-IN" b="0" i="0" u="none" strike="noStrike">
                <a:solidFill>
                  <a:srgbClr val="5A3696"/>
                </a:solidFill>
                <a:effectLst/>
                <a:latin typeface="Helvetica Neue"/>
                <a:hlinkClick r:id="rId5" tooltip="વ્રજ ભાષા"/>
              </a:rPr>
              <a:t>વ્રજ ભાષા</a:t>
            </a:r>
            <a:r>
              <a:rPr lang="gu-IN" b="0" i="0">
                <a:solidFill>
                  <a:srgbClr val="222222"/>
                </a:solidFill>
                <a:effectLst/>
                <a:latin typeface="Helvetica Neue"/>
              </a:rPr>
              <a:t> અને</a:t>
            </a:r>
            <a:r>
              <a:rPr lang="gu-IN" b="0" i="0" u="none" strike="noStrike">
                <a:solidFill>
                  <a:srgbClr val="CC0000"/>
                </a:solidFill>
                <a:effectLst/>
                <a:latin typeface="Helvetica Neue"/>
                <a:hlinkClick r:id="rId6" tooltip="મારવાડી ભાષા (પાનું અસ્તિત્વમાં નથી)"/>
              </a:rPr>
              <a:t>મારવાડી ભાષામાં</a:t>
            </a:r>
            <a:r>
              <a:rPr lang="gu-IN" b="0" i="0">
                <a:solidFill>
                  <a:srgbClr val="222222"/>
                </a:solidFill>
                <a:effectLst/>
                <a:latin typeface="Helvetica Neue"/>
              </a:rPr>
              <a:t> મળે છે.</a:t>
            </a:r>
          </a:p>
          <a:p>
            <a:r>
              <a:rPr lang="gu-IN" b="0" i="0">
                <a:solidFill>
                  <a:srgbClr val="222222"/>
                </a:solidFill>
                <a:effectLst/>
                <a:latin typeface="Helvetica Neue"/>
              </a:rPr>
              <a:t>મીરાંબાઈનો જન્મ સંવત ૧૪૯૮માં </a:t>
            </a:r>
            <a:r>
              <a:rPr lang="gu-IN" b="0" i="0" u="none" strike="noStrike">
                <a:solidFill>
                  <a:srgbClr val="5A3696"/>
                </a:solidFill>
                <a:effectLst/>
                <a:latin typeface="Helvetica Neue"/>
                <a:hlinkClick r:id="rId7" tooltip="જોધપુર"/>
              </a:rPr>
              <a:t>જોધપુરમાં</a:t>
            </a:r>
            <a:r>
              <a:rPr lang="gu-IN" b="0" i="0">
                <a:solidFill>
                  <a:srgbClr val="222222"/>
                </a:solidFill>
                <a:effectLst/>
                <a:latin typeface="Helvetica Neue"/>
              </a:rPr>
              <a:t> મેડતા નજીક આવેલા કુડકી (કે કુરકી)ગામમાં (હાલના </a:t>
            </a:r>
            <a:r>
              <a:rPr lang="gu-IN" b="0" i="0" u="none" strike="noStrike">
                <a:solidFill>
                  <a:srgbClr val="5A3696"/>
                </a:solidFill>
                <a:effectLst/>
                <a:latin typeface="Helvetica Neue"/>
                <a:hlinkClick r:id="rId8" tooltip="રાજસ્થાન"/>
              </a:rPr>
              <a:t>રાજસ્થાનના</a:t>
            </a:r>
            <a:r>
              <a:rPr lang="gu-IN" b="0" i="0">
                <a:solidFill>
                  <a:srgbClr val="222222"/>
                </a:solidFill>
                <a:effectLst/>
                <a:latin typeface="Helvetica Neue"/>
              </a:rPr>
              <a:t> </a:t>
            </a:r>
            <a:r>
              <a:rPr lang="gu-IN" b="0" i="0" u="none" strike="noStrike">
                <a:solidFill>
                  <a:srgbClr val="5A3696"/>
                </a:solidFill>
                <a:effectLst/>
                <a:latin typeface="Helvetica Neue"/>
                <a:hlinkClick r:id="rId9" tooltip="પાલી જિલ્લો"/>
              </a:rPr>
              <a:t>પાલી જિલ્લામાં</a:t>
            </a:r>
            <a:r>
              <a:rPr lang="gu-IN" b="0" i="0">
                <a:solidFill>
                  <a:srgbClr val="222222"/>
                </a:solidFill>
                <a:effectLst/>
                <a:latin typeface="Helvetica Neue"/>
              </a:rPr>
              <a:t>) થયો હતો.</a:t>
            </a:r>
            <a:endParaRPr lang="en-US"/>
          </a:p>
        </p:txBody>
      </p:sp>
      <p:pic>
        <p:nvPicPr>
          <p:cNvPr id="4" name="Picture 4"/>
          <p:cNvPicPr>
            <a:picLocks noChangeAspect="1"/>
          </p:cNvPicPr>
          <p:nvPr/>
        </p:nvPicPr>
        <p:blipFill>
          <a:blip r:embed="rId10"/>
          <a:stretch>
            <a:fillRect/>
          </a:stretch>
        </p:blipFill>
        <p:spPr>
          <a:xfrm>
            <a:off x="10306050" y="0"/>
            <a:ext cx="1885950" cy="2419350"/>
          </a:xfrm>
          <a:prstGeom prst="rect">
            <a:avLst/>
          </a:prstGeom>
        </p:spPr>
      </p:pic>
    </p:spTree>
    <p:extLst>
      <p:ext uri="{BB962C8B-B14F-4D97-AF65-F5344CB8AC3E}">
        <p14:creationId xmlns:p14="http://schemas.microsoft.com/office/powerpoint/2010/main" val="145197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gu-IN" b="0" i="0">
                <a:solidFill>
                  <a:srgbClr val="222222"/>
                </a:solidFill>
                <a:effectLst/>
                <a:latin typeface="Helvetica Neue"/>
              </a:rPr>
              <a:t>આખરે સંત રૈદાસજી (ઉત્તર ભારતમાં જેઓ</a:t>
            </a:r>
            <a:r>
              <a:rPr lang="gu-IN" b="0" i="0" u="none" strike="noStrike">
                <a:solidFill>
                  <a:srgbClr val="5A3696"/>
                </a:solidFill>
                <a:effectLst/>
                <a:latin typeface="Helvetica Neue"/>
                <a:hlinkClick r:id="rId2" tooltip="સંત રવિદાસ"/>
              </a:rPr>
              <a:t>સંત રવિદાસજીના</a:t>
            </a:r>
            <a:r>
              <a:rPr lang="gu-IN" b="0" i="0">
                <a:solidFill>
                  <a:srgbClr val="222222"/>
                </a:solidFill>
                <a:effectLst/>
                <a:latin typeface="Helvetica Neue"/>
              </a:rPr>
              <a:t> નામે સુખ્યાત છે) ઉપર તેમનું મન વિરમ્યું.</a:t>
            </a:r>
          </a:p>
          <a:p>
            <a:endParaRPr lang="gu-IN">
              <a:solidFill>
                <a:srgbClr val="222222"/>
              </a:solidFill>
              <a:latin typeface="Helvetica Neue"/>
            </a:endParaRPr>
          </a:p>
          <a:p>
            <a:pPr marL="0" indent="0">
              <a:buNone/>
            </a:pPr>
            <a:r>
              <a:rPr lang="gu-IN" b="0" i="0">
                <a:solidFill>
                  <a:srgbClr val="222222"/>
                </a:solidFill>
                <a:effectLst/>
                <a:latin typeface="Helvetica Neue"/>
              </a:rPr>
              <a:t>     </a:t>
            </a:r>
            <a:r>
              <a:rPr lang="gu-IN" b="1" i="0" u="sng">
                <a:solidFill>
                  <a:srgbClr val="FF0000"/>
                </a:solidFill>
                <a:effectLst/>
                <a:latin typeface="Linux Libertine"/>
              </a:rPr>
              <a:t>રચિત ગ્રંથો</a:t>
            </a:r>
          </a:p>
          <a:p>
            <a:pPr marL="0" indent="0">
              <a:buNone/>
            </a:pPr>
            <a:endParaRPr lang="gu-IN" b="1" i="0" u="sng">
              <a:solidFill>
                <a:srgbClr val="FF0000"/>
              </a:solidFill>
              <a:effectLst/>
              <a:latin typeface="Helvetica Neue"/>
            </a:endParaRPr>
          </a:p>
          <a:p>
            <a:pPr fontAlgn="base"/>
            <a:r>
              <a:rPr lang="gu-IN" b="0" i="0">
                <a:solidFill>
                  <a:srgbClr val="222222"/>
                </a:solidFill>
                <a:effectLst/>
                <a:latin typeface="Helvetica Neue"/>
              </a:rPr>
              <a:t>મીરાંબાઈએ ચાર ગ્રંથોની રચના કરી હતી:</a:t>
            </a:r>
          </a:p>
          <a:p>
            <a:pPr fontAlgn="base"/>
            <a:r>
              <a:rPr lang="gu-IN" b="0" i="0">
                <a:solidFill>
                  <a:srgbClr val="222222"/>
                </a:solidFill>
                <a:effectLst/>
                <a:latin typeface="inherit"/>
              </a:rPr>
              <a:t>બરસી કા માયરા</a:t>
            </a:r>
          </a:p>
          <a:p>
            <a:pPr fontAlgn="base"/>
            <a:r>
              <a:rPr lang="gu-IN" b="0" i="0">
                <a:solidFill>
                  <a:srgbClr val="222222"/>
                </a:solidFill>
                <a:effectLst/>
                <a:latin typeface="inherit"/>
              </a:rPr>
              <a:t>ગીત ગોવિંદ ટીકા</a:t>
            </a:r>
          </a:p>
          <a:p>
            <a:pPr fontAlgn="base"/>
            <a:r>
              <a:rPr lang="gu-IN" b="0" i="0">
                <a:solidFill>
                  <a:srgbClr val="222222"/>
                </a:solidFill>
                <a:effectLst/>
                <a:latin typeface="inherit"/>
              </a:rPr>
              <a:t>રાગ ગોવિંદ</a:t>
            </a:r>
          </a:p>
          <a:p>
            <a:pPr fontAlgn="base"/>
            <a:r>
              <a:rPr lang="gu-IN" b="0" i="0">
                <a:solidFill>
                  <a:srgbClr val="222222"/>
                </a:solidFill>
                <a:effectLst/>
                <a:latin typeface="inherit"/>
              </a:rPr>
              <a:t>રાગ સોરઠ કે પદ</a:t>
            </a:r>
          </a:p>
          <a:p>
            <a:pPr fontAlgn="base"/>
            <a:r>
              <a:rPr lang="gu-IN" b="0" i="0">
                <a:solidFill>
                  <a:srgbClr val="222222"/>
                </a:solidFill>
                <a:effectLst/>
                <a:latin typeface="Helvetica Neue"/>
              </a:rPr>
              <a:t>આ સિવાય મીરાબાઈના ગીતોનું સંકલન 'મીરાબાઈ કી પદાવલી' નામના ગ્રંથમાં કરવામાં આવ્યું છે.</a:t>
            </a:r>
          </a:p>
          <a:p>
            <a:pPr marL="0" indent="0">
              <a:buNone/>
            </a:pPr>
            <a:endParaRPr lang="en-US"/>
          </a:p>
        </p:txBody>
      </p:sp>
    </p:spTree>
    <p:extLst>
      <p:ext uri="{BB962C8B-B14F-4D97-AF65-F5344CB8AC3E}">
        <p14:creationId xmlns:p14="http://schemas.microsoft.com/office/powerpoint/2010/main" val="3991657030"/>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0</Notes>
  <HiddenSlides>0</HiddenSlide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Gallery</vt:lpstr>
      <vt:lpstr>            ગુજરાતી સાહિત્યના                        સાહિત્યકારો </vt:lpstr>
      <vt:lpstr>હેમચંદ્રાચાર્ય </vt:lpstr>
      <vt:lpstr>PowerPoint Presentation</vt:lpstr>
      <vt:lpstr>PowerPoint Presentation</vt:lpstr>
      <vt:lpstr>નરસિંહ મહેતા મધ્યકાલીન ગુજરાતી સંત-કવિ( </vt:lpstr>
      <vt:lpstr>PowerPoint Presentation</vt:lpstr>
      <vt:lpstr>PowerPoint Presentation</vt:lpstr>
      <vt:lpstr>મીરાંબાઈ </vt:lpstr>
      <vt:lpstr>PowerPoint Presentation</vt:lpstr>
      <vt:lpstr>અખા ભગત (અક્ષયદાસ સોની-જ્ઞાન નો વડલો)</vt:lpstr>
      <vt:lpstr>PowerPoint Presentation</vt:lpstr>
      <vt:lpstr>ભાલણ (આખ્યાન ના પિતા)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revision>5</cp:revision>
  <dcterms:modified xsi:type="dcterms:W3CDTF">2017-07-22T16:39:56Z</dcterms:modified>
</cp:coreProperties>
</file>