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D6341F9-9063-4C85-AA3E-02DCA91825AA}" type="datetimeFigureOut">
              <a:rPr lang="en-US" smtClean="0"/>
              <a:t>10/05/2019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A61BE1-3F3F-4AE1-940F-E06401ABBA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341F9-9063-4C85-AA3E-02DCA91825AA}" type="datetimeFigureOut">
              <a:rPr lang="en-US" smtClean="0"/>
              <a:t>10/05/2019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1BE1-3F3F-4AE1-940F-E06401ABBA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D6341F9-9063-4C85-AA3E-02DCA91825AA}" type="datetimeFigureOut">
              <a:rPr lang="en-US" smtClean="0"/>
              <a:t>10/05/2019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CA61BE1-3F3F-4AE1-940F-E06401ABBA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341F9-9063-4C85-AA3E-02DCA91825AA}" type="datetimeFigureOut">
              <a:rPr lang="en-US" smtClean="0"/>
              <a:t>10/05/2019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A61BE1-3F3F-4AE1-940F-E06401ABBA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341F9-9063-4C85-AA3E-02DCA91825AA}" type="datetimeFigureOut">
              <a:rPr lang="en-US" smtClean="0"/>
              <a:t>10/05/2019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CA61BE1-3F3F-4AE1-940F-E06401ABBAB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6341F9-9063-4C85-AA3E-02DCA91825AA}" type="datetimeFigureOut">
              <a:rPr lang="en-US" smtClean="0"/>
              <a:t>10/05/2019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CA61BE1-3F3F-4AE1-940F-E06401ABBAB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6341F9-9063-4C85-AA3E-02DCA91825AA}" type="datetimeFigureOut">
              <a:rPr lang="en-US" smtClean="0"/>
              <a:t>10/05/2019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CA61BE1-3F3F-4AE1-940F-E06401ABBAB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341F9-9063-4C85-AA3E-02DCA91825AA}" type="datetimeFigureOut">
              <a:rPr lang="en-US" smtClean="0"/>
              <a:t>10/05/2019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A61BE1-3F3F-4AE1-940F-E06401ABBA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341F9-9063-4C85-AA3E-02DCA91825AA}" type="datetimeFigureOut">
              <a:rPr lang="en-US" smtClean="0"/>
              <a:t>10/05/2019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A61BE1-3F3F-4AE1-940F-E06401ABBA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341F9-9063-4C85-AA3E-02DCA91825AA}" type="datetimeFigureOut">
              <a:rPr lang="en-US" smtClean="0"/>
              <a:t>10/05/2019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A61BE1-3F3F-4AE1-940F-E06401ABBAB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D6341F9-9063-4C85-AA3E-02DCA91825AA}" type="datetimeFigureOut">
              <a:rPr lang="en-US" smtClean="0"/>
              <a:t>10/05/2019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CA61BE1-3F3F-4AE1-940F-E06401ABBAB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D6341F9-9063-4C85-AA3E-02DCA91825AA}" type="datetimeFigureOut">
              <a:rPr lang="en-US" smtClean="0"/>
              <a:t>10/05/2019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CA61BE1-3F3F-4AE1-940F-E06401ABBA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5791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Presented by </a:t>
            </a:r>
          </a:p>
          <a:p>
            <a:pPr algn="ctr"/>
            <a:endParaRPr lang="en-US" dirty="0" smtClean="0"/>
          </a:p>
          <a:p>
            <a:pPr algn="ctr"/>
            <a:r>
              <a:rPr lang="en-US" sz="3600" b="1" dirty="0" smtClean="0"/>
              <a:t>Dr. </a:t>
            </a:r>
            <a:r>
              <a:rPr lang="en-US" sz="3600" b="1" dirty="0" err="1" smtClean="0"/>
              <a:t>B.S.Patel</a:t>
            </a:r>
            <a:endParaRPr lang="en-US" sz="3600" b="1" dirty="0" smtClean="0"/>
          </a:p>
          <a:p>
            <a:pPr algn="ctr"/>
            <a:r>
              <a:rPr lang="en-US" dirty="0" smtClean="0"/>
              <a:t>Gujarati Department</a:t>
            </a:r>
          </a:p>
          <a:p>
            <a:pPr algn="ctr"/>
            <a:r>
              <a:rPr lang="en-US" dirty="0" err="1" smtClean="0"/>
              <a:t>Pramukh</a:t>
            </a:r>
            <a:r>
              <a:rPr lang="en-US" dirty="0" smtClean="0"/>
              <a:t> Swami Science and </a:t>
            </a:r>
            <a:r>
              <a:rPr lang="en-US" dirty="0" err="1" smtClean="0"/>
              <a:t>H.D.Patel</a:t>
            </a:r>
            <a:r>
              <a:rPr lang="en-US" dirty="0" smtClean="0"/>
              <a:t> Arts College, KADI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 fontScale="85000" lnSpcReduction="20000"/>
          </a:bodyPr>
          <a:lstStyle/>
          <a:p>
            <a:r>
              <a:rPr lang="gu-IN" sz="2800" b="1" dirty="0" smtClean="0">
                <a:solidFill>
                  <a:schemeClr val="bg1"/>
                </a:solidFill>
              </a:rPr>
              <a:t>ગણરચનાઃ- લઘુ-ગુરુ અક્ષરના બનેલા જુથને ગણ કહે છે. આવા આઠ ગણ છે આ યાદ રાખવા નીચેની પંક્તિતૈયાર કરવામાં આવે છે. 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r>
              <a:rPr lang="gu-IN" sz="2800" b="1" dirty="0" smtClean="0">
                <a:solidFill>
                  <a:schemeClr val="bg1"/>
                </a:solidFill>
              </a:rPr>
              <a:t>ય , મા, તા, રા, જ, ભા, ન, સ, લ, ગા.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gu-IN" sz="2800" b="1" dirty="0" smtClean="0">
                <a:solidFill>
                  <a:schemeClr val="bg1"/>
                </a:solidFill>
              </a:rPr>
              <a:t>ય	</a:t>
            </a:r>
            <a:r>
              <a:rPr lang="en-US" sz="2800" dirty="0" smtClean="0">
                <a:solidFill>
                  <a:schemeClr val="bg1"/>
                </a:solidFill>
              </a:rPr>
              <a:t>=</a:t>
            </a:r>
            <a:r>
              <a:rPr lang="gu-IN" sz="2800" b="1" dirty="0" smtClean="0">
                <a:solidFill>
                  <a:schemeClr val="bg1"/>
                </a:solidFill>
              </a:rPr>
              <a:t>	યમાતા</a:t>
            </a:r>
            <a:r>
              <a:rPr lang="en-US" sz="2800" dirty="0" smtClean="0">
                <a:solidFill>
                  <a:schemeClr val="bg1"/>
                </a:solidFill>
              </a:rPr>
              <a:t>	=</a:t>
            </a:r>
            <a:r>
              <a:rPr lang="gu-IN" sz="2800" b="1" dirty="0" smtClean="0">
                <a:solidFill>
                  <a:schemeClr val="bg1"/>
                </a:solidFill>
              </a:rPr>
              <a:t> ય ગણ	(પહેલો લઘુ, છેલ્લા બે ગુરુ)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gu-IN" sz="2800" b="1" dirty="0" smtClean="0">
                <a:solidFill>
                  <a:schemeClr val="bg1"/>
                </a:solidFill>
              </a:rPr>
              <a:t>મા	</a:t>
            </a:r>
            <a:r>
              <a:rPr lang="en-US" sz="2800" dirty="0" smtClean="0">
                <a:solidFill>
                  <a:schemeClr val="bg1"/>
                </a:solidFill>
              </a:rPr>
              <a:t>=</a:t>
            </a:r>
            <a:r>
              <a:rPr lang="gu-IN" sz="2800" b="1" dirty="0" smtClean="0">
                <a:solidFill>
                  <a:schemeClr val="bg1"/>
                </a:solidFill>
              </a:rPr>
              <a:t>	માતારા</a:t>
            </a:r>
            <a:r>
              <a:rPr lang="en-US" sz="2800" dirty="0" smtClean="0">
                <a:solidFill>
                  <a:schemeClr val="bg1"/>
                </a:solidFill>
              </a:rPr>
              <a:t>	=</a:t>
            </a:r>
            <a:r>
              <a:rPr lang="gu-IN" sz="2800" b="1" dirty="0" smtClean="0">
                <a:solidFill>
                  <a:schemeClr val="bg1"/>
                </a:solidFill>
              </a:rPr>
              <a:t> મ ગણ	(ત્રણે ગુરૂ)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gu-IN" sz="2800" b="1" dirty="0" smtClean="0">
                <a:solidFill>
                  <a:schemeClr val="bg1"/>
                </a:solidFill>
              </a:rPr>
              <a:t>તા	</a:t>
            </a:r>
            <a:r>
              <a:rPr lang="en-US" sz="2800" dirty="0" smtClean="0">
                <a:solidFill>
                  <a:schemeClr val="bg1"/>
                </a:solidFill>
              </a:rPr>
              <a:t>=</a:t>
            </a:r>
            <a:r>
              <a:rPr lang="gu-IN" sz="2800" b="1" dirty="0" smtClean="0">
                <a:solidFill>
                  <a:schemeClr val="bg1"/>
                </a:solidFill>
              </a:rPr>
              <a:t>	તારાજ</a:t>
            </a:r>
            <a:r>
              <a:rPr lang="en-US" sz="2800" dirty="0" smtClean="0">
                <a:solidFill>
                  <a:schemeClr val="bg1"/>
                </a:solidFill>
              </a:rPr>
              <a:t>	=</a:t>
            </a:r>
            <a:r>
              <a:rPr lang="gu-IN" sz="2800" b="1" dirty="0" smtClean="0">
                <a:solidFill>
                  <a:schemeClr val="bg1"/>
                </a:solidFill>
              </a:rPr>
              <a:t> ત ગણ	(પહેલા બે ગુરુ, છેલ્લો લઘુ)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gu-IN" sz="2800" b="1" dirty="0" smtClean="0">
                <a:solidFill>
                  <a:schemeClr val="bg1"/>
                </a:solidFill>
              </a:rPr>
              <a:t>રા	</a:t>
            </a:r>
            <a:r>
              <a:rPr lang="en-US" sz="2800" dirty="0" smtClean="0">
                <a:solidFill>
                  <a:schemeClr val="bg1"/>
                </a:solidFill>
              </a:rPr>
              <a:t>=</a:t>
            </a:r>
            <a:r>
              <a:rPr lang="gu-IN" sz="2800" b="1" dirty="0" smtClean="0">
                <a:solidFill>
                  <a:schemeClr val="bg1"/>
                </a:solidFill>
              </a:rPr>
              <a:t>	રાજભા</a:t>
            </a:r>
            <a:r>
              <a:rPr lang="en-US" sz="2800" dirty="0" smtClean="0">
                <a:solidFill>
                  <a:schemeClr val="bg1"/>
                </a:solidFill>
              </a:rPr>
              <a:t>	=</a:t>
            </a:r>
            <a:r>
              <a:rPr lang="gu-IN" sz="2800" b="1" dirty="0" smtClean="0">
                <a:solidFill>
                  <a:schemeClr val="bg1"/>
                </a:solidFill>
              </a:rPr>
              <a:t> ર ગણ	(પહેલો, છેલ્લો ગુરુ, વચલો લઘુ)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gu-IN" sz="2800" b="1" dirty="0" smtClean="0">
                <a:solidFill>
                  <a:schemeClr val="bg1"/>
                </a:solidFill>
              </a:rPr>
              <a:t>જ	</a:t>
            </a:r>
            <a:r>
              <a:rPr lang="en-US" sz="2800" dirty="0" smtClean="0">
                <a:solidFill>
                  <a:schemeClr val="bg1"/>
                </a:solidFill>
              </a:rPr>
              <a:t>=</a:t>
            </a:r>
            <a:r>
              <a:rPr lang="gu-IN" sz="2800" b="1" dirty="0" smtClean="0">
                <a:solidFill>
                  <a:schemeClr val="bg1"/>
                </a:solidFill>
              </a:rPr>
              <a:t>	જભાન</a:t>
            </a:r>
            <a:r>
              <a:rPr lang="en-US" sz="2800" dirty="0" smtClean="0">
                <a:solidFill>
                  <a:schemeClr val="bg1"/>
                </a:solidFill>
              </a:rPr>
              <a:t>	=</a:t>
            </a:r>
            <a:r>
              <a:rPr lang="gu-IN" sz="2800" b="1" dirty="0" smtClean="0">
                <a:solidFill>
                  <a:schemeClr val="bg1"/>
                </a:solidFill>
              </a:rPr>
              <a:t> જ ગણ	(પહેલો, છેલ્લો લઘુ, વચલો ગુરુ)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gu-IN" sz="2800" b="1" dirty="0" smtClean="0">
                <a:solidFill>
                  <a:schemeClr val="bg1"/>
                </a:solidFill>
              </a:rPr>
              <a:t>ભા	</a:t>
            </a:r>
            <a:r>
              <a:rPr lang="en-US" sz="2800" dirty="0" smtClean="0">
                <a:solidFill>
                  <a:schemeClr val="bg1"/>
                </a:solidFill>
              </a:rPr>
              <a:t>=</a:t>
            </a:r>
            <a:r>
              <a:rPr lang="gu-IN" sz="2800" b="1" dirty="0" smtClean="0">
                <a:solidFill>
                  <a:schemeClr val="bg1"/>
                </a:solidFill>
              </a:rPr>
              <a:t>	ભાનસ</a:t>
            </a:r>
            <a:r>
              <a:rPr lang="en-US" sz="2800" dirty="0" smtClean="0">
                <a:solidFill>
                  <a:schemeClr val="bg1"/>
                </a:solidFill>
              </a:rPr>
              <a:t>	=</a:t>
            </a:r>
            <a:r>
              <a:rPr lang="gu-IN" sz="2800" b="1" dirty="0" smtClean="0">
                <a:solidFill>
                  <a:schemeClr val="bg1"/>
                </a:solidFill>
              </a:rPr>
              <a:t> ભ ગણ	(પહેલો ગુરુ, છેલ્લા બે લઘુ)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gu-IN" sz="2800" b="1" dirty="0" smtClean="0">
                <a:solidFill>
                  <a:schemeClr val="bg1"/>
                </a:solidFill>
              </a:rPr>
              <a:t>ન	</a:t>
            </a:r>
            <a:r>
              <a:rPr lang="en-US" sz="2800" dirty="0" smtClean="0">
                <a:solidFill>
                  <a:schemeClr val="bg1"/>
                </a:solidFill>
              </a:rPr>
              <a:t>=</a:t>
            </a:r>
            <a:r>
              <a:rPr lang="gu-IN" sz="2800" b="1" dirty="0" smtClean="0">
                <a:solidFill>
                  <a:schemeClr val="bg1"/>
                </a:solidFill>
              </a:rPr>
              <a:t>	નસલ</a:t>
            </a:r>
            <a:r>
              <a:rPr lang="en-US" sz="2800" dirty="0" smtClean="0">
                <a:solidFill>
                  <a:schemeClr val="bg1"/>
                </a:solidFill>
              </a:rPr>
              <a:t>	=</a:t>
            </a:r>
            <a:r>
              <a:rPr lang="gu-IN" sz="2800" b="1" dirty="0" smtClean="0">
                <a:solidFill>
                  <a:schemeClr val="bg1"/>
                </a:solidFill>
              </a:rPr>
              <a:t> ન ગણ	(ત્રણે લઘુ)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gu-IN" sz="2800" b="1" dirty="0" smtClean="0">
                <a:solidFill>
                  <a:schemeClr val="bg1"/>
                </a:solidFill>
              </a:rPr>
              <a:t>સ	</a:t>
            </a:r>
            <a:r>
              <a:rPr lang="en-US" sz="2800" dirty="0" smtClean="0">
                <a:solidFill>
                  <a:schemeClr val="bg1"/>
                </a:solidFill>
              </a:rPr>
              <a:t>=</a:t>
            </a:r>
            <a:r>
              <a:rPr lang="gu-IN" sz="2800" b="1" dirty="0" smtClean="0">
                <a:solidFill>
                  <a:schemeClr val="bg1"/>
                </a:solidFill>
              </a:rPr>
              <a:t>	સલગા</a:t>
            </a:r>
            <a:r>
              <a:rPr lang="en-US" sz="2800" dirty="0" smtClean="0">
                <a:solidFill>
                  <a:schemeClr val="bg1"/>
                </a:solidFill>
              </a:rPr>
              <a:t>	=</a:t>
            </a:r>
            <a:r>
              <a:rPr lang="gu-IN" sz="2800" b="1" dirty="0" smtClean="0">
                <a:solidFill>
                  <a:schemeClr val="bg1"/>
                </a:solidFill>
              </a:rPr>
              <a:t> સ ગણ	(પહેલો બે લઘુ, છેલ્લો ગુરુ)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gu-IN" sz="2800" b="1" dirty="0" smtClean="0">
                <a:solidFill>
                  <a:schemeClr val="bg1"/>
                </a:solidFill>
              </a:rPr>
              <a:t>લ	</a:t>
            </a:r>
            <a:r>
              <a:rPr lang="en-US" sz="2800" dirty="0" smtClean="0">
                <a:solidFill>
                  <a:schemeClr val="bg1"/>
                </a:solidFill>
              </a:rPr>
              <a:t>=</a:t>
            </a:r>
            <a:r>
              <a:rPr lang="gu-IN" sz="2800" b="1" dirty="0" smtClean="0">
                <a:solidFill>
                  <a:schemeClr val="bg1"/>
                </a:solidFill>
              </a:rPr>
              <a:t>	લઘુ</a:t>
            </a:r>
            <a:r>
              <a:rPr lang="en-US" sz="2800" dirty="0" smtClean="0">
                <a:solidFill>
                  <a:schemeClr val="bg1"/>
                </a:solidFill>
              </a:rPr>
              <a:t>	=</a:t>
            </a:r>
            <a:r>
              <a:rPr lang="gu-IN" sz="2800" b="1" dirty="0" smtClean="0">
                <a:solidFill>
                  <a:schemeClr val="bg1"/>
                </a:solidFill>
              </a:rPr>
              <a:t> ( </a:t>
            </a:r>
            <a:r>
              <a:rPr lang="en-US" sz="2800" b="1" dirty="0" smtClean="0">
                <a:solidFill>
                  <a:schemeClr val="bg1"/>
                </a:solidFill>
              </a:rPr>
              <a:t>U</a:t>
            </a:r>
            <a:r>
              <a:rPr lang="gu-IN" sz="2800" b="1" dirty="0" smtClean="0">
                <a:solidFill>
                  <a:schemeClr val="bg1"/>
                </a:solidFill>
              </a:rPr>
              <a:t> ) ગણ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gu-IN" sz="2800" b="1" dirty="0" smtClean="0">
                <a:solidFill>
                  <a:schemeClr val="bg1"/>
                </a:solidFill>
              </a:rPr>
              <a:t>ગા	</a:t>
            </a:r>
            <a:r>
              <a:rPr lang="en-US" sz="2800" dirty="0" smtClean="0">
                <a:solidFill>
                  <a:schemeClr val="bg1"/>
                </a:solidFill>
              </a:rPr>
              <a:t>=</a:t>
            </a:r>
            <a:r>
              <a:rPr lang="gu-IN" sz="2800" b="1" dirty="0" smtClean="0">
                <a:solidFill>
                  <a:schemeClr val="bg1"/>
                </a:solidFill>
              </a:rPr>
              <a:t>	ગુરુ</a:t>
            </a:r>
            <a:r>
              <a:rPr lang="en-US" sz="2800" dirty="0" smtClean="0">
                <a:solidFill>
                  <a:schemeClr val="bg1"/>
                </a:solidFill>
              </a:rPr>
              <a:t>	=</a:t>
            </a:r>
            <a:r>
              <a:rPr lang="gu-IN" sz="2800" b="1" dirty="0" smtClean="0">
                <a:solidFill>
                  <a:schemeClr val="bg1"/>
                </a:solidFill>
              </a:rPr>
              <a:t> (  - ) ગણ</a:t>
            </a:r>
            <a:endParaRPr lang="en-US" sz="2800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gu-IN" sz="2400" b="1" dirty="0" smtClean="0">
                <a:solidFill>
                  <a:schemeClr val="bg1"/>
                </a:solidFill>
              </a:rPr>
              <a:t>અક્ષરઃ 17               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gu-IN" sz="2400" b="1" dirty="0" smtClean="0">
                <a:solidFill>
                  <a:schemeClr val="bg1"/>
                </a:solidFill>
              </a:rPr>
              <a:t>ગણઃ જ, સ, જ, સ, ય, લ, ગા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gu-IN" sz="2400" b="1" dirty="0" smtClean="0">
                <a:solidFill>
                  <a:schemeClr val="bg1"/>
                </a:solidFill>
              </a:rPr>
              <a:t>યતિઃ- 8 કે 9 અક્ષરે.     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gu-IN" sz="2400" b="1" dirty="0" smtClean="0">
                <a:solidFill>
                  <a:schemeClr val="bg1"/>
                </a:solidFill>
              </a:rPr>
              <a:t>સ્વરૂપ – 10 લઘુ અક્ષર,7 ગુરુ અક્ષરો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3749040"/>
          <a:ext cx="7696199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457"/>
                <a:gridCol w="1099457"/>
                <a:gridCol w="1099457"/>
                <a:gridCol w="1099457"/>
                <a:gridCol w="1099457"/>
                <a:gridCol w="1099457"/>
                <a:gridCol w="1099457"/>
              </a:tblGrid>
              <a:tr h="952500">
                <a:tc>
                  <a:txBody>
                    <a:bodyPr/>
                    <a:lstStyle/>
                    <a:p>
                      <a:pPr algn="ctr"/>
                      <a:r>
                        <a:rPr lang="gu-IN" sz="2400" b="1" dirty="0" smtClean="0"/>
                        <a:t>જ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1" dirty="0" smtClean="0"/>
                        <a:t>U  — U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400" b="1" dirty="0" smtClean="0"/>
                        <a:t>સ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1" dirty="0" smtClean="0"/>
                        <a:t>U  </a:t>
                      </a:r>
                      <a:r>
                        <a:rPr lang="en-US" sz="2400" b="1" dirty="0" err="1" smtClean="0"/>
                        <a:t>U</a:t>
                      </a:r>
                      <a:r>
                        <a:rPr lang="en-US" sz="2400" b="1" dirty="0" smtClean="0"/>
                        <a:t>  —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400" b="1" dirty="0" smtClean="0"/>
                        <a:t>જ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1" dirty="0" smtClean="0"/>
                        <a:t>U — U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400" b="1" dirty="0" smtClean="0"/>
                        <a:t>સ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1" dirty="0" smtClean="0"/>
                        <a:t>U  </a:t>
                      </a:r>
                      <a:r>
                        <a:rPr lang="en-US" sz="2400" b="1" dirty="0" err="1" smtClean="0"/>
                        <a:t>U</a:t>
                      </a:r>
                      <a:r>
                        <a:rPr lang="en-US" sz="2400" b="1" dirty="0" smtClean="0"/>
                        <a:t> —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400" b="1" dirty="0" smtClean="0"/>
                        <a:t>ય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1" dirty="0" smtClean="0"/>
                        <a:t>U —  —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400" b="1" dirty="0" smtClean="0"/>
                        <a:t>લ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1" dirty="0" smtClean="0"/>
                        <a:t>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400" b="1" dirty="0" smtClean="0"/>
                        <a:t>ગા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1" dirty="0" smtClean="0"/>
                        <a:t>—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3200" b="1" dirty="0" smtClean="0"/>
                        <a:t>મ ને શિ</a:t>
                      </a:r>
                      <a:endParaRPr lang="en-US" sz="3200" dirty="0" smtClean="0"/>
                    </a:p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3200" b="1" dirty="0" smtClean="0"/>
                        <a:t>શુ ત ણી</a:t>
                      </a:r>
                      <a:endParaRPr lang="en-US" sz="3200" dirty="0" smtClean="0"/>
                    </a:p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3200" b="1" dirty="0" smtClean="0"/>
                        <a:t>ગ મે સ</a:t>
                      </a:r>
                      <a:endParaRPr lang="en-US" sz="3200" dirty="0" smtClean="0"/>
                    </a:p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3200" b="1" dirty="0" smtClean="0"/>
                        <a:t>ર ળ સૃ</a:t>
                      </a:r>
                      <a:endParaRPr lang="en-US" sz="3200" dirty="0" smtClean="0"/>
                    </a:p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3200" b="1" dirty="0" smtClean="0"/>
                        <a:t>ષ્ટી સ્ને હ</a:t>
                      </a:r>
                      <a:endParaRPr lang="en-US" sz="3200" dirty="0" smtClean="0"/>
                    </a:p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3200" b="1" dirty="0" smtClean="0"/>
                        <a:t>ભ</a:t>
                      </a:r>
                      <a:endParaRPr lang="en-US" sz="3200" dirty="0" smtClean="0"/>
                    </a:p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3200" b="1" dirty="0" smtClean="0"/>
                        <a:t>રી</a:t>
                      </a:r>
                      <a:endParaRPr lang="en-US" sz="3200" dirty="0" smtClean="0"/>
                    </a:p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r>
              <a:rPr lang="gu-IN" b="1" dirty="0" smtClean="0">
                <a:solidFill>
                  <a:schemeClr val="bg1"/>
                </a:solidFill>
              </a:rPr>
              <a:t>પૃથ્વી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છંદના 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ઉદાહરણઃ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૧ ભલે મૂદુ રહી સહી જખમ છે કે ચૂરો થતું.</a:t>
            </a:r>
            <a:r>
              <a:rPr lang="gu-IN" dirty="0" smtClean="0">
                <a:solidFill>
                  <a:schemeClr val="bg1"/>
                </a:solidFill>
              </a:rPr>
              <a:t> </a:t>
            </a: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૨ ભમો ભરતખંડમાં, સકળ ભોમ ખૂંદી વળો </a:t>
            </a: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   પ્રિયે, તુજ લટે ધરું ધવલ સ્વચ્છ આ મોગરો.</a:t>
            </a: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   નહીં નિકટ એથી પર્સહક આ સમે મોહરો.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૩ ઘણું ક ઘણું ભાંગવું ઘણ ઉઠાવ મારી ભુજા </a:t>
            </a:r>
            <a:r>
              <a:rPr lang="en-US" dirty="0" smtClean="0">
                <a:solidFill>
                  <a:schemeClr val="bg1"/>
                </a:solidFill>
              </a:rPr>
              <a:t>! </a:t>
            </a:r>
            <a:endParaRPr lang="gu-IN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   ઘણું ક ઘણું તોડવું, તું ફટકાર થા, ઓ ભુજા </a:t>
            </a:r>
            <a:r>
              <a:rPr lang="en-US" dirty="0" smtClean="0">
                <a:solidFill>
                  <a:schemeClr val="bg1"/>
                </a:solidFill>
              </a:rPr>
              <a:t>!</a:t>
            </a: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૪ ધમાલ ન કરો જય ય નહિં નેન ભીનાં થશે </a:t>
            </a:r>
            <a:r>
              <a:rPr lang="en-US" dirty="0" smtClean="0">
                <a:solidFill>
                  <a:schemeClr val="bg1"/>
                </a:solidFill>
              </a:rPr>
              <a:t>!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>
                <a:solidFill>
                  <a:schemeClr val="bg1"/>
                </a:solidFill>
              </a:rPr>
              <a:t>1 </a:t>
            </a:r>
            <a:r>
              <a:rPr lang="gu-IN" b="1" dirty="0" smtClean="0">
                <a:solidFill>
                  <a:schemeClr val="bg1"/>
                </a:solidFill>
              </a:rPr>
              <a:t>અસત્યો માંહેથી પ્રભુ પરમ તેજે તું લઈ જા,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 </a:t>
            </a:r>
            <a:r>
              <a:rPr lang="gu-IN" b="1" dirty="0" smtClean="0">
                <a:solidFill>
                  <a:schemeClr val="bg1"/>
                </a:solidFill>
              </a:rPr>
              <a:t>ઊંડા અંધારેથી પ્રભુ પરમ તેજે તું લઈ જા.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2 </a:t>
            </a:r>
            <a:r>
              <a:rPr lang="gu-IN" b="1" dirty="0" smtClean="0">
                <a:solidFill>
                  <a:schemeClr val="bg1"/>
                </a:solidFill>
              </a:rPr>
              <a:t>બધો પી આકંઠ પ્રણય ભુવનોને કહીશુ હું,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</a:t>
            </a:r>
            <a:r>
              <a:rPr lang="gu-IN" b="1" dirty="0" smtClean="0">
                <a:solidFill>
                  <a:schemeClr val="bg1"/>
                </a:solidFill>
              </a:rPr>
              <a:t>મળ્યાં વર્ષો તેમાં અમૃત લઈ આવ્યો અવનિનું.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3 </a:t>
            </a:r>
            <a:r>
              <a:rPr lang="gu-IN" b="1" dirty="0" smtClean="0">
                <a:solidFill>
                  <a:schemeClr val="bg1"/>
                </a:solidFill>
              </a:rPr>
              <a:t>વળાવી બા આવી નિજ સકલ સંતાન ક્રમશઃ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 </a:t>
            </a:r>
            <a:r>
              <a:rPr lang="gu-IN" b="1" dirty="0" smtClean="0">
                <a:solidFill>
                  <a:schemeClr val="bg1"/>
                </a:solidFill>
              </a:rPr>
              <a:t>ગૃહવ્યાપી જોયો વિરહ, પડી બેસી પગથિયે.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4 </a:t>
            </a:r>
            <a:r>
              <a:rPr lang="gu-IN" b="1" dirty="0" smtClean="0">
                <a:solidFill>
                  <a:schemeClr val="bg1"/>
                </a:solidFill>
              </a:rPr>
              <a:t>હણો ના પાપીને, દ્વિગુણ બનશે પાપ જગતા,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 </a:t>
            </a:r>
            <a:r>
              <a:rPr lang="gu-IN" b="1" dirty="0" smtClean="0">
                <a:solidFill>
                  <a:schemeClr val="bg1"/>
                </a:solidFill>
              </a:rPr>
              <a:t>લડો પાપો સામે, અડગ મનના ગુપ્ત બળથી.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5 </a:t>
            </a:r>
            <a:r>
              <a:rPr lang="gu-IN" b="1" dirty="0" smtClean="0">
                <a:solidFill>
                  <a:schemeClr val="bg1"/>
                </a:solidFill>
              </a:rPr>
              <a:t>પ્રભો અંતર્યામી જીવન જીવનાં દીન શરણા.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algn="ctr"/>
            <a:r>
              <a:rPr lang="gu-IN" dirty="0" smtClean="0"/>
              <a:t>અક્ષરોઃ-17                  </a:t>
            </a:r>
          </a:p>
          <a:p>
            <a:pPr algn="ctr"/>
            <a:r>
              <a:rPr lang="gu-IN" dirty="0" smtClean="0"/>
              <a:t>ગણઃ- મ, ભ, ન, ત, ત, ગા, ગા</a:t>
            </a:r>
          </a:p>
          <a:p>
            <a:pPr algn="ctr"/>
            <a:r>
              <a:rPr lang="gu-IN" dirty="0" smtClean="0"/>
              <a:t>યતિ – ચોથા અને દશમા અક્ષરે    </a:t>
            </a:r>
          </a:p>
          <a:p>
            <a:pPr algn="ctr"/>
            <a:r>
              <a:rPr lang="gu-IN" dirty="0" smtClean="0"/>
              <a:t>સ્વરૂપ – ૭ લઘુ અક્ષર,૧૦ ગુરુ અક્ષરો</a:t>
            </a:r>
          </a:p>
          <a:p>
            <a:pPr algn="ctr"/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3962400"/>
          <a:ext cx="8458198" cy="2099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314"/>
                <a:gridCol w="1208314"/>
                <a:gridCol w="1208314"/>
                <a:gridCol w="1208314"/>
                <a:gridCol w="1208314"/>
                <a:gridCol w="1208314"/>
                <a:gridCol w="1208314"/>
              </a:tblGrid>
              <a:tr h="1093694">
                <a:tc>
                  <a:txBody>
                    <a:bodyPr/>
                    <a:lstStyle/>
                    <a:p>
                      <a:pPr algn="ctr"/>
                      <a:r>
                        <a:rPr lang="gu-IN" sz="2000" b="1" dirty="0" smtClean="0">
                          <a:solidFill>
                            <a:srgbClr val="FFFF00"/>
                          </a:solidFill>
                        </a:rPr>
                        <a:t>મ</a:t>
                      </a:r>
                      <a:endParaRPr lang="en-US" sz="2000" dirty="0" smtClean="0">
                        <a:solidFill>
                          <a:srgbClr val="FFFF00"/>
                        </a:solidFill>
                      </a:endParaRPr>
                    </a:p>
                    <a:p>
                      <a:pPr lvl="0" algn="ctr"/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— — </a:t>
                      </a:r>
                    </a:p>
                    <a:p>
                      <a:pPr algn="ctr"/>
                      <a:endParaRPr lang="en-US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000" b="1" dirty="0" smtClean="0">
                          <a:solidFill>
                            <a:srgbClr val="FFFF00"/>
                          </a:solidFill>
                        </a:rPr>
                        <a:t>ભ</a:t>
                      </a:r>
                      <a:endParaRPr lang="en-US" sz="20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—</a:t>
                      </a:r>
                      <a:r>
                        <a:rPr lang="en-US" sz="2000" b="1" dirty="0" smtClean="0">
                          <a:solidFill>
                            <a:srgbClr val="FFFF00"/>
                          </a:solidFill>
                        </a:rPr>
                        <a:t> U </a:t>
                      </a:r>
                      <a:r>
                        <a:rPr lang="en-US" sz="2000" b="1" dirty="0" err="1" smtClean="0">
                          <a:solidFill>
                            <a:srgbClr val="FFFF00"/>
                          </a:solidFill>
                        </a:rPr>
                        <a:t>U</a:t>
                      </a:r>
                      <a:endParaRPr lang="en-US" sz="20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000" b="1" dirty="0" smtClean="0">
                          <a:solidFill>
                            <a:srgbClr val="FFFF00"/>
                          </a:solidFill>
                        </a:rPr>
                        <a:t>ન</a:t>
                      </a:r>
                      <a:endParaRPr lang="en-US" sz="20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FFFF00"/>
                          </a:solidFill>
                        </a:rPr>
                        <a:t>U </a:t>
                      </a:r>
                      <a:r>
                        <a:rPr lang="en-US" sz="2000" b="1" dirty="0" err="1" smtClean="0">
                          <a:solidFill>
                            <a:srgbClr val="FFFF00"/>
                          </a:solidFill>
                        </a:rPr>
                        <a:t>U</a:t>
                      </a:r>
                      <a:r>
                        <a:rPr lang="en-US" sz="20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sz="2000" b="1" dirty="0" err="1" smtClean="0">
                          <a:solidFill>
                            <a:srgbClr val="FFFF00"/>
                          </a:solidFill>
                        </a:rPr>
                        <a:t>U</a:t>
                      </a:r>
                      <a:endParaRPr lang="en-US" sz="20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000" b="1" dirty="0" smtClean="0">
                          <a:solidFill>
                            <a:srgbClr val="FFFF00"/>
                          </a:solidFill>
                        </a:rPr>
                        <a:t>ત</a:t>
                      </a:r>
                      <a:endParaRPr lang="en-US" sz="2000" dirty="0" smtClean="0">
                        <a:solidFill>
                          <a:srgbClr val="FFFF00"/>
                        </a:solidFill>
                      </a:endParaRPr>
                    </a:p>
                    <a:p>
                      <a:pPr lvl="0" algn="ctr"/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 — </a:t>
                      </a:r>
                      <a:r>
                        <a:rPr lang="en-US" sz="2000" b="1" dirty="0" smtClean="0">
                          <a:solidFill>
                            <a:srgbClr val="FFFF00"/>
                          </a:solidFill>
                        </a:rPr>
                        <a:t>U</a:t>
                      </a:r>
                      <a:endParaRPr lang="en-US" sz="20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000" b="1" dirty="0" smtClean="0">
                          <a:solidFill>
                            <a:srgbClr val="FFFF00"/>
                          </a:solidFill>
                        </a:rPr>
                        <a:t>ત</a:t>
                      </a:r>
                      <a:endParaRPr lang="en-US" sz="2000" dirty="0" smtClean="0">
                        <a:solidFill>
                          <a:srgbClr val="FFFF00"/>
                        </a:solidFill>
                      </a:endParaRPr>
                    </a:p>
                    <a:p>
                      <a:pPr lvl="0" algn="ctr"/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 — </a:t>
                      </a:r>
                      <a:r>
                        <a:rPr lang="en-US" sz="2000" b="1" dirty="0" smtClean="0">
                          <a:solidFill>
                            <a:srgbClr val="FFFF00"/>
                          </a:solidFill>
                        </a:rPr>
                        <a:t>U</a:t>
                      </a:r>
                      <a:endParaRPr lang="en-US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000" b="1" dirty="0" smtClean="0">
                          <a:solidFill>
                            <a:srgbClr val="FFFF00"/>
                          </a:solidFill>
                        </a:rPr>
                        <a:t>ગા</a:t>
                      </a:r>
                      <a:endParaRPr lang="en-US" sz="20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—</a:t>
                      </a:r>
                      <a:endParaRPr lang="en-US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u-IN" sz="2000" b="1" dirty="0" smtClean="0">
                          <a:solidFill>
                            <a:srgbClr val="FFFF00"/>
                          </a:solidFill>
                        </a:rPr>
                        <a:t>ગા</a:t>
                      </a:r>
                      <a:endParaRPr lang="en-US" sz="20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—</a:t>
                      </a:r>
                      <a:endParaRPr lang="en-US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7655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બે ઠો બે</a:t>
                      </a:r>
                      <a:endParaRPr lang="en-US" sz="20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ઠો સ ખિ</a:t>
                      </a:r>
                      <a:endParaRPr lang="en-US" sz="20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સ હી ત</a:t>
                      </a:r>
                      <a:endParaRPr lang="en-US" sz="20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હૂં મા લ</a:t>
                      </a:r>
                      <a:endParaRPr lang="en-US" sz="20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તિ મં ડ</a:t>
                      </a:r>
                      <a:endParaRPr lang="en-US" sz="20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પે</a:t>
                      </a:r>
                      <a:endParaRPr lang="en-US" sz="20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ત્યાં</a:t>
                      </a:r>
                      <a:endParaRPr lang="en-US" sz="20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>
                <a:solidFill>
                  <a:schemeClr val="bg1"/>
                </a:solidFill>
              </a:rPr>
              <a:t>1 </a:t>
            </a:r>
            <a:r>
              <a:rPr lang="gu-IN" b="1" dirty="0" smtClean="0">
                <a:solidFill>
                  <a:schemeClr val="bg1"/>
                </a:solidFill>
              </a:rPr>
              <a:t>રે પંખીડા, સુખથી ચણજો, ગીત વા કાંઈ ગાજો.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</a:t>
            </a:r>
            <a:r>
              <a:rPr lang="gu-IN" b="1" dirty="0" smtClean="0">
                <a:solidFill>
                  <a:schemeClr val="bg1"/>
                </a:solidFill>
              </a:rPr>
              <a:t>શાને આવાં મુજથી ડરીને, ખેલ છોડી ઊડો છો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2  </a:t>
            </a:r>
            <a:r>
              <a:rPr lang="gu-IN" b="1" dirty="0" smtClean="0">
                <a:solidFill>
                  <a:schemeClr val="bg1"/>
                </a:solidFill>
              </a:rPr>
              <a:t>બેઠી ખાટે ફરી વળી બધે, મેડીઓ ઓરડામાં,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 </a:t>
            </a:r>
            <a:r>
              <a:rPr lang="gu-IN" b="1" dirty="0" smtClean="0">
                <a:solidFill>
                  <a:schemeClr val="bg1"/>
                </a:solidFill>
              </a:rPr>
              <a:t>દીઠાં હેતે સ્મૃતિપડ બધાં ઊકલ્યાં આપ રૂડાં.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3  </a:t>
            </a:r>
            <a:r>
              <a:rPr lang="gu-IN" b="1" dirty="0" smtClean="0">
                <a:solidFill>
                  <a:schemeClr val="bg1"/>
                </a:solidFill>
              </a:rPr>
              <a:t>ને ગાણાંના ધ્વનિત પડઘા હોય ના એમ જાણે,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</a:t>
            </a:r>
            <a:r>
              <a:rPr lang="gu-IN" b="1" dirty="0" smtClean="0">
                <a:solidFill>
                  <a:schemeClr val="bg1"/>
                </a:solidFill>
              </a:rPr>
              <a:t>વ્યામે ત્યોમે તરલ ઘવલા ફરતા તારલાઓ,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4 </a:t>
            </a:r>
            <a:r>
              <a:rPr lang="gu-IN" b="1" dirty="0" smtClean="0">
                <a:solidFill>
                  <a:schemeClr val="bg1"/>
                </a:solidFill>
              </a:rPr>
              <a:t>શાખાઓમાં તરુવર તણી ચક્રવાકી છુપાતી,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algn="ctr"/>
            <a:r>
              <a:rPr lang="gu-IN" dirty="0" smtClean="0"/>
              <a:t>અક્ષર : ૧૯              </a:t>
            </a:r>
          </a:p>
          <a:p>
            <a:pPr algn="ctr"/>
            <a:r>
              <a:rPr lang="gu-IN" dirty="0" smtClean="0"/>
              <a:t>બંધારણ : મ - સ - જ - સ - ત - ત - ગા</a:t>
            </a:r>
          </a:p>
          <a:p>
            <a:pPr algn="ctr"/>
            <a:r>
              <a:rPr lang="gu-IN" dirty="0" smtClean="0"/>
              <a:t>યતિ : ૭ કે ૧૨ અને ૧૯ મે અક્ષરે         </a:t>
            </a:r>
          </a:p>
          <a:p>
            <a:pPr algn="ctr"/>
            <a:r>
              <a:rPr lang="gu-IN" dirty="0" smtClean="0"/>
              <a:t>સ્વરૂપ ૮ લઘુ અક્ષરો,૧૧ ગુરો અક્ષરો</a:t>
            </a:r>
          </a:p>
          <a:p>
            <a:pPr algn="ctr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4038600"/>
          <a:ext cx="8534400" cy="259334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  <a:gridCol w="1219200"/>
                <a:gridCol w="1219200"/>
              </a:tblGrid>
              <a:tr h="1282700"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gu-IN" sz="2000" b="1" dirty="0" smtClean="0"/>
                        <a:t>મ</a:t>
                      </a:r>
                      <a:endParaRPr lang="en-US" sz="2000" dirty="0" smtClean="0"/>
                    </a:p>
                    <a:p>
                      <a:pPr lvl="0" algn="ctr"/>
                      <a:r>
                        <a:rPr lang="en-US" sz="2000" dirty="0" smtClean="0"/>
                        <a:t>—</a:t>
                      </a:r>
                      <a:r>
                        <a:rPr lang="gu-IN" sz="2000" dirty="0" smtClean="0"/>
                        <a:t> </a:t>
                      </a:r>
                      <a:r>
                        <a:rPr lang="en-US" sz="2000" dirty="0" smtClean="0"/>
                        <a:t>—</a:t>
                      </a:r>
                      <a:r>
                        <a:rPr lang="gu-IN" sz="2000" dirty="0" smtClean="0"/>
                        <a:t> </a:t>
                      </a:r>
                      <a:endParaRPr lang="en-US" sz="20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gu-IN" sz="2000" b="1" dirty="0" smtClean="0"/>
                        <a:t>સ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b="1" dirty="0" smtClean="0"/>
                        <a:t>U </a:t>
                      </a:r>
                      <a:r>
                        <a:rPr lang="en-US" sz="2000" b="1" dirty="0" err="1" smtClean="0"/>
                        <a:t>U</a:t>
                      </a:r>
                      <a:r>
                        <a:rPr lang="gu-IN" sz="2000" b="1" dirty="0" smtClean="0"/>
                        <a:t> </a:t>
                      </a:r>
                      <a:r>
                        <a:rPr lang="en-US" sz="2000" dirty="0" smtClean="0"/>
                        <a:t>—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gu-IN" sz="2000" b="1" dirty="0" smtClean="0"/>
                        <a:t>જ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b="1" dirty="0" smtClean="0"/>
                        <a:t>U</a:t>
                      </a:r>
                      <a:r>
                        <a:rPr lang="gu-IN" sz="2000" b="1" dirty="0" smtClean="0"/>
                        <a:t> </a:t>
                      </a:r>
                      <a:r>
                        <a:rPr lang="en-US" sz="2000" dirty="0" smtClean="0"/>
                        <a:t>—</a:t>
                      </a:r>
                      <a:r>
                        <a:rPr lang="gu-IN" sz="2000" dirty="0" smtClean="0"/>
                        <a:t> </a:t>
                      </a:r>
                      <a:r>
                        <a:rPr lang="en-US" sz="2000" b="1" dirty="0" smtClean="0"/>
                        <a:t>U</a:t>
                      </a:r>
                      <a:endParaRPr lang="en-US" sz="20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gu-IN" sz="2000" b="1" dirty="0" smtClean="0"/>
                        <a:t>સ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b="1" dirty="0" smtClean="0"/>
                        <a:t>U </a:t>
                      </a:r>
                      <a:r>
                        <a:rPr lang="en-US" sz="2000" b="1" dirty="0" err="1" smtClean="0"/>
                        <a:t>U</a:t>
                      </a:r>
                      <a:r>
                        <a:rPr lang="gu-IN" sz="2000" b="1" dirty="0" smtClean="0"/>
                        <a:t> </a:t>
                      </a:r>
                      <a:r>
                        <a:rPr lang="en-US" sz="2000" dirty="0" smtClean="0"/>
                        <a:t>—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gu-IN" sz="2000" b="1" dirty="0" smtClean="0"/>
                        <a:t>ત</a:t>
                      </a:r>
                      <a:endParaRPr lang="en-US" sz="2000" dirty="0" smtClean="0"/>
                    </a:p>
                    <a:p>
                      <a:pPr lvl="0" algn="ctr"/>
                      <a:r>
                        <a:rPr lang="en-US" sz="2000" dirty="0" smtClean="0"/>
                        <a:t>—</a:t>
                      </a:r>
                      <a:r>
                        <a:rPr lang="gu-IN" sz="2000" dirty="0" smtClean="0"/>
                        <a:t> </a:t>
                      </a:r>
                      <a:r>
                        <a:rPr lang="en-US" sz="2000" b="1" dirty="0" smtClean="0"/>
                        <a:t>U</a:t>
                      </a:r>
                      <a:endParaRPr lang="en-US" sz="2000" dirty="0" smtClean="0"/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gu-IN" sz="2000" b="1" dirty="0" smtClean="0"/>
                        <a:t>ત</a:t>
                      </a:r>
                      <a:endParaRPr lang="en-US" sz="2000" dirty="0" smtClean="0"/>
                    </a:p>
                    <a:p>
                      <a:pPr lvl="0" algn="ctr"/>
                      <a:r>
                        <a:rPr lang="en-US" sz="2000" dirty="0" smtClean="0"/>
                        <a:t>—</a:t>
                      </a:r>
                      <a:r>
                        <a:rPr lang="gu-IN" sz="2000" dirty="0" smtClean="0"/>
                        <a:t> </a:t>
                      </a:r>
                      <a:r>
                        <a:rPr lang="en-US" sz="2000" dirty="0" smtClean="0"/>
                        <a:t>—</a:t>
                      </a:r>
                      <a:r>
                        <a:rPr lang="gu-IN" sz="2000" dirty="0" smtClean="0"/>
                        <a:t> </a:t>
                      </a:r>
                      <a:endParaRPr lang="en-US" sz="2000" dirty="0" smtClean="0"/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gu-IN" sz="2000" b="1" dirty="0" smtClean="0"/>
                        <a:t>ગા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—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  <a:tr h="1282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/>
                        <a:t>હી રાની</a:t>
                      </a:r>
                      <a:endParaRPr lang="en-US" sz="2000" dirty="0" smtClean="0"/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/>
                        <a:t>ક ણિ કા</a:t>
                      </a:r>
                      <a:endParaRPr lang="en-US" sz="2000" dirty="0" smtClean="0"/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/>
                        <a:t>સ મા ન</a:t>
                      </a:r>
                      <a:endParaRPr lang="en-US" sz="2000" dirty="0" smtClean="0"/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/>
                        <a:t>ઝ ળ કે</a:t>
                      </a:r>
                      <a:endParaRPr lang="en-US" sz="2000" dirty="0" smtClean="0"/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/>
                        <a:t>તા રા ઝ</a:t>
                      </a:r>
                      <a:endParaRPr lang="en-US" sz="2000" dirty="0" smtClean="0"/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/>
                        <a:t>ગા રે ગ્ર</a:t>
                      </a:r>
                      <a:endParaRPr lang="en-US" sz="2000" dirty="0" smtClean="0"/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/>
                        <a:t>હો</a:t>
                      </a:r>
                      <a:endParaRPr lang="en-US" sz="2000" dirty="0" smtClean="0"/>
                    </a:p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FF00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r>
              <a:rPr lang="gu-IN" b="1" dirty="0" smtClean="0">
                <a:solidFill>
                  <a:schemeClr val="bg1"/>
                </a:solidFill>
              </a:rPr>
              <a:t>૧ ઊગે છે સુરખી ભરી રવિ મૂદુ હેમંતનો પૂર્વમાં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૨ લૂછયાં ના પણ ઉષ્ણ શ્વાસ દિલને અશ્રુ સુકાવી દીધા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૩ ચિંતા ભાર વધારવા તમ શોરે એ યોગ્ય હું ના ગણું.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૪ ઊભા ઉત્સવ આંગણે જગપતિ મોંઘી બની અંબિકા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૫ ગાજે સાગર રાજ આજ ગરવા તોફાનના તોરમાં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gu-IN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r>
              <a:rPr lang="gu-IN" b="1" dirty="0" smtClean="0">
                <a:solidFill>
                  <a:schemeClr val="bg1"/>
                </a:solidFill>
              </a:rPr>
              <a:t>૧ ભૂખ્યાં દૂખ્યાં ઉઘાડા મનુજ ભટકતાં પૃથ્વીને વૃક્ષ 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ખોળે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૨ ખંખેરી મોહનીને તનમન થૈ તૈયાર હાવાં ગયાં જે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૩ દેવોને માનવોના મધુમિલન તણા સ્થાન 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સંકેતજેવા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૪ વર્ષોની ઊંઘ મધ્યે ખઇ ખઇ પછડાટો લપાટો 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શરીરે.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૫ ખાલી ખોખાં થયાં છો પણ ઝગમગતો પ્રાણદીવો 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બનોતો 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algn="ctr"/>
            <a:r>
              <a:rPr lang="gu-IN" b="1" dirty="0" smtClean="0">
                <a:solidFill>
                  <a:schemeClr val="bg1"/>
                </a:solidFill>
              </a:rPr>
              <a:t>અનુષ્ટુપ છંદ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sz="2400" b="1" dirty="0" smtClean="0">
                <a:solidFill>
                  <a:schemeClr val="bg1"/>
                </a:solidFill>
              </a:rPr>
              <a:t>અક્ષરઃ આઠ આઠ અક્ષરના ચાર ચરણ હોય છે.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gu-IN" sz="2400" b="1" dirty="0" smtClean="0">
                <a:solidFill>
                  <a:schemeClr val="bg1"/>
                </a:solidFill>
              </a:rPr>
              <a:t>બંધારણઃ પહેલા અને ત્રીજા ચરણમાં </a:t>
            </a:r>
            <a:r>
              <a:rPr lang="gu-IN" sz="2400" b="1" dirty="0" smtClean="0">
                <a:solidFill>
                  <a:srgbClr val="FFFF00"/>
                </a:solidFill>
              </a:rPr>
              <a:t>5, 6 </a:t>
            </a:r>
            <a:r>
              <a:rPr lang="gu-IN" sz="2400" b="1" dirty="0" smtClean="0">
                <a:solidFill>
                  <a:schemeClr val="bg1"/>
                </a:solidFill>
              </a:rPr>
              <a:t>અને </a:t>
            </a:r>
            <a:r>
              <a:rPr lang="gu-IN" sz="2400" b="1" dirty="0" smtClean="0">
                <a:solidFill>
                  <a:srgbClr val="FFFF00"/>
                </a:solidFill>
              </a:rPr>
              <a:t>7</a:t>
            </a:r>
            <a:r>
              <a:rPr lang="gu-IN" sz="2400" b="1" dirty="0" smtClean="0">
                <a:solidFill>
                  <a:schemeClr val="bg1"/>
                </a:solidFill>
              </a:rPr>
              <a:t> મો અક્ષર અનુક્રમે </a:t>
            </a:r>
            <a:r>
              <a:rPr lang="gu-IN" sz="2400" b="1" dirty="0" smtClean="0">
                <a:solidFill>
                  <a:srgbClr val="FFFF00"/>
                </a:solidFill>
              </a:rPr>
              <a:t>લઘુ, ગુરુ, ગુરુ </a:t>
            </a:r>
            <a:r>
              <a:rPr lang="gu-IN" sz="2400" b="1" dirty="0" smtClean="0">
                <a:solidFill>
                  <a:schemeClr val="bg1"/>
                </a:solidFill>
              </a:rPr>
              <a:t>હોય છે.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gu-IN" sz="2400" b="1" dirty="0" smtClean="0">
                <a:solidFill>
                  <a:schemeClr val="bg1"/>
                </a:solidFill>
              </a:rPr>
              <a:t>બીજા ચરણમાં અને ચોથામાં </a:t>
            </a:r>
            <a:r>
              <a:rPr lang="gu-IN" sz="2400" b="1" dirty="0" smtClean="0">
                <a:solidFill>
                  <a:srgbClr val="FFFF00"/>
                </a:solidFill>
              </a:rPr>
              <a:t>5,6</a:t>
            </a:r>
            <a:r>
              <a:rPr lang="gu-IN" sz="2400" b="1" dirty="0" smtClean="0">
                <a:solidFill>
                  <a:schemeClr val="bg1"/>
                </a:solidFill>
              </a:rPr>
              <a:t>, અને </a:t>
            </a:r>
            <a:r>
              <a:rPr lang="gu-IN" sz="2400" b="1" dirty="0" smtClean="0">
                <a:solidFill>
                  <a:srgbClr val="FFFF00"/>
                </a:solidFill>
              </a:rPr>
              <a:t>7</a:t>
            </a:r>
            <a:r>
              <a:rPr lang="gu-IN" sz="2400" b="1" dirty="0" smtClean="0">
                <a:solidFill>
                  <a:schemeClr val="bg1"/>
                </a:solidFill>
              </a:rPr>
              <a:t> મો અક્ષર અનુક્રમે </a:t>
            </a:r>
            <a:r>
              <a:rPr lang="gu-IN" sz="2400" b="1" dirty="0" smtClean="0">
                <a:solidFill>
                  <a:srgbClr val="FFFF00"/>
                </a:solidFill>
              </a:rPr>
              <a:t>લઘુ, ગુરુ, લઘુ </a:t>
            </a:r>
            <a:r>
              <a:rPr lang="gu-IN" sz="2400" b="1" dirty="0" smtClean="0">
                <a:solidFill>
                  <a:schemeClr val="bg1"/>
                </a:solidFill>
              </a:rPr>
              <a:t>હોય છે.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4236720"/>
          <a:ext cx="845820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9752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/>
                        <a:t>ચરણ - </a:t>
                      </a:r>
                      <a:r>
                        <a:rPr lang="gu-IN" sz="2000" b="1" dirty="0" smtClean="0">
                          <a:solidFill>
                            <a:srgbClr val="151AEF"/>
                          </a:solidFill>
                        </a:rPr>
                        <a:t>૧</a:t>
                      </a:r>
                      <a:endParaRPr lang="en-US" sz="20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rgbClr val="151AEF"/>
                          </a:solidFill>
                        </a:rPr>
                        <a:t>વર્ષોની બં</a:t>
                      </a: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ધ</a:t>
                      </a:r>
                      <a:r>
                        <a:rPr lang="en-US" sz="2000" b="1" dirty="0" smtClean="0"/>
                        <a:t> </a:t>
                      </a: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બારી</a:t>
                      </a:r>
                      <a:r>
                        <a:rPr lang="gu-IN" sz="2000" b="1" dirty="0" smtClean="0">
                          <a:solidFill>
                            <a:srgbClr val="151AEF"/>
                          </a:solidFill>
                        </a:rPr>
                        <a:t>ને</a:t>
                      </a:r>
                      <a:endParaRPr lang="en-US" sz="2000" b="1" dirty="0" smtClean="0">
                        <a:solidFill>
                          <a:srgbClr val="151AEF"/>
                        </a:solidFill>
                      </a:endParaRPr>
                    </a:p>
                    <a:p>
                      <a:pPr algn="ctr"/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chemeClr val="bg1"/>
                          </a:solidFill>
                        </a:rPr>
                        <a:t>ચરણ - ૨</a:t>
                      </a:r>
                      <a:endParaRPr lang="en-US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gu-IN" sz="2000" b="1" dirty="0" smtClean="0">
                        <a:solidFill>
                          <a:srgbClr val="151AEF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rgbClr val="151AEF"/>
                          </a:solidFill>
                        </a:rPr>
                        <a:t>આજ જ્યા</a:t>
                      </a: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રે ઉઘા</a:t>
                      </a:r>
                      <a:r>
                        <a:rPr lang="gu-IN" sz="2000" b="1" dirty="0" smtClean="0">
                          <a:solidFill>
                            <a:srgbClr val="151AEF"/>
                          </a:solidFill>
                        </a:rPr>
                        <a:t>ડતો</a:t>
                      </a:r>
                      <a:r>
                        <a:rPr lang="en-US" sz="2000" b="1" dirty="0" smtClean="0"/>
                        <a:t>,</a:t>
                      </a:r>
                    </a:p>
                    <a:p>
                      <a:pPr algn="ctr"/>
                      <a:endParaRPr lang="en-US" sz="2000" b="1" dirty="0"/>
                    </a:p>
                  </a:txBody>
                  <a:tcPr/>
                </a:tc>
              </a:tr>
              <a:tr h="9752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chemeClr val="bg1"/>
                          </a:solidFill>
                        </a:rPr>
                        <a:t>ચરણ - ૩</a:t>
                      </a:r>
                      <a:endParaRPr lang="en-US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gu-IN" sz="2000" b="1" dirty="0" smtClean="0">
                        <a:solidFill>
                          <a:srgbClr val="151AEF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rgbClr val="151AEF"/>
                          </a:solidFill>
                        </a:rPr>
                        <a:t>આવ આ</a:t>
                      </a: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વ દિશા</a:t>
                      </a:r>
                      <a:r>
                        <a:rPr lang="gu-IN" sz="2000" b="1" dirty="0" smtClean="0">
                          <a:solidFill>
                            <a:srgbClr val="151AEF"/>
                          </a:solidFill>
                        </a:rPr>
                        <a:t>ઓથી</a:t>
                      </a:r>
                      <a:endParaRPr lang="en-US" sz="2000" b="1" dirty="0" smtClean="0">
                        <a:solidFill>
                          <a:srgbClr val="151AEF"/>
                        </a:solidFill>
                      </a:endParaRPr>
                    </a:p>
                    <a:p>
                      <a:pPr algn="ctr"/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chemeClr val="bg1"/>
                          </a:solidFill>
                        </a:rPr>
                        <a:t>ચરણ - ૪</a:t>
                      </a:r>
                      <a:endParaRPr lang="en-US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gu-IN" sz="2000" b="1" dirty="0" smtClean="0">
                        <a:solidFill>
                          <a:srgbClr val="151AEF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u-IN" sz="2000" b="1" dirty="0" smtClean="0">
                          <a:solidFill>
                            <a:srgbClr val="151AEF"/>
                          </a:solidFill>
                        </a:rPr>
                        <a:t>સૂર એ ક</a:t>
                      </a: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ર્ણ</a:t>
                      </a:r>
                      <a:r>
                        <a:rPr lang="en-US" sz="2000" b="1" dirty="0" smtClean="0"/>
                        <a:t> </a:t>
                      </a:r>
                      <a:r>
                        <a:rPr lang="gu-IN" sz="2000" b="1" dirty="0" smtClean="0">
                          <a:solidFill>
                            <a:srgbClr val="FF0000"/>
                          </a:solidFill>
                        </a:rPr>
                        <a:t>આવ</a:t>
                      </a:r>
                      <a:r>
                        <a:rPr lang="gu-IN" sz="2000" b="1" dirty="0" smtClean="0">
                          <a:solidFill>
                            <a:srgbClr val="151AEF"/>
                          </a:solidFill>
                        </a:rPr>
                        <a:t>તો</a:t>
                      </a:r>
                      <a:r>
                        <a:rPr lang="gu-IN" sz="2000" b="1" dirty="0" smtClean="0"/>
                        <a:t>.</a:t>
                      </a:r>
                      <a:endParaRPr lang="en-US" sz="2000" b="1" dirty="0" smtClean="0"/>
                    </a:p>
                    <a:p>
                      <a:pPr algn="ctr"/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algn="ctr"/>
            <a:r>
              <a:rPr lang="gu-IN" dirty="0" smtClean="0"/>
              <a:t>છંદ</a:t>
            </a:r>
            <a:br>
              <a:rPr lang="gu-IN" dirty="0" smtClean="0"/>
            </a:br>
            <a:r>
              <a:rPr lang="gu-IN" dirty="0" smtClean="0"/>
              <a:t> કાવ્યમાં મધુરતા લાવવા માટે નિયમો અનુસાર     અક્ષરોની ચોક્કસ ગોઠવણીને છંદ કહેવામાં આવે છે.</a:t>
            </a:r>
            <a:br>
              <a:rPr lang="gu-IN" dirty="0" smtClean="0"/>
            </a:br>
            <a:r>
              <a:rPr lang="gu-IN" dirty="0" smtClean="0"/>
              <a:t/>
            </a:r>
            <a:br>
              <a:rPr lang="gu-IN" dirty="0" smtClean="0"/>
            </a:br>
            <a:r>
              <a:rPr lang="gu-IN" dirty="0" smtClean="0"/>
              <a:t> છંદના મુખ્ય બે પ્રકાર છે.</a:t>
            </a:r>
            <a:br>
              <a:rPr lang="gu-IN" dirty="0" smtClean="0"/>
            </a:br>
            <a:r>
              <a:rPr lang="gu-IN" dirty="0" smtClean="0"/>
              <a:t/>
            </a:r>
            <a:br>
              <a:rPr lang="gu-IN" dirty="0" smtClean="0"/>
            </a:br>
            <a:r>
              <a:rPr lang="gu-IN" dirty="0" smtClean="0"/>
              <a:t> ૧ અક્ષર મેળ</a:t>
            </a:r>
            <a:br>
              <a:rPr lang="gu-IN" dirty="0" smtClean="0"/>
            </a:br>
            <a:r>
              <a:rPr lang="gu-IN" dirty="0" smtClean="0"/>
              <a:t> ૨ માત્રામેળ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lvl="0"/>
            <a:r>
              <a:rPr lang="gu-IN" b="1" dirty="0" smtClean="0">
                <a:solidFill>
                  <a:schemeClr val="bg1"/>
                </a:solidFill>
              </a:rPr>
              <a:t>૧ ઇન્દ્રપ્રસ્ત જનો આજે, વિચાર કરતા હતા,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	એક બાબતને માટે શંકા સૌ ધરતા હતા.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૨ તાજા યૌવનના સ્પર્શ, તગે છે દેહ એહનો,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   વીરશ્રીનો થયો એને, હજુ સ્પર્શ નવો સવો.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૩ છાયા તો વડલા જેવી, ભાવ તો નદના સમ,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   દેવોના ધામના જેવું, હૈયું જાણે હિમાલય.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૪ અમે બે ભાઈ બાને લૈ, ગયા ફોટો પડાવવા,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   ભાવતાલ કરી નક્કી, સ્ટુડિયોમાં પછી ચડ્યા.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algn="ctr"/>
            <a:r>
              <a:rPr lang="gu-IN" b="1" dirty="0" smtClean="0">
                <a:solidFill>
                  <a:schemeClr val="bg1"/>
                </a:solidFill>
              </a:rPr>
              <a:t>મનહર છંદ  </a:t>
            </a:r>
          </a:p>
          <a:p>
            <a:r>
              <a:rPr lang="gu-IN" b="1" dirty="0" smtClean="0">
                <a:solidFill>
                  <a:schemeClr val="bg1"/>
                </a:solidFill>
              </a:rPr>
              <a:t>અક્ષરોઃ 31,  બે પંક્તિમાં 31, 16</a:t>
            </a:r>
            <a:r>
              <a:rPr lang="en-US" b="1" dirty="0" smtClean="0">
                <a:solidFill>
                  <a:schemeClr val="bg1"/>
                </a:solidFill>
              </a:rPr>
              <a:t>+15</a:t>
            </a:r>
            <a:r>
              <a:rPr lang="gu-IN" b="1" dirty="0" smtClean="0">
                <a:solidFill>
                  <a:schemeClr val="bg1"/>
                </a:solidFill>
              </a:rPr>
              <a:t> અક્ષરો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પહેલી પંક્તિમાં ૧૬ અક્ષર.  </a:t>
            </a:r>
          </a:p>
          <a:p>
            <a:r>
              <a:rPr lang="gu-IN" b="1" dirty="0" smtClean="0">
                <a:solidFill>
                  <a:schemeClr val="bg1"/>
                </a:solidFill>
              </a:rPr>
              <a:t>બીજી પંક્તિમાં ૧૫ અક્ષર</a:t>
            </a:r>
            <a:r>
              <a:rPr lang="en-US" b="1" dirty="0" smtClean="0">
                <a:solidFill>
                  <a:schemeClr val="bg1"/>
                </a:solidFill>
              </a:rPr>
              <a:t>; </a:t>
            </a:r>
            <a:endParaRPr lang="gu-IN" b="1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છેલ્લો અક્ષર ગુરુ.  </a:t>
            </a:r>
          </a:p>
          <a:p>
            <a:r>
              <a:rPr lang="gu-IN" b="1" dirty="0" smtClean="0">
                <a:solidFill>
                  <a:schemeClr val="bg1"/>
                </a:solidFill>
              </a:rPr>
              <a:t>8,8 અક્ષરે યતિ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મનહર છંદમાં ગણનું બંધારણ નથી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r>
              <a:rPr lang="gu-IN" sz="2400" b="1" dirty="0" smtClean="0">
                <a:solidFill>
                  <a:schemeClr val="bg1"/>
                </a:solidFill>
              </a:rPr>
              <a:t>૧ સાંભળી શિયાળ બોલ્યો દાખે દલપતરામ</a:t>
            </a:r>
            <a:r>
              <a:rPr lang="en-US" sz="2400" b="1" dirty="0" smtClean="0">
                <a:solidFill>
                  <a:schemeClr val="bg1"/>
                </a:solidFill>
              </a:rPr>
              <a:t>; (</a:t>
            </a:r>
            <a:r>
              <a:rPr lang="gu-IN" sz="2400" b="1" dirty="0" smtClean="0">
                <a:solidFill>
                  <a:schemeClr val="bg1"/>
                </a:solidFill>
              </a:rPr>
              <a:t>૧૬ અક્ષર)</a:t>
            </a:r>
            <a:r>
              <a:rPr lang="en-US" sz="2400" b="1" dirty="0" smtClean="0">
                <a:solidFill>
                  <a:schemeClr val="bg1"/>
                </a:solidFill>
              </a:rPr>
              <a:t/>
            </a:r>
            <a:br>
              <a:rPr lang="en-US" sz="2400" b="1" dirty="0" smtClean="0">
                <a:solidFill>
                  <a:schemeClr val="bg1"/>
                </a:solidFill>
              </a:rPr>
            </a:br>
            <a:r>
              <a:rPr lang="gu-IN" sz="2400" b="1" dirty="0" smtClean="0">
                <a:solidFill>
                  <a:schemeClr val="bg1"/>
                </a:solidFill>
              </a:rPr>
              <a:t>અન્યનું તો એક વાંકુ આપના અઢાર છે. (૧૫ અક્ષર)</a:t>
            </a:r>
            <a:endParaRPr lang="en-US" sz="2400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૨ આંધળી દળે ને આટો ચાર શ્વાન ચાટી જાય,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   એ તે આટો ક્યારે એને આવશે આ હારમાં</a:t>
            </a:r>
            <a:r>
              <a:rPr lang="en-US" b="1" dirty="0" smtClean="0">
                <a:solidFill>
                  <a:schemeClr val="bg1"/>
                </a:solidFill>
              </a:rPr>
              <a:t>!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૩ પોલું છે તે બોલ્યું તેમાં કરી તેં શી કારીગરી</a:t>
            </a:r>
            <a:r>
              <a:rPr lang="en-US" b="1" dirty="0" smtClean="0">
                <a:solidFill>
                  <a:schemeClr val="bg1"/>
                </a:solidFill>
              </a:rPr>
              <a:t>?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   સાંબેલું બજાવે તો હું જાણું કે તું શાણો છે.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૪ એક ભોળો ભાભો મોટા ખેતરમાં માળે ચડી</a:t>
            </a:r>
          </a:p>
          <a:p>
            <a:r>
              <a:rPr lang="gu-IN" b="1" dirty="0" smtClean="0">
                <a:solidFill>
                  <a:schemeClr val="bg1"/>
                </a:solidFill>
              </a:rPr>
              <a:t>   હરણાંને હાંકે અને પક્ષીને ઉડાડે છે.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algn="ctr"/>
            <a:r>
              <a:rPr lang="gu-IN" b="1" dirty="0" smtClean="0">
                <a:solidFill>
                  <a:schemeClr val="bg1"/>
                </a:solidFill>
              </a:rPr>
              <a:t>માત્રામેળની માત્રાઃ-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માત્રામેળ છંદમાં અક્ષરો નહિં, પણ માત્રા જ જોવાય. લઘુ ( </a:t>
            </a:r>
            <a:r>
              <a:rPr lang="en-US" dirty="0" smtClean="0">
                <a:solidFill>
                  <a:schemeClr val="bg1"/>
                </a:solidFill>
              </a:rPr>
              <a:t>u</a:t>
            </a:r>
            <a:r>
              <a:rPr lang="gu-IN" b="1" dirty="0" smtClean="0">
                <a:solidFill>
                  <a:schemeClr val="bg1"/>
                </a:solidFill>
              </a:rPr>
              <a:t> )ની એક(1) અને ગુરુ(-)ની બે (2) માત્રા.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બોલતી વખતે અક્ષરમાત્રા ઉપર મૂકાતો ભાર તે તાલ.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અક્ષરમેળ છંદોમાં અક્ષરોની સંખ્યા નિશ્ચિત હોય છે એટલું જ નહીં. પરંતુ એમાં લઘુ-ગુરુ માત્રાઓ પણ નિશ્ચિત ક્રમમાં આવેલી હોય છે, માત્રામેળ છંદમાં આવાં બંધનો નથી, એમાં અમુક ચરણની અમુક નિશ્ચિત માત્રાઓ હોય એટલું પૂરતું છે.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algn="ctr"/>
            <a:r>
              <a:rPr lang="gu-IN" b="1" dirty="0" smtClean="0">
                <a:solidFill>
                  <a:schemeClr val="bg1"/>
                </a:solidFill>
              </a:rPr>
              <a:t>ચોપાઈ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માત્રાઃ 15  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ચરણઃ 4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દરેક ચરણમાં 15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માત્રા</a:t>
            </a:r>
            <a:r>
              <a:rPr lang="en-US" b="1" dirty="0" smtClean="0">
                <a:solidFill>
                  <a:schemeClr val="bg1"/>
                </a:solidFill>
              </a:rPr>
              <a:t>,</a:t>
            </a:r>
            <a:r>
              <a:rPr lang="gu-IN" b="1" dirty="0" smtClean="0">
                <a:solidFill>
                  <a:schemeClr val="bg1"/>
                </a:solidFill>
              </a:rPr>
              <a:t>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છેલ્લા બે અક્ષર ગુરુ-લઘુ.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યતિઃ 15મી માત્રા પછી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  </a:t>
            </a:r>
            <a:r>
              <a:rPr lang="gu-IN" b="1" dirty="0" smtClean="0">
                <a:solidFill>
                  <a:schemeClr val="bg1"/>
                </a:solidFill>
              </a:rPr>
              <a:t>લાંબા જોડે ટૂંકો જાય, મરે નહિ તો માંદો થાયચ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 </a:t>
            </a:r>
            <a:r>
              <a:rPr lang="gu-IN" b="1" dirty="0" smtClean="0">
                <a:solidFill>
                  <a:schemeClr val="bg1"/>
                </a:solidFill>
              </a:rPr>
              <a:t>એ માટે તક જોઈ, તમામ શક્તિ વિચારી કરીએ કામ,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2  </a:t>
            </a:r>
            <a:r>
              <a:rPr lang="gu-IN" b="1" dirty="0" smtClean="0">
                <a:solidFill>
                  <a:schemeClr val="bg1"/>
                </a:solidFill>
              </a:rPr>
              <a:t>એક મૂરખને એવી ટેવ, પથ્થર એટલા પૂજે દેવ,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</a:t>
            </a:r>
            <a:r>
              <a:rPr lang="gu-IN" b="1" dirty="0" smtClean="0">
                <a:solidFill>
                  <a:schemeClr val="bg1"/>
                </a:solidFill>
              </a:rPr>
              <a:t>પાણી દેખી કરે સ્નાન, તુલસી દેખી તોડે પાન.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3  </a:t>
            </a:r>
            <a:r>
              <a:rPr lang="gu-IN" b="1" dirty="0" smtClean="0">
                <a:solidFill>
                  <a:schemeClr val="bg1"/>
                </a:solidFill>
              </a:rPr>
              <a:t>કાળી ધોળી રાતી ગાય, પીએ પાણી ચરવા જાય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 </a:t>
            </a:r>
            <a:r>
              <a:rPr lang="gu-IN" b="1" dirty="0" smtClean="0">
                <a:solidFill>
                  <a:schemeClr val="bg1"/>
                </a:solidFill>
              </a:rPr>
              <a:t>ચાર પગને આંચળ ચાર, પૂછડાની ઉડાડે માખ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algn="ctr"/>
            <a:r>
              <a:rPr lang="gu-IN" b="1" dirty="0" smtClean="0">
                <a:solidFill>
                  <a:schemeClr val="bg1"/>
                </a:solidFill>
              </a:rPr>
              <a:t>હરિગીત 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માત્રાઃ28    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ચરણઃ 4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- દરેક ચરણમાં 28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માત્રા અને ચરણનો છેલ્લો અક્ષર ગુરુ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યતિઃ </a:t>
            </a:r>
            <a:r>
              <a:rPr lang="en-US" dirty="0" smtClean="0">
                <a:solidFill>
                  <a:schemeClr val="bg1"/>
                </a:solidFill>
              </a:rPr>
              <a:t>14 </a:t>
            </a:r>
            <a:r>
              <a:rPr lang="gu-IN" b="1" dirty="0" smtClean="0">
                <a:solidFill>
                  <a:schemeClr val="bg1"/>
                </a:solidFill>
              </a:rPr>
              <a:t>અને 16મી માત્રા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જે પોષતું તે મારતું તે ક્રમ નથી શું કુદરતનો</a:t>
            </a:r>
            <a:r>
              <a:rPr lang="en-US" dirty="0" smtClean="0">
                <a:solidFill>
                  <a:schemeClr val="bg1"/>
                </a:solidFill>
              </a:rPr>
              <a:t>? </a:t>
            </a: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શશીકાન્ત</a:t>
            </a:r>
            <a:r>
              <a:rPr lang="en-US" dirty="0" smtClean="0">
                <a:solidFill>
                  <a:schemeClr val="bg1"/>
                </a:solidFill>
              </a:rPr>
              <a:t>! </a:t>
            </a:r>
            <a:r>
              <a:rPr lang="gu-IN" b="1" dirty="0" smtClean="0">
                <a:solidFill>
                  <a:schemeClr val="bg1"/>
                </a:solidFill>
              </a:rPr>
              <a:t> મારી લગ્નની કંકોતરી આ વાંચજો.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સુખ સમયમાં છકી નવ જવું, દુઃખમાં ન હિંમત હારવી,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સુખ દુઃખ સદા ટકતા નથી, એ નીતિ ઉર ઉતારવી.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5943600"/>
          </a:xfrm>
        </p:spPr>
        <p:txBody>
          <a:bodyPr>
            <a:normAutofit/>
          </a:bodyPr>
          <a:lstStyle/>
          <a:p>
            <a:pPr algn="ctr"/>
            <a:r>
              <a:rPr lang="gu-IN" b="1" dirty="0" smtClean="0">
                <a:solidFill>
                  <a:schemeClr val="bg1"/>
                </a:solidFill>
              </a:rPr>
              <a:t>દોહરો 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માત્રાઃ 24   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ચરણ - 4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1 અને 3 ચરણમાં 13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માત્રા</a:t>
            </a:r>
            <a:r>
              <a:rPr lang="en-US" dirty="0" smtClean="0">
                <a:solidFill>
                  <a:schemeClr val="bg1"/>
                </a:solidFill>
              </a:rPr>
              <a:t>	</a:t>
            </a:r>
            <a:r>
              <a:rPr lang="gu-IN" b="1" dirty="0" smtClean="0">
                <a:solidFill>
                  <a:schemeClr val="bg1"/>
                </a:solidFill>
              </a:rPr>
              <a:t>2 અને 4 ચરણમાં 11 માત્રા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છેલ્લા બે અક્ષર અનુક્રમે ગુરુ અને લઘુ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યતિઃ 13મી માત્રા પછી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ઓ ઈશ્વર ભજીએ તને, મોટું છે તુજ નામ,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ગુણ તારા નિત ગાઈએ, થાય અમારા કામ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તસ્કર ખાતર પાડવા, ગયા વણિકને દ્વારા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ત્યહાં ભીંત તૂટી પડી, ચોર દબાયા ચાર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gu-IN" b="1" dirty="0" smtClean="0">
                <a:solidFill>
                  <a:schemeClr val="bg1"/>
                </a:solidFill>
              </a:rPr>
              <a:t>દીપકના બે દીકરા, કાજળ ને અજવાસ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એક કપૂત કાળું કરે, બીજો દિયે ઉજાસ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algn="ctr"/>
            <a:r>
              <a:rPr lang="gu-IN" b="1" dirty="0" smtClean="0">
                <a:solidFill>
                  <a:schemeClr val="bg1"/>
                </a:solidFill>
              </a:rPr>
              <a:t>સવૈયા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માત્રા  31 કે 32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ચરણઃ 4- ચરણના અંતે ગુરુ લઘુ આવશ્યક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- છેલ્લો અક્ષર ગુરુ હોય તો 32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gu-IN" b="1" dirty="0" smtClean="0">
                <a:solidFill>
                  <a:schemeClr val="bg1"/>
                </a:solidFill>
              </a:rPr>
              <a:t>માત્રા થાય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યતિઃ16મી માત્રાએ.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  </a:t>
            </a:r>
            <a:r>
              <a:rPr lang="gu-IN" b="1" dirty="0" smtClean="0">
                <a:solidFill>
                  <a:schemeClr val="bg1"/>
                </a:solidFill>
              </a:rPr>
              <a:t>અંતરની એરણ પર કોની પડે હથોડી ચેતન રૂપ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</a:t>
            </a:r>
            <a:r>
              <a:rPr lang="gu-IN" b="1" dirty="0" smtClean="0">
                <a:solidFill>
                  <a:schemeClr val="bg1"/>
                </a:solidFill>
              </a:rPr>
              <a:t>કાળ તણી ધરતીમાં ખોડી કોણ રહ્યું જીવનના કૂપ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2  </a:t>
            </a:r>
            <a:r>
              <a:rPr lang="gu-IN" b="1" dirty="0" smtClean="0">
                <a:solidFill>
                  <a:schemeClr val="bg1"/>
                </a:solidFill>
              </a:rPr>
              <a:t>ઝેર ગયાં ને વેર ગયાં વળી કાળોકેર ગયા કરનાર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 </a:t>
            </a:r>
            <a:r>
              <a:rPr lang="gu-IN" b="1" dirty="0" smtClean="0">
                <a:solidFill>
                  <a:schemeClr val="bg1"/>
                </a:solidFill>
              </a:rPr>
              <a:t>એ ઉપકાર ગણી ઇશ્વરનો હરખ હવે તું હિન્દુસ્તાન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3  </a:t>
            </a:r>
            <a:r>
              <a:rPr lang="gu-IN" b="1" dirty="0" smtClean="0">
                <a:solidFill>
                  <a:schemeClr val="bg1"/>
                </a:solidFill>
              </a:rPr>
              <a:t>પાન ઓચિંતું કોઈ નાનકડું ગયું ડાળથી છૂટી,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  </a:t>
            </a:r>
            <a:r>
              <a:rPr lang="gu-IN" b="1" dirty="0" smtClean="0">
                <a:solidFill>
                  <a:schemeClr val="bg1"/>
                </a:solidFill>
              </a:rPr>
              <a:t>અડધે શબ્દે ગીત બટકતું તાલ ગયો ત્યાં તૂટી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5943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Thank You ……….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71800" y="61722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Presented by  Dr. </a:t>
            </a:r>
            <a:r>
              <a:rPr lang="en-US" dirty="0" err="1" smtClean="0"/>
              <a:t>B.S.Patel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pPr algn="ctr"/>
            <a:r>
              <a:rPr lang="gu-IN" dirty="0" smtClean="0"/>
              <a:t>છંદ</a:t>
            </a:r>
            <a:br>
              <a:rPr lang="gu-IN" dirty="0" smtClean="0"/>
            </a:br>
            <a:r>
              <a:rPr lang="gu-IN" dirty="0" smtClean="0"/>
              <a:t> કાવ્યમાં મધુરતા લાવવા માટે નિયમો અનુસાર     અક્ષરોની ચોક્કસ ગોઠવણીને છંદ કહેવામાં આવે છે.</a:t>
            </a:r>
            <a:br>
              <a:rPr lang="gu-IN" dirty="0" smtClean="0"/>
            </a:br>
            <a:r>
              <a:rPr lang="gu-IN" dirty="0" smtClean="0"/>
              <a:t/>
            </a:r>
            <a:br>
              <a:rPr lang="gu-IN" dirty="0" smtClean="0"/>
            </a:br>
            <a:r>
              <a:rPr lang="gu-IN" dirty="0" smtClean="0"/>
              <a:t> છંદના મુખ્ય બે પ્રકાર છે.</a:t>
            </a:r>
            <a:br>
              <a:rPr lang="gu-IN" dirty="0" smtClean="0"/>
            </a:br>
            <a:r>
              <a:rPr lang="gu-IN" dirty="0" smtClean="0"/>
              <a:t/>
            </a:r>
            <a:br>
              <a:rPr lang="gu-IN" dirty="0" smtClean="0"/>
            </a:br>
            <a:r>
              <a:rPr lang="gu-IN" dirty="0" smtClean="0"/>
              <a:t> ૧ અક્ષર મેળ</a:t>
            </a:r>
            <a:br>
              <a:rPr lang="gu-IN" dirty="0" smtClean="0"/>
            </a:br>
            <a:r>
              <a:rPr lang="gu-IN" dirty="0" smtClean="0"/>
              <a:t> ૨ માત્રામેળ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33400"/>
            <a:ext cx="9144000" cy="6135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gu-IN" sz="3600" dirty="0">
                <a:solidFill>
                  <a:srgbClr val="FFFFFF"/>
                </a:solidFill>
              </a:rPr>
              <a:t>ગુરુ અક્ષરો -  </a:t>
            </a:r>
            <a:endParaRPr lang="en-US" sz="3600" dirty="0">
              <a:solidFill>
                <a:srgbClr val="FFFFFF"/>
              </a:solidFill>
            </a:endParaRPr>
          </a:p>
          <a:p>
            <a:pPr lvl="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gu-IN" sz="3600" dirty="0">
                <a:solidFill>
                  <a:srgbClr val="FFFFFF"/>
                </a:solidFill>
              </a:rPr>
              <a:t>	આ,ઈ,ઊ,ઐ,ઔ,ઓ</a:t>
            </a:r>
            <a:r>
              <a:rPr lang="en-US" sz="3600" dirty="0">
                <a:solidFill>
                  <a:srgbClr val="FFFFFF"/>
                </a:solidFill>
              </a:rPr>
              <a:t>,</a:t>
            </a:r>
            <a:r>
              <a:rPr lang="gu-IN" sz="3600" dirty="0">
                <a:solidFill>
                  <a:srgbClr val="FFFFFF"/>
                </a:solidFill>
              </a:rPr>
              <a:t>એ,અં સ્વરોવાળા વર્ણ અને એ સ્વરો જે વ્યંજનોને લાગ્યા હોય તે વ્યંજનો </a:t>
            </a:r>
            <a:r>
              <a:rPr lang="gu-IN" sz="3600" dirty="0" smtClean="0">
                <a:solidFill>
                  <a:srgbClr val="FFFFFF"/>
                </a:solidFill>
              </a:rPr>
              <a:t>ગુરુ </a:t>
            </a:r>
            <a:r>
              <a:rPr lang="gu-IN" sz="3600" dirty="0">
                <a:solidFill>
                  <a:srgbClr val="FFFFFF"/>
                </a:solidFill>
              </a:rPr>
              <a:t>કહેવાય </a:t>
            </a:r>
            <a:endParaRPr lang="en-US" sz="3600" dirty="0" smtClean="0">
              <a:solidFill>
                <a:srgbClr val="FFFFFF"/>
              </a:solidFill>
            </a:endParaRPr>
          </a:p>
          <a:p>
            <a:pPr lvl="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en-US" sz="3600" dirty="0">
              <a:solidFill>
                <a:srgbClr val="FFFFFF"/>
              </a:solidFill>
            </a:endParaRPr>
          </a:p>
          <a:p>
            <a:pPr lvl="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gu-IN" sz="3600" dirty="0" smtClean="0">
                <a:solidFill>
                  <a:srgbClr val="FFFFFF"/>
                </a:solidFill>
              </a:rPr>
              <a:t>દા.ત </a:t>
            </a:r>
            <a:r>
              <a:rPr lang="gu-IN" sz="3600" dirty="0">
                <a:solidFill>
                  <a:srgbClr val="FFFFFF"/>
                </a:solidFill>
              </a:rPr>
              <a:t>– જા,વે,ની,દે,લો વગેરે </a:t>
            </a:r>
            <a:endParaRPr lang="en-US" sz="3600" dirty="0" smtClean="0">
              <a:solidFill>
                <a:srgbClr val="FFFFFF"/>
              </a:solidFill>
            </a:endParaRPr>
          </a:p>
          <a:p>
            <a:pPr lvl="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en-US" sz="2600" dirty="0">
              <a:solidFill>
                <a:srgbClr val="FFFFFF"/>
              </a:solidFill>
            </a:endParaRPr>
          </a:p>
          <a:p>
            <a:pPr lvl="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en-US" sz="2600" dirty="0" smtClean="0">
              <a:solidFill>
                <a:srgbClr val="FFFFFF"/>
              </a:solidFill>
            </a:endParaRPr>
          </a:p>
          <a:p>
            <a:pPr lvl="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en-US" sz="2600" dirty="0">
              <a:solidFill>
                <a:srgbClr val="FFFFFF"/>
              </a:solidFill>
            </a:endParaRPr>
          </a:p>
          <a:p>
            <a:pPr lvl="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en-US" sz="2600" dirty="0" smtClean="0">
              <a:solidFill>
                <a:srgbClr val="FFFFFF"/>
              </a:solidFill>
            </a:endParaRPr>
          </a:p>
          <a:p>
            <a:pPr lvl="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en-US" sz="2600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14400"/>
            <a:ext cx="9144000" cy="3595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gu-IN" sz="3600" dirty="0">
                <a:solidFill>
                  <a:srgbClr val="FFFFFF"/>
                </a:solidFill>
              </a:rPr>
              <a:t>લઘુ અક્ષરો – </a:t>
            </a:r>
            <a:endParaRPr lang="en-US" sz="3600" dirty="0">
              <a:solidFill>
                <a:srgbClr val="FFFFFF"/>
              </a:solidFill>
            </a:endParaRPr>
          </a:p>
          <a:p>
            <a:pPr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gu-IN" sz="3600" dirty="0">
                <a:solidFill>
                  <a:srgbClr val="FFFFFF"/>
                </a:solidFill>
              </a:rPr>
              <a:t>જે વર્ણમાં હ્સ્વ સ્વર હોય તેને લઘુ અક્ષરો કહે છે. </a:t>
            </a:r>
            <a:endParaRPr lang="en-US" sz="3600" dirty="0">
              <a:solidFill>
                <a:srgbClr val="FFFFFF"/>
              </a:solidFill>
            </a:endParaRPr>
          </a:p>
          <a:p>
            <a:pPr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gu-IN" sz="3600" dirty="0">
                <a:solidFill>
                  <a:srgbClr val="FFFFFF"/>
                </a:solidFill>
              </a:rPr>
              <a:t>દા.તઃ- અ,ઇ,ઉ,એ,ઋ સ્વરોવાળા વર્ણ અને એ  સ્વરો જે વ્યંજનોને લાગ્યા હોય તે લઘુ(હ્સ્વ) કહેવાય છે. દા.ત. -  ક, રિ, યુ,સુ વગેરે</a:t>
            </a:r>
            <a:endParaRPr lang="en-US" sz="3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r>
              <a:rPr lang="gu-IN" b="1" u="sng" dirty="0" smtClean="0">
                <a:solidFill>
                  <a:schemeClr val="bg1"/>
                </a:solidFill>
              </a:rPr>
              <a:t>યતિ</a:t>
            </a:r>
            <a:r>
              <a:rPr lang="gu-IN" b="1" dirty="0" smtClean="0">
                <a:solidFill>
                  <a:schemeClr val="bg1"/>
                </a:solidFill>
              </a:rPr>
              <a:t> – કાવ્યમાં ગાતા ગાતા અટકી જઇએ તેને અટકસ્થાન કે યતિ કહેવાય છે દાત. વિશ્વનો ગોળો ફૂટે,ગ્રહણ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dirty="0" smtClean="0">
                <a:solidFill>
                  <a:schemeClr val="bg1"/>
                </a:solidFill>
              </a:rPr>
              <a:t>ગબડે, ધૂમકેતું વછૂટે. આ લીટીમાં સાતમાં અને ચૌદમાં (તેરમાં) અક્ષર પછી વિરામ લેવાની જરૂર પડે છે.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r>
              <a:rPr lang="gu-IN" b="1" u="sng" dirty="0" smtClean="0">
                <a:solidFill>
                  <a:schemeClr val="bg1"/>
                </a:solidFill>
              </a:rPr>
              <a:t>યતિભંગ એટલે શુ</a:t>
            </a:r>
            <a:r>
              <a:rPr lang="gu-IN" b="1" dirty="0" smtClean="0">
                <a:solidFill>
                  <a:schemeClr val="bg1"/>
                </a:solidFill>
              </a:rPr>
              <a:t> ?  છંદની લીટીમાં જે ઠેકાણે યતિ આવ્યો હોય ત્યાં શબ્દ પુરો ન થાયો હોય તેને યતિભંગ કહે છે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u="sng" dirty="0" smtClean="0">
                <a:solidFill>
                  <a:schemeClr val="bg1"/>
                </a:solidFill>
              </a:rPr>
              <a:t>શ્રુતિભંગ એટલે શું ?</a:t>
            </a:r>
            <a:r>
              <a:rPr lang="gu-IN" b="1" dirty="0" smtClean="0">
                <a:solidFill>
                  <a:schemeClr val="bg1"/>
                </a:solidFill>
              </a:rPr>
              <a:t> એક ગુરુ અક્ષરને સ્થાને બે લધુ અક્ષર આવે તેને શ્રુતિભંગ કહે છે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u="sng" dirty="0" smtClean="0">
                <a:solidFill>
                  <a:schemeClr val="bg1"/>
                </a:solidFill>
              </a:rPr>
              <a:t>ગણ </a:t>
            </a:r>
            <a:r>
              <a:rPr lang="gu-IN" b="1" dirty="0" smtClean="0">
                <a:solidFill>
                  <a:schemeClr val="bg1"/>
                </a:solidFill>
              </a:rPr>
              <a:t>– ત્રણ અક્ષરના સમૂહને ગણ કહેવાય છે 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/>
          </a:bodyPr>
          <a:lstStyle/>
          <a:p>
            <a:r>
              <a:rPr lang="gu-IN" b="1" u="sng" dirty="0" smtClean="0">
                <a:solidFill>
                  <a:schemeClr val="bg1"/>
                </a:solidFill>
              </a:rPr>
              <a:t>ચરણ એટલે શું ?</a:t>
            </a:r>
            <a:r>
              <a:rPr lang="gu-IN" b="1" dirty="0" smtClean="0">
                <a:solidFill>
                  <a:schemeClr val="bg1"/>
                </a:solidFill>
              </a:rPr>
              <a:t> છંદની સરખા માપવાળી પંક્તિને ચરણ કહે છે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u="sng" dirty="0" smtClean="0">
                <a:solidFill>
                  <a:schemeClr val="bg1"/>
                </a:solidFill>
              </a:rPr>
              <a:t>છૂટ એટલે શું ?</a:t>
            </a:r>
            <a:r>
              <a:rPr lang="gu-IN" b="1" dirty="0" smtClean="0">
                <a:solidFill>
                  <a:schemeClr val="bg1"/>
                </a:solidFill>
              </a:rPr>
              <a:t> પંક્તિમાં લય બેસાડવા લઘુ ને ગુરુ અને ગુરુને લઘુ ગણવામાં આવ્યા હોય તેને છોટ કહેવાય છે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gu-IN" b="1" u="sng" dirty="0" smtClean="0">
                <a:solidFill>
                  <a:schemeClr val="bg1"/>
                </a:solidFill>
              </a:rPr>
              <a:t>બંધારણ એટલે શું ?</a:t>
            </a:r>
            <a:r>
              <a:rPr lang="gu-IN" b="1" dirty="0" smtClean="0">
                <a:solidFill>
                  <a:schemeClr val="bg1"/>
                </a:solidFill>
              </a:rPr>
              <a:t> છંદને ઓળખવા માટે નક્કી કરેલ સૂત્રને બંધારણ કહેવામાં આવે છે 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gu-IN" dirty="0" smtClean="0"/>
              <a:t/>
            </a:r>
            <a:br>
              <a:rPr lang="gu-IN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229600" cy="6248400"/>
          </a:xfrm>
        </p:spPr>
        <p:txBody>
          <a:bodyPr>
            <a:normAutofit lnSpcReduction="10000"/>
          </a:bodyPr>
          <a:lstStyle/>
          <a:p>
            <a:r>
              <a:rPr lang="gu-IN" sz="2400" b="1" u="sng" dirty="0" smtClean="0">
                <a:solidFill>
                  <a:schemeClr val="bg1"/>
                </a:solidFill>
              </a:rPr>
              <a:t>લઘુ અક્ષરો ક્યારે ગુરુ ગણાય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gu-IN" sz="2400" b="1" dirty="0" smtClean="0">
                <a:solidFill>
                  <a:schemeClr val="bg1"/>
                </a:solidFill>
              </a:rPr>
              <a:t>૧ સંયુક્તાક્ષરથી આગળ આલેલા લઘુ અક્ષરો ગુરુ ગણાય છે.</a:t>
            </a:r>
            <a:r>
              <a:rPr lang="en-US" sz="2400" dirty="0" smtClean="0">
                <a:solidFill>
                  <a:schemeClr val="bg1"/>
                </a:solidFill>
              </a:rPr>
              <a:t>  </a:t>
            </a:r>
            <a:r>
              <a:rPr lang="gu-IN" sz="2400" b="1" dirty="0" smtClean="0">
                <a:solidFill>
                  <a:schemeClr val="bg1"/>
                </a:solidFill>
              </a:rPr>
              <a:t>દા.ત- મર્મ, પુષ્પ, સત્ય, ધર્મ માં અનુક્રમે મ, પુ,સ, ધ ગુરુ બની જાય છે.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gu-IN" sz="2400" b="1" dirty="0" smtClean="0">
                <a:solidFill>
                  <a:schemeClr val="bg1"/>
                </a:solidFill>
              </a:rPr>
              <a:t>૨ પંક્તિને અંતે આવેલો લઘુ અક્ષર ગુરુ ગણાય છે.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gu-IN" sz="2400" b="1" dirty="0" smtClean="0">
                <a:solidFill>
                  <a:schemeClr val="bg1"/>
                </a:solidFill>
              </a:rPr>
              <a:t>૩ જે વર્ણોમાં તીવ્ર અનુસ્વાર આવે છે. તે વર્ણો ગુરુ ગણાય છે. ઉદા.- અંત, ગંગા, સંમતિ, કુંડ વગેરે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   </a:t>
            </a:r>
            <a:r>
              <a:rPr lang="gu-IN" sz="2400" b="1" dirty="0" smtClean="0">
                <a:solidFill>
                  <a:schemeClr val="bg1"/>
                </a:solidFill>
              </a:rPr>
              <a:t>પરંતુ, કુંવર, ગયું, કુંભારમાં અનુસ્વાર પોચા  કે મંદ છે તેથી તે લઘુ ગણાય છે.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gu-IN" sz="2400" b="1" dirty="0" smtClean="0">
                <a:solidFill>
                  <a:schemeClr val="bg1"/>
                </a:solidFill>
              </a:rPr>
              <a:t>૪ વિસર્ગવાળો અક્ષર લઘુ હોય, પણ વિસર્ગનો ઉચ્ચાર કરવો પડે તો તે ગુરુ થાય.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  </a:t>
            </a:r>
            <a:r>
              <a:rPr lang="gu-IN" sz="2400" b="1" dirty="0" smtClean="0">
                <a:solidFill>
                  <a:schemeClr val="bg1"/>
                </a:solidFill>
              </a:rPr>
              <a:t> દા.ત- અંતઃકરણમાં ત ગુરુ ગણાય છે.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   </a:t>
            </a:r>
            <a:r>
              <a:rPr lang="gu-IN" sz="2400" b="1" dirty="0" smtClean="0">
                <a:solidFill>
                  <a:schemeClr val="bg1"/>
                </a:solidFill>
              </a:rPr>
              <a:t>લઘુ-ગુરુની સંજ્ઞા નીચે મુજબ દર્શાવવામાં આવે છે.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gu-IN" sz="2400" b="1" dirty="0" smtClean="0">
                <a:solidFill>
                  <a:schemeClr val="bg1"/>
                </a:solidFill>
              </a:rPr>
              <a:t>લઘુ દર્શાવવા માટે </a:t>
            </a:r>
            <a:r>
              <a:rPr lang="gu-IN" sz="2400" dirty="0" smtClean="0">
                <a:solidFill>
                  <a:schemeClr val="bg1"/>
                </a:solidFill>
              </a:rPr>
              <a:t>( </a:t>
            </a:r>
            <a:r>
              <a:rPr lang="en-US" sz="2400" b="1" dirty="0" smtClean="0">
                <a:solidFill>
                  <a:schemeClr val="bg1"/>
                </a:solidFill>
              </a:rPr>
              <a:t>U</a:t>
            </a:r>
            <a:r>
              <a:rPr lang="gu-IN" sz="2400" b="1" dirty="0" smtClean="0">
                <a:solidFill>
                  <a:schemeClr val="bg1"/>
                </a:solidFill>
              </a:rPr>
              <a:t> ) અને ગુરુ દર્શાવવા માટે (</a:t>
            </a:r>
            <a:r>
              <a:rPr lang="gu-IN" sz="2400" dirty="0" smtClean="0">
                <a:solidFill>
                  <a:schemeClr val="bg1"/>
                </a:solidFill>
              </a:rPr>
              <a:t>—</a:t>
            </a:r>
            <a:r>
              <a:rPr lang="gu-IN" sz="2400" b="1" dirty="0" smtClean="0">
                <a:solidFill>
                  <a:schemeClr val="bg1"/>
                </a:solidFill>
              </a:rPr>
              <a:t>)દર્શાવાય છે.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1286</Words>
  <Application>Microsoft Office PowerPoint</Application>
  <PresentationFormat>On-screen Show (4:3)</PresentationFormat>
  <Paragraphs>288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Median</vt:lpstr>
      <vt:lpstr> </vt:lpstr>
      <vt:lpstr> </vt:lpstr>
      <vt:lpstr> </vt:lpstr>
      <vt:lpstr>Slide 4</vt:lpstr>
      <vt:lpstr>Slide 5</vt:lpstr>
      <vt:lpstr> </vt:lpstr>
      <vt:lpstr> </vt:lpstr>
      <vt:lpstr> </vt:lpstr>
      <vt:lpstr> </vt:lpstr>
      <vt:lpstr> </vt:lpstr>
      <vt:lpstr> </vt:lpstr>
      <vt:lpstr> </vt:lpstr>
      <vt:lpstr> </vt:lpstr>
      <vt:lpstr>Slide 14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harry</dc:creator>
  <cp:lastModifiedBy>harry</cp:lastModifiedBy>
  <cp:revision>11</cp:revision>
  <dcterms:created xsi:type="dcterms:W3CDTF">2019-05-10T12:46:57Z</dcterms:created>
  <dcterms:modified xsi:type="dcterms:W3CDTF">2019-05-10T13:05:24Z</dcterms:modified>
</cp:coreProperties>
</file>