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7" r:id="rId2"/>
    <p:sldId id="268" r:id="rId3"/>
    <p:sldId id="266" r:id="rId4"/>
    <p:sldId id="257" r:id="rId5"/>
    <p:sldId id="258" r:id="rId6"/>
    <p:sldId id="260" r:id="rId7"/>
    <p:sldId id="261" r:id="rId8"/>
    <p:sldId id="262" r:id="rId9"/>
    <p:sldId id="263" r:id="rId10"/>
    <p:sldId id="264" r:id="rId11"/>
    <p:sldId id="265" r:id="rId12"/>
    <p:sldId id="270"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BDCD266-2F83-4088-B3E7-91E3F81824B7}" type="datetimeFigureOut">
              <a:rPr lang="en-US" smtClean="0"/>
              <a:pPr/>
              <a:t>3/28/2019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E794C4-A3C3-45B5-9764-FF108CC5A39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BDCD266-2F83-4088-B3E7-91E3F81824B7}" type="datetimeFigureOut">
              <a:rPr lang="en-US" smtClean="0"/>
              <a:pPr/>
              <a:t>3/28/2019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E794C4-A3C3-45B5-9764-FF108CC5A39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BDCD266-2F83-4088-B3E7-91E3F81824B7}" type="datetimeFigureOut">
              <a:rPr lang="en-US" smtClean="0"/>
              <a:pPr/>
              <a:t>3/28/2019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E794C4-A3C3-45B5-9764-FF108CC5A39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BDCD266-2F83-4088-B3E7-91E3F81824B7}" type="datetimeFigureOut">
              <a:rPr lang="en-US" smtClean="0"/>
              <a:pPr/>
              <a:t>3/28/2019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E794C4-A3C3-45B5-9764-FF108CC5A39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BDCD266-2F83-4088-B3E7-91E3F81824B7}" type="datetimeFigureOut">
              <a:rPr lang="en-US" smtClean="0"/>
              <a:pPr/>
              <a:t>3/28/2019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E794C4-A3C3-45B5-9764-FF108CC5A39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BDCD266-2F83-4088-B3E7-91E3F81824B7}" type="datetimeFigureOut">
              <a:rPr lang="en-US" smtClean="0"/>
              <a:pPr/>
              <a:t>3/28/2019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E794C4-A3C3-45B5-9764-FF108CC5A39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BDCD266-2F83-4088-B3E7-91E3F81824B7}" type="datetimeFigureOut">
              <a:rPr lang="en-US" smtClean="0"/>
              <a:pPr/>
              <a:t>3/28/2019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AE794C4-A3C3-45B5-9764-FF108CC5A39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BDCD266-2F83-4088-B3E7-91E3F81824B7}" type="datetimeFigureOut">
              <a:rPr lang="en-US" smtClean="0"/>
              <a:pPr/>
              <a:t>3/28/2019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AE794C4-A3C3-45B5-9764-FF108CC5A39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DCD266-2F83-4088-B3E7-91E3F81824B7}" type="datetimeFigureOut">
              <a:rPr lang="en-US" smtClean="0"/>
              <a:pPr/>
              <a:t>3/28/2019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AE794C4-A3C3-45B5-9764-FF108CC5A39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BDCD266-2F83-4088-B3E7-91E3F81824B7}" type="datetimeFigureOut">
              <a:rPr lang="en-US" smtClean="0"/>
              <a:pPr/>
              <a:t>3/28/2019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E794C4-A3C3-45B5-9764-FF108CC5A39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BDCD266-2F83-4088-B3E7-91E3F81824B7}" type="datetimeFigureOut">
              <a:rPr lang="en-US" smtClean="0"/>
              <a:pPr/>
              <a:t>3/28/2019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E794C4-A3C3-45B5-9764-FF108CC5A39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DCD266-2F83-4088-B3E7-91E3F81824B7}" type="datetimeFigureOut">
              <a:rPr lang="en-US" smtClean="0"/>
              <a:pPr/>
              <a:t>3/28/2019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E794C4-A3C3-45B5-9764-FF108CC5A39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err="1" smtClean="0"/>
              <a:t>Pramukh</a:t>
            </a:r>
            <a:r>
              <a:rPr lang="en-US" dirty="0" smtClean="0"/>
              <a:t> Swami Science and </a:t>
            </a:r>
            <a:r>
              <a:rPr lang="en-US" dirty="0" err="1" smtClean="0"/>
              <a:t>H.D.patel</a:t>
            </a:r>
            <a:r>
              <a:rPr lang="en-US" dirty="0" smtClean="0"/>
              <a:t> Arts College</a:t>
            </a:r>
            <a:endParaRPr lang="en-US" dirty="0"/>
          </a:p>
        </p:txBody>
      </p:sp>
      <p:sp>
        <p:nvSpPr>
          <p:cNvPr id="3" name="Content Placeholder 2"/>
          <p:cNvSpPr>
            <a:spLocks noGrp="1"/>
          </p:cNvSpPr>
          <p:nvPr>
            <p:ph idx="1"/>
          </p:nvPr>
        </p:nvSpPr>
        <p:spPr/>
        <p:txBody>
          <a:bodyPr>
            <a:normAutofit fontScale="92500" lnSpcReduction="10000"/>
          </a:bodyPr>
          <a:lstStyle/>
          <a:p>
            <a:pPr algn="ctr">
              <a:buNone/>
            </a:pPr>
            <a:endParaRPr lang="en-US" sz="4000" dirty="0" smtClean="0"/>
          </a:p>
          <a:p>
            <a:pPr algn="ctr">
              <a:buNone/>
            </a:pPr>
            <a:endParaRPr lang="en-US" sz="4000" dirty="0" smtClean="0"/>
          </a:p>
          <a:p>
            <a:pPr algn="ctr">
              <a:buNone/>
            </a:pPr>
            <a:r>
              <a:rPr lang="en-US" sz="4000" dirty="0" smtClean="0"/>
              <a:t>Topic: About an Epic</a:t>
            </a:r>
          </a:p>
          <a:p>
            <a:pPr algn="ctr">
              <a:buNone/>
            </a:pPr>
            <a:endParaRPr lang="en-US" sz="4000" dirty="0" smtClean="0"/>
          </a:p>
          <a:p>
            <a:pPr algn="ctr">
              <a:buNone/>
            </a:pPr>
            <a:endParaRPr lang="en-US" sz="4000" dirty="0" smtClean="0"/>
          </a:p>
          <a:p>
            <a:pPr algn="ctr">
              <a:buNone/>
            </a:pPr>
            <a:endParaRPr lang="en-US" sz="4000" dirty="0" smtClean="0"/>
          </a:p>
          <a:p>
            <a:pPr algn="ctr">
              <a:buNone/>
            </a:pPr>
            <a:r>
              <a:rPr lang="en-US" sz="4000" dirty="0" smtClean="0"/>
              <a:t>By: </a:t>
            </a:r>
            <a:r>
              <a:rPr lang="en-US" sz="4000" dirty="0" err="1" smtClean="0"/>
              <a:t>Dr.Alpa</a:t>
            </a:r>
            <a:r>
              <a:rPr lang="en-US" sz="4000" dirty="0" smtClean="0"/>
              <a:t> </a:t>
            </a:r>
            <a:r>
              <a:rPr lang="en-US" sz="4000" dirty="0" err="1" smtClean="0"/>
              <a:t>Jani</a:t>
            </a:r>
            <a:endParaRPr lang="en-US" sz="4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304800"/>
            <a:ext cx="8229600" cy="5509200"/>
          </a:xfrm>
          <a:prstGeom prst="rect">
            <a:avLst/>
          </a:prstGeom>
        </p:spPr>
        <p:txBody>
          <a:bodyPr wrap="square">
            <a:spAutoFit/>
          </a:bodyPr>
          <a:lstStyle/>
          <a:p>
            <a:pPr>
              <a:buFont typeface="Arial" pitchFamily="34" charset="0"/>
              <a:buChar char="•"/>
            </a:pPr>
            <a:r>
              <a:rPr lang="en-US" sz="3200" dirty="0" smtClean="0"/>
              <a:t>Invocation to the </a:t>
            </a:r>
            <a:r>
              <a:rPr lang="en-US" sz="3200" i="1" dirty="0" smtClean="0"/>
              <a:t>Muse</a:t>
            </a:r>
            <a:r>
              <a:rPr lang="en-US" sz="3200" dirty="0" smtClean="0"/>
              <a:t> is another important quality of an epic. The poet, at the very beginning of the epic, seeks the help of the </a:t>
            </a:r>
            <a:r>
              <a:rPr lang="en-US" sz="3200" i="1" dirty="0" smtClean="0"/>
              <a:t>Muse </a:t>
            </a:r>
            <a:r>
              <a:rPr lang="en-US" sz="3200" dirty="0" smtClean="0"/>
              <a:t>while writing his epic. Look at the beginning lines of the </a:t>
            </a:r>
            <a:r>
              <a:rPr lang="en-US" sz="3200" i="1" dirty="0" smtClean="0"/>
              <a:t>Iliad, Odyssey </a:t>
            </a:r>
            <a:r>
              <a:rPr lang="en-US" sz="3200" dirty="0" smtClean="0"/>
              <a:t>and </a:t>
            </a:r>
            <a:r>
              <a:rPr lang="en-US" sz="3200" i="1" dirty="0" smtClean="0"/>
              <a:t>Paradise Lost</a:t>
            </a:r>
            <a:r>
              <a:rPr lang="en-US" sz="3200" dirty="0" smtClean="0"/>
              <a:t>.</a:t>
            </a:r>
          </a:p>
          <a:p>
            <a:endParaRPr lang="en-US" sz="3200" dirty="0" smtClean="0"/>
          </a:p>
          <a:p>
            <a:pPr>
              <a:buFont typeface="Arial" pitchFamily="34" charset="0"/>
              <a:buChar char="•"/>
            </a:pPr>
            <a:r>
              <a:rPr lang="en-US" sz="3200" dirty="0" smtClean="0"/>
              <a:t>The diction of every epic is lofty, grand and elegant. No trivial, common or colloquial language is used in epic. The poet tries to use sublime words to describe the events.</a:t>
            </a:r>
            <a:endParaRPr lang="en-US" sz="32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457200"/>
            <a:ext cx="8001000" cy="3416320"/>
          </a:xfrm>
          <a:prstGeom prst="rect">
            <a:avLst/>
          </a:prstGeom>
        </p:spPr>
        <p:txBody>
          <a:bodyPr wrap="square">
            <a:spAutoFit/>
          </a:bodyPr>
          <a:lstStyle/>
          <a:p>
            <a:pPr>
              <a:buFont typeface="Arial" pitchFamily="34" charset="0"/>
              <a:buChar char="•"/>
            </a:pPr>
            <a:r>
              <a:rPr lang="en-US" sz="3600" dirty="0" smtClean="0"/>
              <a:t>Use of Epic Simile is another feature of an epic. Epic simile is a far-fetched comparison between two objects, which runs through many lines to describe the </a:t>
            </a:r>
            <a:r>
              <a:rPr lang="en-US" sz="3600" dirty="0" err="1" smtClean="0"/>
              <a:t>valour</a:t>
            </a:r>
            <a:r>
              <a:rPr lang="en-US" sz="3600" dirty="0" smtClean="0"/>
              <a:t>, bravery and gigantic stature of the hero. It is also called </a:t>
            </a:r>
            <a:r>
              <a:rPr lang="en-US" sz="3600" i="1" dirty="0" smtClean="0"/>
              <a:t>Homeric</a:t>
            </a:r>
            <a:r>
              <a:rPr lang="en-US" sz="3600" dirty="0" smtClean="0"/>
              <a:t> </a:t>
            </a:r>
            <a:r>
              <a:rPr lang="en-US" sz="3600" i="1" dirty="0" smtClean="0"/>
              <a:t>simile</a:t>
            </a:r>
            <a:endParaRPr lang="en-US" sz="36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normAutofit fontScale="90000"/>
          </a:bodyPr>
          <a:lstStyle/>
          <a:p>
            <a:r>
              <a:rPr lang="en-US" smtClean="0"/>
              <a:t>FEEL FREE TO ASK ABOUT ANY QUERRY</a:t>
            </a:r>
          </a:p>
        </p:txBody>
      </p:sp>
      <p:sp>
        <p:nvSpPr>
          <p:cNvPr id="25603" name="Content Placeholder 2"/>
          <p:cNvSpPr>
            <a:spLocks noGrp="1"/>
          </p:cNvSpPr>
          <p:nvPr>
            <p:ph idx="1"/>
          </p:nvPr>
        </p:nvSpPr>
        <p:spPr/>
        <p:txBody>
          <a:bodyPr/>
          <a:lstStyle/>
          <a:p>
            <a:pPr>
              <a:buFontTx/>
              <a:buNone/>
            </a:pPr>
            <a:endParaRPr lang="en-US" sz="4800" smtClean="0"/>
          </a:p>
          <a:p>
            <a:pPr>
              <a:buFontTx/>
              <a:buNone/>
            </a:pPr>
            <a:endParaRPr lang="en-US" sz="4800" smtClean="0"/>
          </a:p>
          <a:p>
            <a:pPr algn="ctr">
              <a:buFontTx/>
              <a:buNone/>
            </a:pPr>
            <a:r>
              <a:rPr lang="en-US" sz="4800" smtClean="0"/>
              <a:t>THANK YOU</a:t>
            </a: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62001"/>
            <a:ext cx="7772400" cy="2838450"/>
          </a:xfrm>
        </p:spPr>
        <p:txBody>
          <a:bodyPr>
            <a:noAutofit/>
          </a:bodyPr>
          <a:lstStyle/>
          <a:p>
            <a:r>
              <a:rPr lang="en-US" sz="6000" dirty="0" smtClean="0">
                <a:latin typeface="Aharoni" pitchFamily="2" charset="-79"/>
                <a:cs typeface="Aharoni" pitchFamily="2" charset="-79"/>
              </a:rPr>
              <a:t>UNDERSTANDING EPIC</a:t>
            </a:r>
            <a:endParaRPr lang="en-US" sz="6000" dirty="0">
              <a:latin typeface="Aharoni" pitchFamily="2" charset="-79"/>
              <a:cs typeface="Aharoni" pitchFamily="2" charset="-79"/>
            </a:endParaRPr>
          </a:p>
        </p:txBody>
      </p:sp>
      <p:sp>
        <p:nvSpPr>
          <p:cNvPr id="3" name="Subtitle 2"/>
          <p:cNvSpPr>
            <a:spLocks noGrp="1"/>
          </p:cNvSpPr>
          <p:nvPr>
            <p:ph type="subTitle" idx="1"/>
          </p:nvPr>
        </p:nvSpPr>
        <p:spPr>
          <a:xfrm>
            <a:off x="381000" y="4724400"/>
            <a:ext cx="8229600" cy="1600200"/>
          </a:xfrm>
        </p:spPr>
        <p:txBody>
          <a:bodyPr/>
          <a:lstStyle/>
          <a:p>
            <a:endParaRPr lang="en-US" sz="2800" dirty="0">
              <a:solidFill>
                <a:schemeClr val="accent2"/>
              </a:solidFill>
              <a:latin typeface="Arial Black"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ndia-be-a-proud-indian-32-728.jpg"/>
          <p:cNvPicPr>
            <a:picLocks noChangeAspect="1"/>
          </p:cNvPicPr>
          <p:nvPr/>
        </p:nvPicPr>
        <p:blipFill>
          <a:blip r:embed="rId2"/>
          <a:stretch>
            <a:fillRect/>
          </a:stretch>
        </p:blipFill>
        <p:spPr>
          <a:xfrm>
            <a:off x="228600" y="228600"/>
            <a:ext cx="8686800" cy="64008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a:t>
            </a:r>
            <a:endParaRPr lang="en-US" dirty="0"/>
          </a:p>
        </p:txBody>
      </p:sp>
      <p:sp>
        <p:nvSpPr>
          <p:cNvPr id="3" name="Content Placeholder 2"/>
          <p:cNvSpPr>
            <a:spLocks noGrp="1"/>
          </p:cNvSpPr>
          <p:nvPr>
            <p:ph idx="1"/>
          </p:nvPr>
        </p:nvSpPr>
        <p:spPr/>
        <p:txBody>
          <a:bodyPr/>
          <a:lstStyle/>
          <a:p>
            <a:r>
              <a:rPr lang="en-US" dirty="0" smtClean="0"/>
              <a:t>A long poem, typically one derived from ancient oral tradition, narrating the deeds and adventures of heroic or legendary figures or the past history of a nation.</a:t>
            </a:r>
          </a:p>
          <a:p>
            <a:r>
              <a:rPr lang="en-US" dirty="0" smtClean="0"/>
              <a:t>The word epic is derived from the Ancient Greek adjective, </a:t>
            </a:r>
            <a:r>
              <a:rPr lang="en-US" i="1" dirty="0" smtClean="0"/>
              <a:t>“</a:t>
            </a:r>
            <a:r>
              <a:rPr lang="en-US" i="1" dirty="0" err="1" smtClean="0"/>
              <a:t>epikos</a:t>
            </a:r>
            <a:r>
              <a:rPr lang="en-US" i="1" dirty="0" smtClean="0"/>
              <a:t>”</a:t>
            </a:r>
            <a:r>
              <a:rPr lang="en-US" dirty="0" smtClean="0"/>
              <a:t>, which means a poetic story.</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CHARACTERISTICS</a:t>
            </a:r>
            <a:endParaRPr lang="en-US" dirty="0"/>
          </a:p>
        </p:txBody>
      </p:sp>
      <p:sp>
        <p:nvSpPr>
          <p:cNvPr id="3" name="Content Placeholder 2"/>
          <p:cNvSpPr>
            <a:spLocks noGrp="1"/>
          </p:cNvSpPr>
          <p:nvPr>
            <p:ph idx="1"/>
          </p:nvPr>
        </p:nvSpPr>
        <p:spPr>
          <a:xfrm>
            <a:off x="457200" y="1600201"/>
            <a:ext cx="8153400" cy="2971800"/>
          </a:xfrm>
        </p:spPr>
        <p:txBody>
          <a:bodyPr>
            <a:normAutofit fontScale="85000" lnSpcReduction="10000"/>
          </a:bodyPr>
          <a:lstStyle/>
          <a:p>
            <a:r>
              <a:rPr lang="en-US" dirty="0" smtClean="0"/>
              <a:t>The first and foremost characteristic of an epic is its </a:t>
            </a:r>
            <a:r>
              <a:rPr lang="en-US" b="1" u="sng" dirty="0" smtClean="0"/>
              <a:t>bulky size </a:t>
            </a:r>
            <a:r>
              <a:rPr lang="en-US" dirty="0" smtClean="0"/>
              <a:t>. An epic is an extensive and prolonged narrative in verse. Usually, every single epic has been broken down in to multiple books. For example, Homer’s epics are divided into twelve books .Similarly, John Milton’s </a:t>
            </a:r>
            <a:r>
              <a:rPr lang="en-US" i="1" dirty="0" smtClean="0"/>
              <a:t>Paradise Lost</a:t>
            </a:r>
            <a:r>
              <a:rPr lang="en-US" dirty="0" smtClean="0"/>
              <a:t> has been divided into twelve books.</a:t>
            </a:r>
            <a:endParaRPr lang="en-US" dirty="0"/>
          </a:p>
        </p:txBody>
      </p:sp>
      <p:pic>
        <p:nvPicPr>
          <p:cNvPr id="4" name="Picture 3" descr="images.jpg"/>
          <p:cNvPicPr>
            <a:picLocks noChangeAspect="1"/>
          </p:cNvPicPr>
          <p:nvPr/>
        </p:nvPicPr>
        <p:blipFill>
          <a:blip r:embed="rId2"/>
          <a:stretch>
            <a:fillRect/>
          </a:stretch>
        </p:blipFill>
        <p:spPr>
          <a:xfrm>
            <a:off x="5638800" y="3962400"/>
            <a:ext cx="2819400" cy="2568787"/>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609601"/>
            <a:ext cx="8305800" cy="2677656"/>
          </a:xfrm>
          <a:prstGeom prst="rect">
            <a:avLst/>
          </a:prstGeom>
        </p:spPr>
        <p:txBody>
          <a:bodyPr wrap="square">
            <a:spAutoFit/>
          </a:bodyPr>
          <a:lstStyle/>
          <a:p>
            <a:pPr>
              <a:buFont typeface="Arial" pitchFamily="34" charset="0"/>
              <a:buChar char="•"/>
            </a:pPr>
            <a:r>
              <a:rPr lang="en-US" sz="2800" dirty="0" smtClean="0"/>
              <a:t> Another essential feature of an epic is the fact that it dwells upon the achievements of a historical or traditional </a:t>
            </a:r>
            <a:r>
              <a:rPr lang="en-US" sz="2800" b="1" u="sng" dirty="0" smtClean="0"/>
              <a:t>hero</a:t>
            </a:r>
            <a:r>
              <a:rPr lang="en-US" sz="2800" dirty="0" smtClean="0"/>
              <a:t>, or a person of national or international significance. Every epic </a:t>
            </a:r>
            <a:r>
              <a:rPr lang="en-US" sz="2800" dirty="0" err="1" smtClean="0"/>
              <a:t>extolls</a:t>
            </a:r>
            <a:r>
              <a:rPr lang="en-US" sz="2800" dirty="0" smtClean="0"/>
              <a:t> the </a:t>
            </a:r>
            <a:r>
              <a:rPr lang="en-US" sz="2800" dirty="0" err="1" smtClean="0"/>
              <a:t>valour</a:t>
            </a:r>
            <a:r>
              <a:rPr lang="en-US" sz="2800" dirty="0" smtClean="0"/>
              <a:t>, deeds, bravery, character and personality of a person, who is having incredible physical and mental traits.</a:t>
            </a:r>
            <a:endParaRPr lang="en-US" sz="2800" dirty="0"/>
          </a:p>
        </p:txBody>
      </p:sp>
      <p:pic>
        <p:nvPicPr>
          <p:cNvPr id="3" name="Picture 2" descr="warrior_lord_ram-t3.jpg"/>
          <p:cNvPicPr>
            <a:picLocks noChangeAspect="1"/>
          </p:cNvPicPr>
          <p:nvPr/>
        </p:nvPicPr>
        <p:blipFill>
          <a:blip r:embed="rId2"/>
          <a:stretch>
            <a:fillRect/>
          </a:stretch>
        </p:blipFill>
        <p:spPr>
          <a:xfrm>
            <a:off x="2438400" y="3733800"/>
            <a:ext cx="4419600" cy="2780071"/>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609600"/>
            <a:ext cx="8153400" cy="2862322"/>
          </a:xfrm>
          <a:prstGeom prst="rect">
            <a:avLst/>
          </a:prstGeom>
        </p:spPr>
        <p:txBody>
          <a:bodyPr wrap="square">
            <a:spAutoFit/>
          </a:bodyPr>
          <a:lstStyle/>
          <a:p>
            <a:pPr>
              <a:buFont typeface="Arial" pitchFamily="34" charset="0"/>
              <a:buChar char="•"/>
            </a:pPr>
            <a:r>
              <a:rPr lang="en-US" sz="3600" dirty="0" smtClean="0"/>
              <a:t> Exaggeration is also an important part of an epic. The poet uses hyperbole to reveal the prowess of a hero. He doesn’t think twice to use exaggeration to make an impression on the audience.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609600"/>
            <a:ext cx="8153400" cy="4524315"/>
          </a:xfrm>
          <a:prstGeom prst="rect">
            <a:avLst/>
          </a:prstGeom>
        </p:spPr>
        <p:txBody>
          <a:bodyPr wrap="square">
            <a:spAutoFit/>
          </a:bodyPr>
          <a:lstStyle/>
          <a:p>
            <a:pPr>
              <a:buFont typeface="Arial" pitchFamily="34" charset="0"/>
              <a:buChar char="•"/>
            </a:pPr>
            <a:r>
              <a:rPr lang="en-US" sz="3600" dirty="0" smtClean="0"/>
              <a:t> Morality is a key characteristic of an epic. The poet’s foremost purpose in writing an epic is to give a moral lesson to his readers. For instance, Johan Milton’s </a:t>
            </a:r>
            <a:r>
              <a:rPr lang="en-US" sz="3600" i="1" dirty="0" smtClean="0"/>
              <a:t>Paradise Lost</a:t>
            </a:r>
            <a:r>
              <a:rPr lang="en-US" sz="3600" dirty="0" smtClean="0"/>
              <a:t> is a perfect example in this regard. The poet wants to </a:t>
            </a:r>
            <a:r>
              <a:rPr lang="en-US" sz="3600" b="1" i="1" dirty="0" smtClean="0"/>
              <a:t>justify the ways of God</a:t>
            </a:r>
            <a:r>
              <a:rPr lang="en-US" sz="3600" i="1" dirty="0" smtClean="0"/>
              <a:t> </a:t>
            </a:r>
            <a:r>
              <a:rPr lang="en-US" sz="3600" b="1" i="1" dirty="0" smtClean="0"/>
              <a:t>to man</a:t>
            </a:r>
            <a:r>
              <a:rPr lang="en-US" sz="3600" b="1" dirty="0" smtClean="0"/>
              <a:t> </a:t>
            </a:r>
            <a:r>
              <a:rPr lang="en-US" sz="3600" dirty="0" smtClean="0"/>
              <a:t>through the story of Adam. This is the most didactic theme of the epic.</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457200"/>
            <a:ext cx="8001000" cy="6186309"/>
          </a:xfrm>
          <a:prstGeom prst="rect">
            <a:avLst/>
          </a:prstGeom>
        </p:spPr>
        <p:txBody>
          <a:bodyPr wrap="square">
            <a:spAutoFit/>
          </a:bodyPr>
          <a:lstStyle/>
          <a:p>
            <a:pPr>
              <a:buFont typeface="Arial" pitchFamily="34" charset="0"/>
              <a:buChar char="•"/>
            </a:pPr>
            <a:r>
              <a:rPr lang="en-US" sz="3600" dirty="0" smtClean="0"/>
              <a:t>The theme of each epic is sublime, elegant and having universal significance. It may not be an insignificant theme, which is only limited to the personality or the locality of the poet. It deals with the entire humanity .Thus; John Milton’s </a:t>
            </a:r>
            <a:r>
              <a:rPr lang="en-US" sz="3600" i="1" dirty="0" smtClean="0"/>
              <a:t>Paradise Lost</a:t>
            </a:r>
            <a:r>
              <a:rPr lang="en-US" sz="3600" dirty="0" smtClean="0"/>
              <a:t> is a great example in this regard. The theme of this epic is certainly of great importance and deals with entire humanity. It’s them is </a:t>
            </a:r>
            <a:r>
              <a:rPr lang="en-US" sz="3600" b="1" i="1" dirty="0" smtClean="0"/>
              <a:t>to justify the ways of God to man.</a:t>
            </a:r>
            <a:endParaRPr lang="en-US" sz="36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TotalTime>
  <Words>521</Words>
  <Application>Microsoft Office PowerPoint</Application>
  <PresentationFormat>On-screen Show (4:3)</PresentationFormat>
  <Paragraphs>26</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Pramukh Swami Science and H.D.patel Arts College</vt:lpstr>
      <vt:lpstr>UNDERSTANDING EPIC</vt:lpstr>
      <vt:lpstr>Slide 3</vt:lpstr>
      <vt:lpstr>DEFINITION</vt:lpstr>
      <vt:lpstr>CHARACTERISTICS</vt:lpstr>
      <vt:lpstr>Slide 6</vt:lpstr>
      <vt:lpstr>Slide 7</vt:lpstr>
      <vt:lpstr>Slide 8</vt:lpstr>
      <vt:lpstr>Slide 9</vt:lpstr>
      <vt:lpstr>Slide 10</vt:lpstr>
      <vt:lpstr>Slide 11</vt:lpstr>
      <vt:lpstr>FEEL FREE TO ASK ABOUT ANY QUERRY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UNDERSTANDING EPIC</dc:title>
  <dc:creator>Dhara Shah</dc:creator>
  <cp:lastModifiedBy>user</cp:lastModifiedBy>
  <cp:revision>10</cp:revision>
  <dcterms:created xsi:type="dcterms:W3CDTF">2017-06-17T07:55:12Z</dcterms:created>
  <dcterms:modified xsi:type="dcterms:W3CDTF">2019-03-28T10:13:42Z</dcterms:modified>
</cp:coreProperties>
</file>