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1CB8"/>
    <a:srgbClr val="FF99CC"/>
    <a:srgbClr val="336699"/>
    <a:srgbClr val="003300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972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9EA8B-CD52-4C3F-82DB-78690F0BC9F8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28935-D1A8-44EA-A74E-6458C4242DC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28935-D1A8-44EA-A74E-6458C4242DCD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28935-D1A8-44EA-A74E-6458C4242DCD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28935-D1A8-44EA-A74E-6458C4242DCD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28935-D1A8-44EA-A74E-6458C4242DCD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28935-D1A8-44EA-A74E-6458C4242DCD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06475-9F4E-4FB5-9739-8A39749FEE50}" type="datetimeFigureOut">
              <a:rPr lang="en-US" smtClean="0"/>
              <a:pPr/>
              <a:t>3/26/2019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99CA4-75AE-4E80-9BA5-39DDDA75418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 descr="yello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1736" y="3071810"/>
            <a:ext cx="5586786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Lucida Calligraphy" pitchFamily="66" charset="0"/>
              </a:rPr>
              <a:t>Presentation</a:t>
            </a:r>
            <a:r>
              <a:rPr lang="en-US" sz="3200" dirty="0" smtClean="0">
                <a:latin typeface="Lucida Calligraphy" pitchFamily="66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Lucida Calligraphy" pitchFamily="66" charset="0"/>
              </a:rPr>
              <a:t>on</a:t>
            </a:r>
            <a:r>
              <a:rPr lang="en-US" sz="3200" dirty="0" smtClean="0">
                <a:latin typeface="Lucida Calligraphy" pitchFamily="66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Lucida Calligraphy" pitchFamily="66" charset="0"/>
              </a:rPr>
              <a:t>TENSES</a:t>
            </a:r>
            <a:endParaRPr lang="en-IN" sz="3200" b="1" dirty="0">
              <a:solidFill>
                <a:srgbClr val="FF0000"/>
              </a:solidFill>
              <a:latin typeface="Lucida Calligraphy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3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000232" y="285728"/>
            <a:ext cx="6715172" cy="954107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FF00"/>
                </a:solidFill>
                <a:latin typeface="Lucida Calligraphy" pitchFamily="66" charset="0"/>
              </a:rPr>
              <a:t>P.S.Science</a:t>
            </a:r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 &amp; </a:t>
            </a:r>
            <a:r>
              <a:rPr lang="en-US" sz="2800" dirty="0" err="1" smtClean="0">
                <a:solidFill>
                  <a:srgbClr val="FFFF00"/>
                </a:solidFill>
                <a:latin typeface="Lucida Calligraphy" pitchFamily="66" charset="0"/>
              </a:rPr>
              <a:t>H.D.Patel</a:t>
            </a:r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 Arts College, </a:t>
            </a:r>
            <a:r>
              <a:rPr lang="en-US" sz="2800" dirty="0" err="1" smtClean="0">
                <a:solidFill>
                  <a:srgbClr val="FFFF00"/>
                </a:solidFill>
                <a:latin typeface="Lucida Calligraphy" pitchFamily="66" charset="0"/>
              </a:rPr>
              <a:t>Kadi</a:t>
            </a:r>
            <a:endParaRPr lang="en-IN" sz="2800" dirty="0">
              <a:solidFill>
                <a:srgbClr val="FFFF00"/>
              </a:solidFill>
              <a:latin typeface="Lucida Calligraphy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0030" y="4643446"/>
            <a:ext cx="5485308" cy="1508105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21CB8"/>
                </a:solidFill>
                <a:latin typeface="Lucida Calligraphy" pitchFamily="66" charset="0"/>
              </a:rPr>
              <a:t>Dr </a:t>
            </a:r>
            <a:r>
              <a:rPr lang="en-US" sz="3200" dirty="0" err="1" smtClean="0">
                <a:solidFill>
                  <a:srgbClr val="D21CB8"/>
                </a:solidFill>
                <a:latin typeface="Lucida Calligraphy" pitchFamily="66" charset="0"/>
              </a:rPr>
              <a:t>Anand</a:t>
            </a:r>
            <a:r>
              <a:rPr lang="en-US" sz="3200" dirty="0" smtClean="0">
                <a:solidFill>
                  <a:srgbClr val="D21CB8"/>
                </a:solidFill>
                <a:latin typeface="Lucida Calligraphy" pitchFamily="66" charset="0"/>
              </a:rPr>
              <a:t> </a:t>
            </a:r>
            <a:r>
              <a:rPr lang="en-US" sz="3200" dirty="0" err="1" smtClean="0">
                <a:solidFill>
                  <a:srgbClr val="D21CB8"/>
                </a:solidFill>
                <a:latin typeface="Lucida Calligraphy" pitchFamily="66" charset="0"/>
              </a:rPr>
              <a:t>Vyas</a:t>
            </a:r>
            <a:endParaRPr lang="en-US" sz="3200" dirty="0" smtClean="0">
              <a:solidFill>
                <a:srgbClr val="D21CB8"/>
              </a:solidFill>
              <a:latin typeface="Lucida Calligraphy" pitchFamily="66" charset="0"/>
            </a:endParaRPr>
          </a:p>
          <a:p>
            <a:pPr algn="ctr"/>
            <a:r>
              <a:rPr lang="en-US" sz="3200" dirty="0" smtClean="0">
                <a:solidFill>
                  <a:srgbClr val="D21CB8"/>
                </a:solidFill>
                <a:latin typeface="Lucida Calligraphy" pitchFamily="66" charset="0"/>
              </a:rPr>
              <a:t>Dept of English</a:t>
            </a:r>
          </a:p>
          <a:p>
            <a:pPr algn="ctr"/>
            <a:r>
              <a:rPr lang="en-US" sz="2800" dirty="0" smtClean="0">
                <a:solidFill>
                  <a:srgbClr val="D21CB8"/>
                </a:solidFill>
                <a:latin typeface="Lucida Calligraphy" pitchFamily="66" charset="0"/>
              </a:rPr>
              <a:t>B.A. &amp; B.Sc. </a:t>
            </a:r>
            <a:r>
              <a:rPr lang="en-US" sz="2800" dirty="0" err="1" smtClean="0">
                <a:solidFill>
                  <a:srgbClr val="D21CB8"/>
                </a:solidFill>
                <a:latin typeface="Lucida Calligraphy" pitchFamily="66" charset="0"/>
              </a:rPr>
              <a:t>Sem</a:t>
            </a:r>
            <a:r>
              <a:rPr lang="en-US" sz="2800" dirty="0" smtClean="0">
                <a:solidFill>
                  <a:srgbClr val="D21CB8"/>
                </a:solidFill>
                <a:latin typeface="Lucida Calligraphy" pitchFamily="66" charset="0"/>
              </a:rPr>
              <a:t> I &amp; IV</a:t>
            </a:r>
            <a:endParaRPr lang="en-IN" sz="2800" dirty="0">
              <a:solidFill>
                <a:srgbClr val="D21CB8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0"/>
            <a:ext cx="635798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14480" y="1071546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gency FB" pitchFamily="34" charset="0"/>
              </a:rPr>
              <a:t>  </a:t>
            </a: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gency FB" pitchFamily="34" charset="0"/>
              </a:rPr>
              <a:t> </a:t>
            </a:r>
            <a:r>
              <a:rPr lang="en-US" sz="4400" b="1" dirty="0" smtClean="0">
                <a:solidFill>
                  <a:srgbClr val="C00000"/>
                </a:solidFill>
                <a:latin typeface="Algerian" pitchFamily="82" charset="0"/>
              </a:rPr>
              <a:t>PRESENT            TENSE</a:t>
            </a:r>
          </a:p>
          <a:p>
            <a:endParaRPr lang="en-IN" sz="2800" b="1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0" y="2214554"/>
            <a:ext cx="3929090" cy="2033404"/>
          </a:xfrm>
          <a:prstGeom prst="horizontalScroll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SIMPLE  PRESENT</a:t>
            </a:r>
          </a:p>
          <a:p>
            <a:pPr algn="ctr"/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I/WE/THEY/YOU 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READ.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SHE/HE/IT 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READS.</a:t>
            </a:r>
            <a:endParaRPr lang="en-IN" sz="2400" b="1" dirty="0">
              <a:solidFill>
                <a:schemeClr val="accent3">
                  <a:lumMod val="50000"/>
                </a:schemeClr>
              </a:solidFill>
              <a:latin typeface="Agency FB" pitchFamily="34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4357686" y="4000504"/>
            <a:ext cx="4429156" cy="3071810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 smtClean="0">
                <a:solidFill>
                  <a:schemeClr val="tx1"/>
                </a:solidFill>
                <a:latin typeface="Arial Black" pitchFamily="34" charset="0"/>
              </a:rPr>
              <a:t>PRESENT PERFECT  CONTINUOUS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I/ WE/ THEY/YOU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HAVE BEEN READING +TIME.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SHE/HE/IT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HAS BEEN READING +TIME.</a:t>
            </a:r>
            <a:endParaRPr lang="en-IN" sz="2400" b="1" dirty="0">
              <a:solidFill>
                <a:schemeClr val="accent3">
                  <a:lumMod val="50000"/>
                </a:schemeClr>
              </a:solidFill>
              <a:latin typeface="Agency FB" pitchFamily="34" charset="0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0" y="3929066"/>
            <a:ext cx="3786214" cy="2928934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PRESENT PERFECT</a:t>
            </a:r>
          </a:p>
          <a:p>
            <a:pPr algn="ctr"/>
            <a:endParaRPr lang="en-US" dirty="0" smtClean="0"/>
          </a:p>
          <a:p>
            <a:pPr algn="ctr"/>
            <a:endParaRPr lang="en-US" b="1" dirty="0" smtClean="0"/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I/WE/THEY/YOU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HAVE READ.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SHE/HE /IT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HAS READ.</a:t>
            </a:r>
            <a:endParaRPr lang="en-IN" sz="2400" b="1" dirty="0">
              <a:solidFill>
                <a:schemeClr val="accent3">
                  <a:lumMod val="50000"/>
                </a:schemeClr>
              </a:solidFill>
              <a:latin typeface="Agency FB" pitchFamily="34" charset="0"/>
            </a:endParaRPr>
          </a:p>
        </p:txBody>
      </p:sp>
      <p:sp>
        <p:nvSpPr>
          <p:cNvPr id="10" name="Horizontal Scroll 9"/>
          <p:cNvSpPr/>
          <p:nvPr/>
        </p:nvSpPr>
        <p:spPr>
          <a:xfrm>
            <a:off x="4857728" y="1785926"/>
            <a:ext cx="4286272" cy="2571768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  <a:latin typeface="Arial Black" pitchFamily="34" charset="0"/>
              </a:rPr>
              <a:t>PRESENT  CONTINUOUS</a:t>
            </a:r>
          </a:p>
          <a:p>
            <a:pPr algn="ctr"/>
            <a:endParaRPr lang="en-US" b="1" dirty="0" smtClean="0">
              <a:solidFill>
                <a:schemeClr val="accent2">
                  <a:lumMod val="75000"/>
                </a:schemeClr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I 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AM READING.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YOU/WE/THEY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ARE READING.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SHE/HE/IT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gency FB" pitchFamily="34" charset="0"/>
              </a:rPr>
              <a:t>IS READING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IN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519082" y="1500174"/>
            <a:ext cx="3767166" cy="292895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SIMPLE  PAST</a:t>
            </a:r>
          </a:p>
          <a:p>
            <a:pPr algn="ctr"/>
            <a:endParaRPr lang="en-US" dirty="0" smtClean="0"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gency FB" pitchFamily="34" charset="0"/>
              </a:rPr>
              <a:t>I/WE/THEY/YOU/SHE/HE/IT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READ.</a:t>
            </a:r>
            <a:endParaRPr lang="en-IN" sz="2400" b="1" dirty="0">
              <a:solidFill>
                <a:schemeClr val="accent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Horizontal Scroll 2"/>
          <p:cNvSpPr/>
          <p:nvPr/>
        </p:nvSpPr>
        <p:spPr>
          <a:xfrm>
            <a:off x="214282" y="3786190"/>
            <a:ext cx="3786214" cy="2676346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PAST PERFECT 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I/HE/SHE/YOU/WE/THEY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HAD READ 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THE BOOK LAST WEEK.</a:t>
            </a:r>
            <a:endParaRPr lang="en-IN" sz="2400" b="1" dirty="0">
              <a:solidFill>
                <a:srgbClr val="336699"/>
              </a:solidFill>
              <a:latin typeface="Agency FB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0"/>
            <a:ext cx="328614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Horizontal Scroll 4"/>
          <p:cNvSpPr/>
          <p:nvPr/>
        </p:nvSpPr>
        <p:spPr>
          <a:xfrm>
            <a:off x="4071934" y="3643314"/>
            <a:ext cx="4857784" cy="3214686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PAST PERFECT CONTINUOUS</a:t>
            </a:r>
          </a:p>
          <a:p>
            <a:pPr algn="ctr"/>
            <a:endParaRPr lang="en-US" sz="20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endParaRPr lang="en-US" sz="20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336699"/>
                </a:solidFill>
                <a:latin typeface="Agency FB" pitchFamily="34" charset="0"/>
              </a:rPr>
              <a:t>I/WE/SHE/HE/THEY/YOU </a:t>
            </a:r>
            <a:r>
              <a:rPr lang="en-US" sz="2000" b="1" dirty="0" smtClean="0">
                <a:solidFill>
                  <a:srgbClr val="C00000"/>
                </a:solidFill>
                <a:latin typeface="Agency FB" pitchFamily="34" charset="0"/>
              </a:rPr>
              <a:t>HAD BEEN READING </a:t>
            </a:r>
            <a:r>
              <a:rPr lang="en-US" sz="2000" b="1" dirty="0" smtClean="0">
                <a:solidFill>
                  <a:srgbClr val="336699"/>
                </a:solidFill>
                <a:latin typeface="Agency FB" pitchFamily="34" charset="0"/>
              </a:rPr>
              <a:t>THE BOOK WHEN </a:t>
            </a:r>
          </a:p>
          <a:p>
            <a:pPr algn="ctr"/>
            <a:r>
              <a:rPr lang="en-US" sz="2000" b="1" dirty="0" smtClean="0">
                <a:solidFill>
                  <a:srgbClr val="336699"/>
                </a:solidFill>
                <a:latin typeface="Agency FB" pitchFamily="34" charset="0"/>
              </a:rPr>
              <a:t>THE TEACHER WENT INTO THE CLASSROOM.</a:t>
            </a:r>
          </a:p>
        </p:txBody>
      </p:sp>
      <p:sp>
        <p:nvSpPr>
          <p:cNvPr id="6" name="Horizontal Scroll 5"/>
          <p:cNvSpPr/>
          <p:nvPr/>
        </p:nvSpPr>
        <p:spPr>
          <a:xfrm>
            <a:off x="4572000" y="1571612"/>
            <a:ext cx="4143404" cy="2643206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PAST  CONTINUOUS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I/SHE/HE/IT WAS READING.</a:t>
            </a: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YOU/WE/THEY </a:t>
            </a:r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WERE READING.</a:t>
            </a:r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214422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Algerian" pitchFamily="82" charset="0"/>
              </a:rPr>
              <a:t>PAST   TENSE</a:t>
            </a:r>
            <a:endParaRPr lang="en-IN" sz="4000" b="1" i="1" dirty="0">
              <a:solidFill>
                <a:srgbClr val="C0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0"/>
            <a:ext cx="4500594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643174" y="1285860"/>
            <a:ext cx="3501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Algerian" pitchFamily="82" charset="0"/>
              </a:rPr>
              <a:t>FUTURE      TENSE</a:t>
            </a:r>
            <a:endParaRPr lang="en-IN" sz="3200" b="1" i="1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285720" y="4000504"/>
            <a:ext cx="3929090" cy="2857496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FUTURE PERFECT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I/WE/YOU/SHE/HE/THEY </a:t>
            </a:r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WILL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HAVE READ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 THE BOOK BY NEXT WEEK.</a:t>
            </a:r>
            <a:endParaRPr lang="en-IN" sz="2400" b="1" dirty="0">
              <a:solidFill>
                <a:srgbClr val="336699"/>
              </a:solidFill>
              <a:latin typeface="Agency FB" pitchFamily="34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4643438" y="3714752"/>
            <a:ext cx="4286280" cy="3143248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FUTURE  PERFECT  CONTINUOUS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I/WE/YOU/SHE/HE/THEY </a:t>
            </a:r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WILL HAVE BEEN READING 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THE BOOK FOR FIVE DAYS ON MONDAY.</a:t>
            </a:r>
            <a:endParaRPr lang="en-IN" sz="2400" b="1" dirty="0">
              <a:solidFill>
                <a:srgbClr val="336699"/>
              </a:solidFill>
              <a:latin typeface="Agency FB" pitchFamily="34" charset="0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285720" y="1785926"/>
            <a:ext cx="4000528" cy="250033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SIMPLE  FUTURE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I/WE/YOU/SHE/HE/THEY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WILL READ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 THE BOOK TOMORROW.</a:t>
            </a:r>
            <a:endParaRPr lang="en-IN" sz="2400" b="1" dirty="0">
              <a:solidFill>
                <a:srgbClr val="336699"/>
              </a:solidFill>
              <a:latin typeface="Agency FB" pitchFamily="34" charset="0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4429124" y="1857364"/>
            <a:ext cx="4500594" cy="214314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FUTURE CONTINUOUS</a:t>
            </a:r>
          </a:p>
          <a:p>
            <a:pPr algn="ctr"/>
            <a:endParaRPr lang="en-US" sz="2400" b="1" dirty="0" smtClean="0">
              <a:solidFill>
                <a:srgbClr val="336699"/>
              </a:solidFill>
              <a:latin typeface="Agency FB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I/WE/YOU/THEY/HE/SHE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gency FB" pitchFamily="34" charset="0"/>
              </a:rPr>
              <a:t>WILL BE READING </a:t>
            </a:r>
            <a:r>
              <a:rPr lang="en-US" sz="2400" b="1" dirty="0" smtClean="0">
                <a:solidFill>
                  <a:srgbClr val="336699"/>
                </a:solidFill>
                <a:latin typeface="Agency FB" pitchFamily="34" charset="0"/>
              </a:rPr>
              <a:t>THE BOOK SOON.</a:t>
            </a:r>
            <a:endParaRPr lang="en-IN" sz="2400" b="1" dirty="0">
              <a:solidFill>
                <a:srgbClr val="336699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9A5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3E4EF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F8EA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CBBE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516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Algerian" pitchFamily="82" charset="0"/>
              </a:rPr>
              <a:t>COMMON MISTAKES IN TENSES</a:t>
            </a:r>
            <a:endParaRPr lang="en-IN" sz="2800" i="1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928670"/>
            <a:ext cx="6357982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1.It</a:t>
            </a:r>
            <a:r>
              <a:rPr lang="en-US" sz="2400" dirty="0" smtClean="0">
                <a:solidFill>
                  <a:srgbClr val="C00000"/>
                </a:solidFill>
              </a:rPr>
              <a:t> is raining since yesterday</a:t>
            </a:r>
            <a:r>
              <a:rPr lang="en-US" sz="2400" dirty="0" smtClean="0"/>
              <a:t>.   X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             </a:t>
            </a:r>
            <a:r>
              <a:rPr lang="en-IN" sz="2400" b="1" dirty="0" smtClean="0">
                <a:solidFill>
                  <a:srgbClr val="FFFF00"/>
                </a:solidFill>
              </a:rPr>
              <a:t>It has been raining since yesterday.</a:t>
            </a:r>
          </a:p>
          <a:p>
            <a:endParaRPr lang="en-IN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189" y="2428868"/>
            <a:ext cx="8909811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. I reached the station before the train had arrived</a:t>
            </a:r>
            <a:r>
              <a:rPr lang="en-US" sz="2400" dirty="0" smtClean="0">
                <a:latin typeface="Bookman Old Style" pitchFamily="18" charset="0"/>
              </a:rPr>
              <a:t>. X</a:t>
            </a:r>
          </a:p>
          <a:p>
            <a:r>
              <a:rPr lang="en-US" sz="2400" b="1" dirty="0" smtClean="0">
                <a:solidFill>
                  <a:srgbClr val="FFFF00"/>
                </a:solidFill>
                <a:latin typeface="Bookman Old Style" pitchFamily="18" charset="0"/>
              </a:rPr>
              <a:t>       I had reached the station before the train arrived.</a:t>
            </a:r>
            <a:endParaRPr lang="en-IN" sz="24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endParaRPr lang="en-US" sz="2400" b="1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643314"/>
            <a:ext cx="6268063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3. Yesterday we had seen the panther</a:t>
            </a:r>
            <a:r>
              <a:rPr lang="en-US" sz="2400" dirty="0" smtClean="0">
                <a:latin typeface="Bookman Old Style" pitchFamily="18" charset="0"/>
              </a:rPr>
              <a:t>. X</a:t>
            </a:r>
          </a:p>
          <a:p>
            <a:r>
              <a:rPr lang="en-US" sz="2400" dirty="0" smtClean="0">
                <a:latin typeface="Bookman Old Style" pitchFamily="18" charset="0"/>
              </a:rPr>
              <a:t>         </a:t>
            </a:r>
            <a:r>
              <a:rPr lang="en-US" sz="2400" b="1" dirty="0" smtClean="0">
                <a:solidFill>
                  <a:srgbClr val="FFFF00"/>
                </a:solidFill>
                <a:latin typeface="Bookman Old Style" pitchFamily="18" charset="0"/>
              </a:rPr>
              <a:t>Yesterday we saw the panther.</a:t>
            </a:r>
          </a:p>
          <a:p>
            <a:endParaRPr lang="en-IN" sz="24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000636"/>
            <a:ext cx="8215369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4.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I had been playing a match.</a:t>
            </a:r>
          </a:p>
          <a:p>
            <a:r>
              <a:rPr lang="en-US" sz="2400" b="1" dirty="0" smtClean="0">
                <a:solidFill>
                  <a:srgbClr val="FFFF00"/>
                </a:solidFill>
                <a:latin typeface="Bookman Old Style" pitchFamily="18" charset="0"/>
              </a:rPr>
              <a:t>      </a:t>
            </a:r>
          </a:p>
          <a:p>
            <a:r>
              <a:rPr lang="en-US" sz="2400" b="1" dirty="0" smtClean="0">
                <a:solidFill>
                  <a:srgbClr val="FFFF00"/>
                </a:solidFill>
                <a:latin typeface="Bookman Old Style" pitchFamily="18" charset="0"/>
              </a:rPr>
              <a:t>          I had been playing a match yesterday, so                 couldn’t go out with my friends.  </a:t>
            </a:r>
            <a:endParaRPr lang="en-IN" sz="24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7" name="Picture 6" descr="plates2_t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plates2_t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plates2_t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628650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plates2_t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8650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Notched Right Arrow 28"/>
          <p:cNvSpPr/>
          <p:nvPr/>
        </p:nvSpPr>
        <p:spPr>
          <a:xfrm>
            <a:off x="428596" y="2928934"/>
            <a:ext cx="571504" cy="48463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Notched Right Arrow 29"/>
          <p:cNvSpPr/>
          <p:nvPr/>
        </p:nvSpPr>
        <p:spPr>
          <a:xfrm>
            <a:off x="642910" y="1285860"/>
            <a:ext cx="571504" cy="48463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Notched Right Arrow 30"/>
          <p:cNvSpPr/>
          <p:nvPr/>
        </p:nvSpPr>
        <p:spPr>
          <a:xfrm>
            <a:off x="642910" y="4000504"/>
            <a:ext cx="642942" cy="48463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Notched Right Arrow 31"/>
          <p:cNvSpPr/>
          <p:nvPr/>
        </p:nvSpPr>
        <p:spPr>
          <a:xfrm>
            <a:off x="714348" y="5715016"/>
            <a:ext cx="785818" cy="48463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9A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00042"/>
            <a:ext cx="257176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300032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5857916" cy="62151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928794" y="1928802"/>
            <a:ext cx="306365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Lucida Handwriting" pitchFamily="66" charset="0"/>
              </a:rPr>
              <a:t>Thanks</a:t>
            </a:r>
            <a:endParaRPr lang="en-US" b="1" dirty="0" smtClean="0">
              <a:solidFill>
                <a:srgbClr val="FF99CC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_ti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500174"/>
            <a:ext cx="5357818" cy="34163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Lucida Calligraphy" pitchFamily="66" charset="0"/>
              </a:rPr>
              <a:t>TENSE  MEANS  TIME____</a:t>
            </a:r>
          </a:p>
          <a:p>
            <a:endParaRPr lang="en-US" sz="2800" dirty="0" smtClean="0">
              <a:solidFill>
                <a:schemeClr val="bg1">
                  <a:lumMod val="95000"/>
                </a:schemeClr>
              </a:solidFill>
              <a:latin typeface="Lucida Calligraphy" pitchFamily="66" charset="0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PRESENT     TIME</a:t>
            </a:r>
          </a:p>
          <a:p>
            <a:r>
              <a:rPr lang="en-US" sz="2800" dirty="0">
                <a:solidFill>
                  <a:srgbClr val="FFFF00"/>
                </a:solidFill>
                <a:latin typeface="Lucida Calligraphy" pitchFamily="66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                                               PAST      TIME</a:t>
            </a:r>
          </a:p>
          <a:p>
            <a:r>
              <a:rPr lang="en-US" sz="2800" dirty="0">
                <a:solidFill>
                  <a:srgbClr val="FFFF00"/>
                </a:solidFill>
                <a:latin typeface="Lucida Calligraphy" pitchFamily="66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                                                 FUTURE     TIME</a:t>
            </a:r>
          </a:p>
          <a:p>
            <a:endParaRPr lang="en-US" sz="2400" dirty="0">
              <a:solidFill>
                <a:schemeClr val="bg1">
                  <a:lumMod val="9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6" name="Picture 5" descr="birthday2_t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143116"/>
            <a:ext cx="762000" cy="785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birthday2_t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3000372"/>
            <a:ext cx="762000" cy="71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birthday2_t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857628"/>
            <a:ext cx="762000" cy="785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mplate_fra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1828800" cy="2000264"/>
          </a:xfrm>
          <a:prstGeom prst="rect">
            <a:avLst/>
          </a:prstGeom>
        </p:spPr>
      </p:pic>
      <p:pic>
        <p:nvPicPr>
          <p:cNvPr id="3" name="Picture 2" descr="template_fra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7430"/>
            <a:ext cx="1828800" cy="2000264"/>
          </a:xfrm>
          <a:prstGeom prst="rect">
            <a:avLst/>
          </a:prstGeom>
        </p:spPr>
      </p:pic>
      <p:pic>
        <p:nvPicPr>
          <p:cNvPr id="4" name="Picture 3" descr="template_fra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0570"/>
            <a:ext cx="1828800" cy="2000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1848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gency FB" pitchFamily="34" charset="0"/>
              </a:rPr>
              <a:t>Simple  Present</a:t>
            </a:r>
            <a:endParaRPr lang="en-IN" sz="2400" b="1" dirty="0">
              <a:solidFill>
                <a:srgbClr val="7030A0"/>
              </a:solidFill>
              <a:latin typeface="Agency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71480"/>
            <a:ext cx="1343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>
              <a:solidFill>
                <a:srgbClr val="7030A0"/>
              </a:solidFill>
              <a:latin typeface="Lucida Calligraphy" pitchFamily="66" charset="0"/>
            </a:endParaRPr>
          </a:p>
          <a:p>
            <a:r>
              <a:rPr lang="en-US" sz="2400" b="1" dirty="0" smtClean="0">
                <a:solidFill>
                  <a:srgbClr val="7030A0"/>
                </a:solidFill>
                <a:latin typeface="Lucida Calligraphy" pitchFamily="66" charset="0"/>
              </a:rPr>
              <a:t>I  play.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2500306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gency FB" pitchFamily="34" charset="0"/>
              </a:rPr>
              <a:t>Simple  Past</a:t>
            </a:r>
            <a:endParaRPr lang="en-IN" sz="2400" b="1" dirty="0">
              <a:solidFill>
                <a:srgbClr val="7030A0"/>
              </a:solidFill>
              <a:latin typeface="Agency FB" pitchFamily="34" charset="0"/>
            </a:endParaRPr>
          </a:p>
          <a:p>
            <a:r>
              <a:rPr lang="en-US" sz="2000" b="1" dirty="0" smtClean="0">
                <a:solidFill>
                  <a:srgbClr val="7030A0"/>
                </a:solidFill>
                <a:latin typeface="Lucida Calligraphy" pitchFamily="66" charset="0"/>
              </a:rPr>
              <a:t>I  played.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572008"/>
            <a:ext cx="195919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Agency FB" pitchFamily="34" charset="0"/>
              </a:rPr>
              <a:t>Simple  Future</a:t>
            </a:r>
          </a:p>
          <a:p>
            <a:r>
              <a:rPr lang="en-US" b="1" dirty="0" smtClean="0">
                <a:solidFill>
                  <a:srgbClr val="7030A0"/>
                </a:solidFill>
                <a:latin typeface="Lucida Calligraphy" pitchFamily="66" charset="0"/>
              </a:rPr>
              <a:t>I will  play.</a:t>
            </a:r>
          </a:p>
        </p:txBody>
      </p:sp>
      <p:pic>
        <p:nvPicPr>
          <p:cNvPr id="14" name="Picture 13" descr="template_tim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85728"/>
            <a:ext cx="2857520" cy="2000264"/>
          </a:xfrm>
          <a:prstGeom prst="rect">
            <a:avLst/>
          </a:prstGeom>
        </p:spPr>
      </p:pic>
      <p:pic>
        <p:nvPicPr>
          <p:cNvPr id="15" name="Picture 14" descr="template_tim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428868"/>
            <a:ext cx="2857520" cy="2000264"/>
          </a:xfrm>
          <a:prstGeom prst="rect">
            <a:avLst/>
          </a:prstGeom>
        </p:spPr>
      </p:pic>
      <p:pic>
        <p:nvPicPr>
          <p:cNvPr id="16" name="Picture 15" descr="template_tim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4500570"/>
            <a:ext cx="2857520" cy="200026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5984" y="357166"/>
            <a:ext cx="240001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gency FB" pitchFamily="34" charset="0"/>
              </a:rPr>
              <a:t>Present Continuous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I am  playing.</a:t>
            </a:r>
            <a:endParaRPr lang="en-IN" b="1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14546" y="2500306"/>
            <a:ext cx="20810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gency FB" pitchFamily="34" charset="0"/>
              </a:rPr>
              <a:t>Past  Continuous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I was playing.</a:t>
            </a:r>
            <a:endParaRPr lang="en-IN" b="1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4572008"/>
            <a:ext cx="23182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gency FB" pitchFamily="34" charset="0"/>
              </a:rPr>
              <a:t>Future  Continuous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I will be playing.</a:t>
            </a:r>
            <a:endParaRPr lang="en-IN" b="1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pic>
        <p:nvPicPr>
          <p:cNvPr id="20" name="Picture 19" descr="template_homewo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85728"/>
            <a:ext cx="1828800" cy="2000264"/>
          </a:xfrm>
          <a:prstGeom prst="rect">
            <a:avLst/>
          </a:prstGeom>
        </p:spPr>
      </p:pic>
      <p:pic>
        <p:nvPicPr>
          <p:cNvPr id="21" name="Picture 20" descr="template_homewo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428868"/>
            <a:ext cx="1828800" cy="2000264"/>
          </a:xfrm>
          <a:prstGeom prst="rect">
            <a:avLst/>
          </a:prstGeom>
        </p:spPr>
      </p:pic>
      <p:pic>
        <p:nvPicPr>
          <p:cNvPr id="22" name="Picture 21" descr="template_homewor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4500570"/>
            <a:ext cx="1828800" cy="200026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857752" y="428604"/>
            <a:ext cx="16017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3300"/>
                </a:solidFill>
                <a:latin typeface="Agency FB" pitchFamily="34" charset="0"/>
              </a:rPr>
              <a:t>Present Perfect</a:t>
            </a:r>
          </a:p>
          <a:p>
            <a:r>
              <a:rPr lang="en-US" sz="1400" b="1" dirty="0" smtClean="0">
                <a:solidFill>
                  <a:srgbClr val="003300"/>
                </a:solidFill>
                <a:latin typeface="Lucida Calligraphy" pitchFamily="66" charset="0"/>
              </a:rPr>
              <a:t>I have  played.</a:t>
            </a:r>
            <a:endParaRPr lang="en-IN" sz="1400" b="1" dirty="0">
              <a:solidFill>
                <a:srgbClr val="003300"/>
              </a:solidFill>
              <a:latin typeface="Lucida Calligraphy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7752" y="2500306"/>
            <a:ext cx="18726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gency FB" pitchFamily="34" charset="0"/>
              </a:rPr>
              <a:t>Past Perfect</a:t>
            </a:r>
          </a:p>
          <a:p>
            <a:r>
              <a:rPr lang="en-US" b="1" dirty="0" smtClean="0">
                <a:latin typeface="Lucida Calligraphy" pitchFamily="66" charset="0"/>
              </a:rPr>
              <a:t>I had  played.</a:t>
            </a:r>
            <a:endParaRPr lang="en-IN" b="1" dirty="0">
              <a:latin typeface="Lucida Calligraphy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7752" y="4500570"/>
            <a:ext cx="18453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gency FB" pitchFamily="34" charset="0"/>
              </a:rPr>
              <a:t>Future  Perfect</a:t>
            </a:r>
          </a:p>
          <a:p>
            <a:r>
              <a:rPr lang="en-US" b="1" dirty="0" smtClean="0">
                <a:latin typeface="Lucida Calligraphy" pitchFamily="66" charset="0"/>
              </a:rPr>
              <a:t>I will have </a:t>
            </a:r>
          </a:p>
          <a:p>
            <a:r>
              <a:rPr lang="en-US" b="1" dirty="0">
                <a:latin typeface="Lucida Calligraphy" pitchFamily="66" charset="0"/>
              </a:rPr>
              <a:t> </a:t>
            </a:r>
            <a:r>
              <a:rPr lang="en-US" b="1" dirty="0" smtClean="0">
                <a:latin typeface="Lucida Calligraphy" pitchFamily="66" charset="0"/>
              </a:rPr>
              <a:t>         played.</a:t>
            </a:r>
            <a:endParaRPr lang="en-IN" b="1" dirty="0">
              <a:latin typeface="Lucida Calligraphy" pitchFamily="66" charset="0"/>
            </a:endParaRPr>
          </a:p>
        </p:txBody>
      </p:sp>
      <p:pic>
        <p:nvPicPr>
          <p:cNvPr id="27" name="Picture 26" descr="template_triang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285728"/>
            <a:ext cx="2428860" cy="2000264"/>
          </a:xfrm>
          <a:prstGeom prst="rect">
            <a:avLst/>
          </a:prstGeom>
        </p:spPr>
      </p:pic>
      <p:pic>
        <p:nvPicPr>
          <p:cNvPr id="25" name="Picture 24" descr="template_triang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2428868"/>
            <a:ext cx="2428860" cy="2000264"/>
          </a:xfrm>
          <a:prstGeom prst="rect">
            <a:avLst/>
          </a:prstGeom>
        </p:spPr>
      </p:pic>
      <p:pic>
        <p:nvPicPr>
          <p:cNvPr id="28" name="Picture 27" descr="template_triang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4500570"/>
            <a:ext cx="2428860" cy="20002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715140" y="428604"/>
            <a:ext cx="2036135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Present Perfect </a:t>
            </a:r>
          </a:p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Continuous</a:t>
            </a:r>
          </a:p>
          <a:p>
            <a:r>
              <a:rPr lang="en-US" b="1" dirty="0" smtClean="0">
                <a:solidFill>
                  <a:srgbClr val="FFC000"/>
                </a:solidFill>
                <a:latin typeface="Lucida Calligraphy" pitchFamily="66" charset="0"/>
              </a:rPr>
              <a:t>I have been </a:t>
            </a:r>
          </a:p>
          <a:p>
            <a:r>
              <a:rPr lang="en-US" b="1" dirty="0" smtClean="0">
                <a:solidFill>
                  <a:srgbClr val="FFC000"/>
                </a:solidFill>
                <a:latin typeface="Lucida Calligraphy" pitchFamily="66" charset="0"/>
              </a:rPr>
              <a:t>playing</a:t>
            </a:r>
          </a:p>
          <a:p>
            <a:r>
              <a:rPr lang="en-US" b="1" dirty="0" smtClean="0">
                <a:solidFill>
                  <a:srgbClr val="FFC000"/>
                </a:solidFill>
                <a:latin typeface="Lucida Calligraphy" pitchFamily="66" charset="0"/>
              </a:rPr>
              <a:t>for  two hours</a:t>
            </a:r>
            <a:r>
              <a:rPr lang="en-US" sz="2800" b="1" dirty="0" smtClean="0">
                <a:solidFill>
                  <a:srgbClr val="FFC000"/>
                </a:solidFill>
                <a:latin typeface="Brush Script MT" pitchFamily="66" charset="0"/>
              </a:rPr>
              <a:t>.</a:t>
            </a:r>
            <a:endParaRPr lang="en-IN" sz="2800" b="1" dirty="0">
              <a:solidFill>
                <a:srgbClr val="FFC000"/>
              </a:solidFill>
              <a:latin typeface="Brush Script MT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67040" y="2571744"/>
            <a:ext cx="247696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Past Perfect </a:t>
            </a:r>
          </a:p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Continuous</a:t>
            </a:r>
          </a:p>
          <a:p>
            <a:r>
              <a:rPr lang="en-US" b="1" dirty="0" smtClean="0">
                <a:solidFill>
                  <a:srgbClr val="FFC000"/>
                </a:solidFill>
                <a:latin typeface="Lucida Calligraphy" pitchFamily="66" charset="0"/>
              </a:rPr>
              <a:t>I had been playing</a:t>
            </a:r>
          </a:p>
          <a:p>
            <a:r>
              <a:rPr lang="en-US" b="1" dirty="0" smtClean="0">
                <a:solidFill>
                  <a:srgbClr val="FFC000"/>
                </a:solidFill>
                <a:latin typeface="Lucida Calligraphy" pitchFamily="66" charset="0"/>
              </a:rPr>
              <a:t>when you came.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76814" y="4643446"/>
            <a:ext cx="209384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Future Perfect</a:t>
            </a:r>
          </a:p>
          <a:p>
            <a:r>
              <a:rPr lang="en-US" sz="2000" b="1" dirty="0" smtClean="0">
                <a:solidFill>
                  <a:srgbClr val="FFC000"/>
                </a:solidFill>
                <a:latin typeface="Agency FB" pitchFamily="34" charset="0"/>
              </a:rPr>
              <a:t>Continuous</a:t>
            </a:r>
          </a:p>
          <a:p>
            <a:r>
              <a:rPr lang="en-US" sz="1600" b="1" dirty="0" smtClean="0">
                <a:solidFill>
                  <a:srgbClr val="FFC000"/>
                </a:solidFill>
                <a:latin typeface="Lucida Calligraphy" pitchFamily="66" charset="0"/>
              </a:rPr>
              <a:t>I will have been </a:t>
            </a:r>
          </a:p>
          <a:p>
            <a:r>
              <a:rPr lang="en-US" sz="1600" b="1" dirty="0" smtClean="0">
                <a:solidFill>
                  <a:srgbClr val="FFC000"/>
                </a:solidFill>
                <a:latin typeface="Lucida Calligraphy" pitchFamily="66" charset="0"/>
              </a:rPr>
              <a:t>playing</a:t>
            </a:r>
          </a:p>
          <a:p>
            <a:r>
              <a:rPr lang="en-US" sz="1600" b="1" dirty="0" smtClean="0">
                <a:solidFill>
                  <a:srgbClr val="FFC000"/>
                </a:solidFill>
                <a:latin typeface="Lucida Calligraphy" pitchFamily="66" charset="0"/>
              </a:rPr>
              <a:t>for  two hours at </a:t>
            </a:r>
          </a:p>
          <a:p>
            <a:r>
              <a:rPr lang="en-US" sz="1600" b="1" dirty="0" smtClean="0">
                <a:solidFill>
                  <a:srgbClr val="FFC000"/>
                </a:solidFill>
                <a:latin typeface="Lucida Calligraphy" pitchFamily="66" charset="0"/>
              </a:rPr>
              <a:t>2 o’clock. </a:t>
            </a:r>
            <a:endParaRPr lang="en-IN" sz="1600" b="1" dirty="0">
              <a:solidFill>
                <a:srgbClr val="FFC000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7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7" grpId="0"/>
      <p:bldP spid="19" grpId="0"/>
      <p:bldP spid="23" grpId="0"/>
      <p:bldP spid="24" grpId="0"/>
      <p:bldP spid="26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0032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428604"/>
            <a:ext cx="5929353" cy="32147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1214422"/>
            <a:ext cx="21547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There are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three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Main tenses</a:t>
            </a:r>
            <a:endParaRPr lang="en-IN" sz="2400" dirty="0">
              <a:solidFill>
                <a:srgbClr val="002060"/>
              </a:solidFill>
              <a:latin typeface="Lucida Calligraphy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1214422"/>
            <a:ext cx="2228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The  Present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The   Past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Lucida Calligraphy" pitchFamily="66" charset="0"/>
              </a:rPr>
              <a:t>The   Future</a:t>
            </a:r>
            <a:endParaRPr lang="en-IN" sz="2400" dirty="0">
              <a:solidFill>
                <a:srgbClr val="002060"/>
              </a:solidFill>
              <a:latin typeface="Lucida Calligraphy" pitchFamily="66" charset="0"/>
            </a:endParaRPr>
          </a:p>
        </p:txBody>
      </p:sp>
      <p:pic>
        <p:nvPicPr>
          <p:cNvPr id="5" name="Picture 4" descr="small_People%201121%20C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214290"/>
            <a:ext cx="1833570" cy="1857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3214686"/>
            <a:ext cx="8411277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Lucida Calligraphy" pitchFamily="66" charset="0"/>
              </a:rPr>
              <a:t>EACH  TENSE  HAS  FOUR  FORMS</a:t>
            </a:r>
            <a:endParaRPr lang="en-IN" sz="3200" dirty="0">
              <a:solidFill>
                <a:srgbClr val="002060"/>
              </a:solidFill>
              <a:latin typeface="Lucida Calligraphy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3857628"/>
            <a:ext cx="8643998" cy="2677656"/>
          </a:xfrm>
          <a:prstGeom prst="rect">
            <a:avLst/>
          </a:prstGeom>
          <a:solidFill>
            <a:srgbClr val="99CC00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D21CB8"/>
                </a:solidFill>
                <a:latin typeface="Lucida Calligraphy" pitchFamily="66" charset="0"/>
              </a:rPr>
              <a:t>SIMPLE:</a:t>
            </a:r>
            <a:r>
              <a:rPr lang="en-US" sz="2400" b="1" dirty="0" smtClean="0">
                <a:latin typeface="Lucida Calligraphy" pitchFamily="66" charset="0"/>
              </a:rPr>
              <a:t> </a:t>
            </a:r>
            <a:r>
              <a:rPr lang="en-US" sz="2400" dirty="0" smtClean="0">
                <a:latin typeface="Lucida Calligraphy" pitchFamily="66" charset="0"/>
              </a:rPr>
              <a:t>Present, Past, Future</a:t>
            </a:r>
          </a:p>
          <a:p>
            <a:endParaRPr lang="en-US" sz="2400" dirty="0">
              <a:latin typeface="Lucida Calligraphy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CONTINUOUS: </a:t>
            </a:r>
            <a:r>
              <a:rPr lang="en-US" sz="2400" dirty="0" smtClean="0">
                <a:latin typeface="Lucida Calligraphy" pitchFamily="66" charset="0"/>
              </a:rPr>
              <a:t>Present, Past, Future</a:t>
            </a:r>
          </a:p>
          <a:p>
            <a:pPr>
              <a:buFont typeface="Wingdings" pitchFamily="2" charset="2"/>
              <a:buChar char="q"/>
            </a:pPr>
            <a:endParaRPr lang="en-US" sz="2400" dirty="0">
              <a:latin typeface="Lucida Calligraphy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ucida Calligraphy" pitchFamily="66" charset="0"/>
              </a:rPr>
              <a:t>PERFECT: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ucida Calligraphy" pitchFamily="66" charset="0"/>
              </a:rPr>
              <a:t> </a:t>
            </a:r>
            <a:r>
              <a:rPr lang="en-US" sz="2400" dirty="0" smtClean="0">
                <a:latin typeface="Lucida Calligraphy" pitchFamily="66" charset="0"/>
              </a:rPr>
              <a:t>Present, Past, Future</a:t>
            </a:r>
          </a:p>
          <a:p>
            <a:pPr>
              <a:buFont typeface="Wingdings" pitchFamily="2" charset="2"/>
              <a:buChar char="q"/>
            </a:pPr>
            <a:endParaRPr lang="en-US" sz="2400" dirty="0">
              <a:latin typeface="Lucida Calligraphy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Lucida Calligraphy" pitchFamily="66" charset="0"/>
              </a:rPr>
              <a:t>PERFECT  CONTINUOUS: </a:t>
            </a:r>
            <a:r>
              <a:rPr lang="en-US" sz="2400" dirty="0" smtClean="0">
                <a:latin typeface="Lucida Calligraphy" pitchFamily="66" charset="0"/>
              </a:rPr>
              <a:t>Present, Past, Future</a:t>
            </a:r>
            <a:endParaRPr lang="en-IN" sz="2400" dirty="0">
              <a:latin typeface="Lucida Calligraphy" pitchFamily="66" charset="0"/>
            </a:endParaRPr>
          </a:p>
        </p:txBody>
      </p:sp>
      <p:pic>
        <p:nvPicPr>
          <p:cNvPr id="8" name="Picture 7" descr="flower116_t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3929066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flower116_t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450057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flower116_t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521495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flower116_t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5572140"/>
            <a:ext cx="762000" cy="57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00024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7686" cy="3643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1480"/>
            <a:ext cx="3573414" cy="255454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SIMPLE PRESENT TENSE</a:t>
            </a:r>
          </a:p>
          <a:p>
            <a:endParaRPr lang="en-US" sz="2000" b="1" dirty="0" smtClean="0">
              <a:solidFill>
                <a:srgbClr val="FFFF00"/>
              </a:solidFill>
              <a:latin typeface="Bookman Old Style" pitchFamily="18" charset="0"/>
              <a:cs typeface="Aharoni" pitchFamily="2" charset="-79"/>
            </a:endParaRPr>
          </a:p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Present Form Of verb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                    OR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Present Form Of Verb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                  +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‘s’    or      ‘</a:t>
            </a:r>
            <a:r>
              <a:rPr lang="en-US" sz="2000" b="1" dirty="0" err="1" smtClean="0">
                <a:solidFill>
                  <a:srgbClr val="FFFF00"/>
                </a:solidFill>
                <a:latin typeface="Bookman Old Style" pitchFamily="18" charset="0"/>
                <a:cs typeface="Aharoni" pitchFamily="2" charset="-79"/>
              </a:rPr>
              <a:t>es’</a:t>
            </a:r>
            <a:endParaRPr lang="en-US" sz="2000" b="1" dirty="0" smtClean="0">
              <a:solidFill>
                <a:srgbClr val="FFFF00"/>
              </a:solidFill>
              <a:latin typeface="Bookman Old Style" pitchFamily="18" charset="0"/>
              <a:cs typeface="Aharoni" pitchFamily="2" charset="-79"/>
            </a:endParaRPr>
          </a:p>
          <a:p>
            <a:endParaRPr lang="en-IN" sz="2000" b="1" dirty="0">
              <a:solidFill>
                <a:srgbClr val="FFFF00"/>
              </a:solidFill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"/>
            <a:ext cx="4572000" cy="36625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Lucida Calligraphy" pitchFamily="66" charset="0"/>
              </a:rPr>
              <a:t>USES</a:t>
            </a:r>
          </a:p>
          <a:p>
            <a:endParaRPr lang="en-US" sz="2000" dirty="0" smtClean="0">
              <a:solidFill>
                <a:srgbClr val="C00000"/>
              </a:solidFill>
              <a:latin typeface="Lucida Calligraphy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C00000"/>
                </a:solidFill>
                <a:latin typeface="David" pitchFamily="34" charset="-79"/>
                <a:cs typeface="David" pitchFamily="34" charset="-79"/>
              </a:rPr>
              <a:t>Repeated  Actions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rgbClr val="C00000"/>
              </a:solidFill>
              <a:latin typeface="David" pitchFamily="34" charset="-79"/>
              <a:cs typeface="David" pitchFamily="34" charset="-79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C00000"/>
                </a:solidFill>
                <a:latin typeface="David" pitchFamily="34" charset="-79"/>
                <a:cs typeface="David" pitchFamily="34" charset="-79"/>
              </a:rPr>
              <a:t>Habitual  Actions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rgbClr val="C00000"/>
              </a:solidFill>
              <a:latin typeface="David" pitchFamily="34" charset="-79"/>
              <a:cs typeface="David" pitchFamily="34" charset="-79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C00000"/>
                </a:solidFill>
                <a:latin typeface="David" pitchFamily="34" charset="-79"/>
                <a:cs typeface="David" pitchFamily="34" charset="-79"/>
              </a:rPr>
              <a:t>Universal  Truth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rgbClr val="C00000"/>
              </a:solidFill>
              <a:latin typeface="David" pitchFamily="34" charset="-79"/>
              <a:cs typeface="David" pitchFamily="34" charset="-79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C00000"/>
                </a:solidFill>
                <a:latin typeface="David" pitchFamily="34" charset="-79"/>
                <a:cs typeface="David" pitchFamily="34" charset="-79"/>
              </a:rPr>
              <a:t>A Future  Action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3786190"/>
            <a:ext cx="4286248" cy="2677656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Examples:</a:t>
            </a:r>
          </a:p>
          <a:p>
            <a:endParaRPr lang="en-US" sz="2800" dirty="0" smtClean="0">
              <a:solidFill>
                <a:schemeClr val="bg2">
                  <a:lumMod val="25000"/>
                </a:schemeClr>
              </a:solidFill>
              <a:latin typeface="Brush Script MT" pitchFamily="66" charset="0"/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1.I </a:t>
            </a:r>
            <a:r>
              <a:rPr lang="en-US" sz="2800" dirty="0" smtClean="0">
                <a:solidFill>
                  <a:srgbClr val="00B050"/>
                </a:solidFill>
                <a:latin typeface="Brush Script MT" pitchFamily="66" charset="0"/>
              </a:rPr>
              <a:t>drink</a:t>
            </a:r>
            <a:r>
              <a:rPr lang="en-US" sz="2800" dirty="0" smtClean="0">
                <a:solidFill>
                  <a:srgbClr val="FF0000"/>
                </a:solidFill>
                <a:latin typeface="Brush Script MT" pitchFamily="66" charset="0"/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tea daily.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2. She </a:t>
            </a:r>
            <a:r>
              <a:rPr lang="en-US" sz="2800" dirty="0" smtClean="0">
                <a:solidFill>
                  <a:srgbClr val="00B050"/>
                </a:solidFill>
                <a:latin typeface="Brush Script MT" pitchFamily="66" charset="0"/>
              </a:rPr>
              <a:t>drinks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tea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 daily.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3. I </a:t>
            </a:r>
            <a:r>
              <a:rPr lang="en-US" sz="2800" dirty="0" smtClean="0">
                <a:solidFill>
                  <a:srgbClr val="00B050"/>
                </a:solidFill>
                <a:latin typeface="Brush Script MT" pitchFamily="66" charset="0"/>
              </a:rPr>
              <a:t>sing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well.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4. She </a:t>
            </a:r>
            <a:r>
              <a:rPr lang="en-US" sz="2800" dirty="0" smtClean="0">
                <a:solidFill>
                  <a:srgbClr val="00B050"/>
                </a:solidFill>
                <a:latin typeface="Brush Script MT" pitchFamily="66" charset="0"/>
              </a:rPr>
              <a:t>sings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ush Script MT" pitchFamily="66" charset="0"/>
              </a:rPr>
              <a:t> well.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3857629"/>
            <a:ext cx="4572000" cy="350865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99CC"/>
                </a:solidFill>
              </a:rPr>
              <a:t>5. 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Honesty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is 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the best policy.</a:t>
            </a:r>
          </a:p>
          <a:p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6. Our school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re-opens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 in July.</a:t>
            </a:r>
          </a:p>
          <a:p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7. Ram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doesn’t go 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to school .</a:t>
            </a:r>
          </a:p>
          <a:p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8. I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don’t like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  to read sad stories.</a:t>
            </a:r>
          </a:p>
          <a:p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9.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Does 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he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know 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the way?</a:t>
            </a:r>
          </a:p>
          <a:p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10.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Doesn’t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 he </a:t>
            </a:r>
            <a:r>
              <a:rPr lang="en-US" sz="2800" b="1" dirty="0" smtClean="0">
                <a:solidFill>
                  <a:schemeClr val="bg1"/>
                </a:solidFill>
                <a:latin typeface="Brush Script MT" pitchFamily="66" charset="0"/>
              </a:rPr>
              <a:t>play</a:t>
            </a:r>
            <a:r>
              <a:rPr lang="en-US" sz="2800" b="1" dirty="0" smtClean="0">
                <a:solidFill>
                  <a:srgbClr val="FF99CC"/>
                </a:solidFill>
                <a:latin typeface="Brush Script MT" pitchFamily="66" charset="0"/>
              </a:rPr>
              <a:t> rugby?</a:t>
            </a:r>
          </a:p>
          <a:p>
            <a:endParaRPr lang="en-US" dirty="0" smtClean="0">
              <a:solidFill>
                <a:srgbClr val="FF99CC"/>
              </a:solidFill>
            </a:endParaRPr>
          </a:p>
          <a:p>
            <a:endParaRPr lang="en-US" dirty="0" smtClean="0">
              <a:solidFill>
                <a:srgbClr val="FF99CC"/>
              </a:solidFill>
            </a:endParaRPr>
          </a:p>
          <a:p>
            <a:endParaRPr lang="en-IN" dirty="0">
              <a:solidFill>
                <a:srgbClr val="FF99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1375" y="214290"/>
            <a:ext cx="1952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1408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00562" cy="6858000"/>
          </a:xfrm>
          <a:prstGeom prst="rect">
            <a:avLst/>
          </a:prstGeom>
        </p:spPr>
      </p:pic>
      <p:pic>
        <p:nvPicPr>
          <p:cNvPr id="4" name="Picture 3" descr="template_triang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0"/>
            <a:ext cx="47148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4657044" cy="7078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99CC"/>
                </a:solidFill>
                <a:latin typeface="Aharoni" pitchFamily="2" charset="-79"/>
                <a:cs typeface="Aharoni" pitchFamily="2" charset="-79"/>
              </a:rPr>
              <a:t>Simple Past Tense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Past Form Of Verb</a:t>
            </a: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sz="2000" b="1" dirty="0" smtClean="0">
                <a:solidFill>
                  <a:srgbClr val="FF99CC"/>
                </a:solidFill>
                <a:latin typeface="Lucida Calligraphy" pitchFamily="66" charset="0"/>
              </a:rPr>
              <a:t>Uses:</a:t>
            </a:r>
          </a:p>
          <a:p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99CC"/>
                </a:solidFill>
                <a:latin typeface="Lucida Calligraphy" pitchFamily="66" charset="0"/>
              </a:rPr>
              <a:t>PAST ACTION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99CC"/>
                </a:solidFill>
                <a:latin typeface="Lucida Calligraphy" pitchFamily="66" charset="0"/>
              </a:rPr>
              <a:t>NARRATION OF STORIES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99CC"/>
                </a:solidFill>
                <a:latin typeface="Lucida Calligraphy" pitchFamily="66" charset="0"/>
              </a:rPr>
              <a:t>DESCRIPTION OF SERIES OF </a:t>
            </a:r>
          </a:p>
          <a:p>
            <a:r>
              <a:rPr lang="en-US" b="1" dirty="0" smtClean="0">
                <a:solidFill>
                  <a:srgbClr val="FF99CC"/>
                </a:solidFill>
                <a:latin typeface="Lucida Calligraphy" pitchFamily="66" charset="0"/>
              </a:rPr>
              <a:t>PAST EVENTS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99CC"/>
                </a:solidFill>
                <a:latin typeface="Aharoni" pitchFamily="2" charset="-79"/>
                <a:cs typeface="Aharoni" pitchFamily="2" charset="-79"/>
              </a:rPr>
              <a:t>Examples:</a:t>
            </a:r>
          </a:p>
          <a:p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1. I / She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received </a:t>
            </a: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your </a:t>
            </a:r>
          </a:p>
          <a:p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letter yesterday.</a:t>
            </a:r>
          </a:p>
          <a:p>
            <a:endParaRPr lang="en-US" sz="2400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2. It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rained </a:t>
            </a: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last week.</a:t>
            </a:r>
          </a:p>
          <a:p>
            <a:endParaRPr lang="en-US" sz="2400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3. She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watched </a:t>
            </a: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her brother </a:t>
            </a:r>
          </a:p>
          <a:p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being awarded.</a:t>
            </a:r>
          </a:p>
          <a:p>
            <a:endParaRPr lang="en-US" sz="2400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endParaRPr lang="en-IN" sz="2400" b="1" dirty="0">
              <a:solidFill>
                <a:srgbClr val="FF99CC"/>
              </a:solidFill>
              <a:latin typeface="Lucida Calligraphy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4402375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99CC"/>
                </a:solidFill>
                <a:latin typeface="Aharoni" pitchFamily="2" charset="-79"/>
                <a:cs typeface="Aharoni" pitchFamily="2" charset="-79"/>
              </a:rPr>
              <a:t>Simple  Future  Tense</a:t>
            </a:r>
          </a:p>
          <a:p>
            <a:endParaRPr lang="en-US" dirty="0" smtClean="0">
              <a:solidFill>
                <a:srgbClr val="FF99CC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Lucida Calligraphy" pitchFamily="66" charset="0"/>
              </a:rPr>
              <a:t>Will + Present form of the Verb</a:t>
            </a:r>
          </a:p>
          <a:p>
            <a:endParaRPr lang="en-US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r>
              <a:rPr lang="en-US" sz="2000" b="1" dirty="0" smtClean="0">
                <a:solidFill>
                  <a:srgbClr val="FF99CC"/>
                </a:solidFill>
                <a:latin typeface="Lucida Calligraphy" pitchFamily="66" charset="0"/>
              </a:rPr>
              <a:t>Uses:</a:t>
            </a:r>
          </a:p>
          <a:p>
            <a:endParaRPr lang="en-US" dirty="0" smtClean="0">
              <a:solidFill>
                <a:srgbClr val="FF99CC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FUTURE   ACTIONS</a:t>
            </a:r>
          </a:p>
          <a:p>
            <a:endParaRPr lang="en-US" dirty="0" smtClean="0">
              <a:solidFill>
                <a:srgbClr val="FF99CC"/>
              </a:solidFill>
            </a:endParaRPr>
          </a:p>
          <a:p>
            <a:r>
              <a:rPr lang="en-US" dirty="0" smtClean="0">
                <a:solidFill>
                  <a:srgbClr val="FF99CC"/>
                </a:solidFill>
                <a:latin typeface="Aharoni" pitchFamily="2" charset="-79"/>
                <a:cs typeface="Aharoni" pitchFamily="2" charset="-79"/>
              </a:rPr>
              <a:t>Examples: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She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will receive </a:t>
            </a:r>
          </a:p>
          <a:p>
            <a:pPr marL="342900" indent="-342900"/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your letter tomorrow.</a:t>
            </a:r>
          </a:p>
          <a:p>
            <a:pPr marL="342900" indent="-342900">
              <a:buAutoNum type="arabicPeriod"/>
            </a:pPr>
            <a:endParaRPr lang="en-US" sz="2400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pPr marL="342900" indent="-342900"/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2.It looks like it</a:t>
            </a:r>
          </a:p>
          <a:p>
            <a:pPr marL="342900" indent="-342900"/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will rain </a:t>
            </a: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tomorrow.</a:t>
            </a:r>
          </a:p>
          <a:p>
            <a:pPr marL="342900" indent="-342900">
              <a:buAutoNum type="arabicPeriod"/>
            </a:pPr>
            <a:endParaRPr lang="en-US" sz="2400" b="1" dirty="0" smtClean="0">
              <a:solidFill>
                <a:srgbClr val="FF99CC"/>
              </a:solidFill>
              <a:latin typeface="Lucida Calligraphy" pitchFamily="66" charset="0"/>
            </a:endParaRPr>
          </a:p>
          <a:p>
            <a:pPr marL="342900" indent="-342900"/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3.She </a:t>
            </a:r>
            <a:r>
              <a:rPr lang="en-US" sz="2400" b="1" dirty="0" smtClean="0">
                <a:solidFill>
                  <a:schemeClr val="bg1"/>
                </a:solidFill>
                <a:latin typeface="Lucida Calligraphy" pitchFamily="66" charset="0"/>
              </a:rPr>
              <a:t>will watch </a:t>
            </a:r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her </a:t>
            </a:r>
          </a:p>
          <a:p>
            <a:pPr marL="342900" indent="-342900"/>
            <a:r>
              <a:rPr lang="en-US" sz="2400" b="1" dirty="0" smtClean="0">
                <a:solidFill>
                  <a:srgbClr val="FF99CC"/>
                </a:solidFill>
                <a:latin typeface="Lucida Calligraphy" pitchFamily="66" charset="0"/>
              </a:rPr>
              <a:t>brother being awarded.</a:t>
            </a:r>
          </a:p>
          <a:p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286116" cy="7632859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PRESENT CONTINUOUS TENSE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Is, am, are + Present Participle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Uses: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 describe an action that  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Is happening at the moment of speaking.</a:t>
            </a:r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Going on over a period of time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Examples:</a:t>
            </a:r>
          </a:p>
          <a:p>
            <a:pPr marL="342900" indent="-34290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1. It </a:t>
            </a:r>
            <a:r>
              <a:rPr lang="en-US" b="1" dirty="0" smtClean="0">
                <a:solidFill>
                  <a:srgbClr val="FF0000"/>
                </a:solidFill>
              </a:rPr>
              <a:t>is raining.</a:t>
            </a:r>
          </a:p>
          <a:p>
            <a:pPr marL="342900" indent="-342900">
              <a:buAutoNum type="arabicPeriod"/>
            </a:pPr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2. She </a:t>
            </a:r>
            <a:r>
              <a:rPr lang="en-US" b="1" dirty="0" smtClean="0">
                <a:solidFill>
                  <a:srgbClr val="FF0000"/>
                </a:solidFill>
              </a:rPr>
              <a:t>is watching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her brother </a:t>
            </a:r>
          </a:p>
          <a:p>
            <a:pPr marL="342900" indent="-34290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play.</a:t>
            </a:r>
          </a:p>
          <a:p>
            <a:pPr marL="342900" indent="-342900"/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3. My sister </a:t>
            </a:r>
            <a:r>
              <a:rPr lang="en-US" b="1" dirty="0" smtClean="0">
                <a:solidFill>
                  <a:srgbClr val="FF0000"/>
                </a:solidFill>
              </a:rPr>
              <a:t>is singing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on the stage.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86116" y="0"/>
            <a:ext cx="3214710" cy="741741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rgbClr val="FF99CC"/>
                </a:solidFill>
              </a:rPr>
              <a:t>PAST CONTINUOUS TENSE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Was, were + Present Participle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rgbClr val="FF99CC"/>
                </a:solidFill>
              </a:rPr>
              <a:t>Uses:</a:t>
            </a:r>
          </a:p>
          <a:p>
            <a:r>
              <a:rPr lang="en-US" b="1" dirty="0" smtClean="0">
                <a:solidFill>
                  <a:srgbClr val="FF99CC"/>
                </a:solidFill>
              </a:rPr>
              <a:t>To describe an action that</a:t>
            </a:r>
          </a:p>
          <a:p>
            <a:r>
              <a:rPr lang="en-US" b="1" dirty="0" smtClean="0">
                <a:solidFill>
                  <a:srgbClr val="FF99CC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Was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going on at a point of  time, When another action took place.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rgbClr val="FF99CC"/>
                </a:solidFill>
              </a:rPr>
              <a:t>Examples:</a:t>
            </a:r>
          </a:p>
          <a:p>
            <a:pPr marL="342900" indent="-342900"/>
            <a:r>
              <a:rPr lang="en-US" b="1" dirty="0" smtClean="0">
                <a:solidFill>
                  <a:schemeClr val="bg1"/>
                </a:solidFill>
              </a:rPr>
              <a:t>1. </a:t>
            </a:r>
            <a:r>
              <a:rPr lang="en-US" b="1" dirty="0" smtClean="0">
                <a:solidFill>
                  <a:srgbClr val="FF99CC"/>
                </a:solidFill>
              </a:rPr>
              <a:t>It </a:t>
            </a:r>
            <a:r>
              <a:rPr lang="en-US" b="1" dirty="0" smtClean="0">
                <a:solidFill>
                  <a:srgbClr val="FF0000"/>
                </a:solidFill>
              </a:rPr>
              <a:t>was raining </a:t>
            </a:r>
            <a:r>
              <a:rPr lang="en-US" b="1" dirty="0" smtClean="0">
                <a:solidFill>
                  <a:srgbClr val="FF99CC"/>
                </a:solidFill>
              </a:rPr>
              <a:t>at this time </a:t>
            </a:r>
          </a:p>
          <a:p>
            <a:pPr marL="342900" indent="-342900"/>
            <a:r>
              <a:rPr lang="en-US" b="1" dirty="0" smtClean="0">
                <a:solidFill>
                  <a:srgbClr val="FF99CC"/>
                </a:solidFill>
              </a:rPr>
              <a:t>     yesterday.</a:t>
            </a:r>
          </a:p>
          <a:p>
            <a:pPr marL="342900" indent="-342900"/>
            <a:endParaRPr lang="en-US" b="1" dirty="0" smtClean="0">
              <a:solidFill>
                <a:srgbClr val="FF99CC"/>
              </a:solidFill>
            </a:endParaRPr>
          </a:p>
          <a:p>
            <a:pPr marL="342900" indent="-342900"/>
            <a:r>
              <a:rPr lang="en-US" b="1" dirty="0" smtClean="0">
                <a:solidFill>
                  <a:srgbClr val="FF99CC"/>
                </a:solidFill>
              </a:rPr>
              <a:t>2. She </a:t>
            </a:r>
            <a:r>
              <a:rPr lang="en-US" b="1" dirty="0" smtClean="0">
                <a:solidFill>
                  <a:srgbClr val="FF0000"/>
                </a:solidFill>
              </a:rPr>
              <a:t>was watching</a:t>
            </a:r>
            <a:r>
              <a:rPr lang="en-US" b="1" dirty="0" smtClean="0">
                <a:solidFill>
                  <a:srgbClr val="FF99CC"/>
                </a:solidFill>
              </a:rPr>
              <a:t> her brother play  when the thieves entered the house.</a:t>
            </a:r>
          </a:p>
          <a:p>
            <a:pPr marL="342900" indent="-342900"/>
            <a:endParaRPr lang="en-US" b="1" dirty="0" smtClean="0">
              <a:solidFill>
                <a:srgbClr val="FF99CC"/>
              </a:solidFill>
            </a:endParaRPr>
          </a:p>
          <a:p>
            <a:pPr marL="342900" indent="-342900"/>
            <a:r>
              <a:rPr lang="en-US" b="1" dirty="0" smtClean="0">
                <a:solidFill>
                  <a:srgbClr val="FF99CC"/>
                </a:solidFill>
              </a:rPr>
              <a:t>3. He </a:t>
            </a:r>
            <a:r>
              <a:rPr lang="en-US" b="1" dirty="0" smtClean="0">
                <a:solidFill>
                  <a:srgbClr val="FF0000"/>
                </a:solidFill>
              </a:rPr>
              <a:t>was typing </a:t>
            </a:r>
            <a:r>
              <a:rPr lang="en-US" b="1" dirty="0" smtClean="0">
                <a:solidFill>
                  <a:srgbClr val="FF99CC"/>
                </a:solidFill>
              </a:rPr>
              <a:t>in his office when the fire broke out.</a:t>
            </a:r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6500826" y="0"/>
            <a:ext cx="2643174" cy="7909858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FUTURE CONTINUOUS</a:t>
            </a: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TENSE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Will be +Present Participle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Uses: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To describe an action: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That will be in progress at a given point of time in 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future.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Examples: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1.This time tomorrow, I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shall be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flying over London.</a:t>
            </a:r>
          </a:p>
          <a:p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2.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won’t be going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for the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party tomorrow.</a:t>
            </a:r>
          </a:p>
          <a:p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3. The school team </a:t>
            </a:r>
            <a:r>
              <a:rPr lang="en-US" b="1" dirty="0" smtClean="0">
                <a:solidFill>
                  <a:srgbClr val="FF0000"/>
                </a:solidFill>
              </a:rPr>
              <a:t>will be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going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to Agra next week.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3357553" cy="624786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PRESENT PERFECT TENSE</a:t>
            </a:r>
          </a:p>
          <a:p>
            <a:endParaRPr lang="en-US" dirty="0" smtClean="0"/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 has/ have +Past Participle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Uses:</a:t>
            </a: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 describe an action: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3300"/>
                </a:solidFill>
              </a:rPr>
              <a:t>Which has been completed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or done just now, near the 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present time.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3300"/>
                </a:solidFill>
              </a:rPr>
              <a:t>An action that has taken place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In the past, but the action has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Its effect In the present.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3300"/>
                </a:solidFill>
              </a:rPr>
              <a:t>An action that began in the past,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and is continuing in the present.</a:t>
            </a:r>
          </a:p>
          <a:p>
            <a:endParaRPr lang="en-US" dirty="0" smtClean="0"/>
          </a:p>
          <a:p>
            <a:r>
              <a:rPr lang="en-US" b="1" dirty="0" smtClean="0"/>
              <a:t>Examples: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He </a:t>
            </a:r>
            <a:r>
              <a:rPr lang="en-US" b="1" dirty="0" smtClean="0">
                <a:solidFill>
                  <a:srgbClr val="FF0000"/>
                </a:solidFill>
              </a:rPr>
              <a:t>has eaten </a:t>
            </a:r>
            <a:r>
              <a:rPr lang="en-US" b="1" dirty="0" smtClean="0"/>
              <a:t>all the biscuits.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pPr marL="342900" indent="-342900">
              <a:buAutoNum type="arabicPeriod"/>
            </a:pPr>
            <a:r>
              <a:rPr lang="en-US" b="1" dirty="0" smtClean="0"/>
              <a:t>He </a:t>
            </a:r>
            <a:r>
              <a:rPr lang="en-US" b="1" dirty="0" smtClean="0">
                <a:solidFill>
                  <a:srgbClr val="FF0000"/>
                </a:solidFill>
              </a:rPr>
              <a:t>has lived </a:t>
            </a:r>
            <a:r>
              <a:rPr lang="en-US" b="1" dirty="0" smtClean="0"/>
              <a:t>here for ten years.</a:t>
            </a:r>
          </a:p>
          <a:p>
            <a:pPr marL="342900" indent="-342900"/>
            <a:endParaRPr lang="en-US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357554" y="357166"/>
            <a:ext cx="2857520" cy="59708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PAST  PERFECT TENSE</a:t>
            </a:r>
          </a:p>
          <a:p>
            <a:endParaRPr lang="en-US" dirty="0" smtClean="0"/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Had + Past Participle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3300"/>
                </a:solidFill>
              </a:rPr>
              <a:t>Uses: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To describe an action that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 had already taken place in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 the past before another action took place In the past.</a:t>
            </a:r>
          </a:p>
          <a:p>
            <a:endParaRPr lang="en-US" dirty="0" smtClean="0"/>
          </a:p>
          <a:p>
            <a:r>
              <a:rPr lang="en-US" b="1" dirty="0" smtClean="0"/>
              <a:t>Examples:</a:t>
            </a:r>
          </a:p>
          <a:p>
            <a:endParaRPr lang="en-US" b="1" dirty="0" smtClean="0"/>
          </a:p>
          <a:p>
            <a:pPr marL="342900" indent="-342900">
              <a:buAutoNum type="arabicPeriod"/>
            </a:pPr>
            <a:r>
              <a:rPr lang="en-US" b="1" dirty="0" smtClean="0"/>
              <a:t>When I reached the station, the train </a:t>
            </a:r>
            <a:r>
              <a:rPr lang="en-US" b="1" dirty="0" smtClean="0">
                <a:solidFill>
                  <a:srgbClr val="FF0000"/>
                </a:solidFill>
              </a:rPr>
              <a:t>had left.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2. </a:t>
            </a:r>
            <a:r>
              <a:rPr lang="en-US" b="1" dirty="0" smtClean="0"/>
              <a:t>They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had</a:t>
            </a:r>
            <a:r>
              <a:rPr lang="en-US" b="1" dirty="0" smtClean="0"/>
              <a:t> already </a:t>
            </a:r>
            <a:r>
              <a:rPr lang="en-US" b="1" dirty="0" smtClean="0">
                <a:solidFill>
                  <a:srgbClr val="FF0000"/>
                </a:solidFill>
              </a:rPr>
              <a:t>pulled </a:t>
            </a:r>
            <a:r>
              <a:rPr lang="en-US" b="1" dirty="0" smtClean="0"/>
              <a:t>down the old building before the order</a:t>
            </a:r>
          </a:p>
          <a:p>
            <a:pPr marL="342900" indent="-342900"/>
            <a:r>
              <a:rPr lang="en-US" b="1" dirty="0" smtClean="0"/>
              <a:t>     was given.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15074" y="357166"/>
            <a:ext cx="2928926" cy="615553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FUTURE PERFECT TENSE</a:t>
            </a:r>
          </a:p>
          <a:p>
            <a:endParaRPr lang="en-US" dirty="0" smtClean="0"/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Will/ shall have  +   Past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Participle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Uses: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To describe an action that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will be completed by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some point of time in the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future.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Examples:</a:t>
            </a:r>
          </a:p>
          <a:p>
            <a:endParaRPr lang="en-US" b="1" dirty="0" smtClean="0"/>
          </a:p>
          <a:p>
            <a:r>
              <a:rPr lang="en-US" b="1" dirty="0" smtClean="0"/>
              <a:t>1.He </a:t>
            </a:r>
            <a:r>
              <a:rPr lang="en-US" b="1" dirty="0" smtClean="0">
                <a:solidFill>
                  <a:srgbClr val="FF0000"/>
                </a:solidFill>
              </a:rPr>
              <a:t>will have left </a:t>
            </a:r>
            <a:r>
              <a:rPr lang="en-US" b="1" dirty="0" smtClean="0"/>
              <a:t>before</a:t>
            </a:r>
          </a:p>
          <a:p>
            <a:r>
              <a:rPr lang="en-US" b="1" dirty="0" smtClean="0"/>
              <a:t>you reach.</a:t>
            </a:r>
          </a:p>
          <a:p>
            <a:endParaRPr lang="en-US" b="1" dirty="0" smtClean="0"/>
          </a:p>
          <a:p>
            <a:r>
              <a:rPr lang="en-US" b="1" dirty="0" smtClean="0"/>
              <a:t>2. They </a:t>
            </a:r>
            <a:r>
              <a:rPr lang="en-US" b="1" dirty="0" smtClean="0">
                <a:solidFill>
                  <a:srgbClr val="FF0000"/>
                </a:solidFill>
              </a:rPr>
              <a:t>will have cleaned</a:t>
            </a:r>
          </a:p>
          <a:p>
            <a:r>
              <a:rPr lang="en-US" b="1" dirty="0" smtClean="0"/>
              <a:t>the streets in an hour.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43240" cy="70173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PRESENT PERFECT</a:t>
            </a:r>
          </a:p>
          <a:p>
            <a:r>
              <a:rPr lang="en-US" sz="2400" dirty="0" smtClean="0"/>
              <a:t>CONTINUOUS</a:t>
            </a:r>
          </a:p>
          <a:p>
            <a:endParaRPr lang="en-US" dirty="0" smtClean="0"/>
          </a:p>
          <a:p>
            <a:r>
              <a:rPr lang="en-US" b="1" i="1" dirty="0" smtClean="0">
                <a:solidFill>
                  <a:srgbClr val="FF0000"/>
                </a:solidFill>
              </a:rPr>
              <a:t>Has been/ have been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             +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Present  Participle</a:t>
            </a:r>
          </a:p>
          <a:p>
            <a:endParaRPr lang="en-US" dirty="0" smtClean="0"/>
          </a:p>
          <a:p>
            <a:r>
              <a:rPr lang="en-US" sz="2000" b="1" dirty="0" smtClean="0"/>
              <a:t>Use:</a:t>
            </a:r>
          </a:p>
          <a:p>
            <a:r>
              <a:rPr lang="en-US" sz="2000" b="1" dirty="0" smtClean="0"/>
              <a:t>To describe an action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which began in the past but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Is still continuing in the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present.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/>
              <a:t>Examples:</a:t>
            </a:r>
          </a:p>
          <a:p>
            <a:endParaRPr lang="en-US" sz="2000" b="1" dirty="0" smtClean="0"/>
          </a:p>
          <a:p>
            <a:pPr marL="342900" indent="-342900">
              <a:buAutoNum type="arabicPeriod"/>
            </a:pPr>
            <a:r>
              <a:rPr lang="en-US" sz="2000" b="1" dirty="0" smtClean="0"/>
              <a:t>He </a:t>
            </a:r>
            <a:r>
              <a:rPr lang="en-US" sz="2000" b="1" dirty="0" smtClean="0">
                <a:solidFill>
                  <a:srgbClr val="FF0000"/>
                </a:solidFill>
              </a:rPr>
              <a:t>has been sleeping </a:t>
            </a:r>
            <a:r>
              <a:rPr lang="en-US" sz="2000" b="1" dirty="0" smtClean="0"/>
              <a:t>for five hours.</a:t>
            </a:r>
          </a:p>
          <a:p>
            <a:pPr marL="342900" indent="-342900"/>
            <a:endParaRPr lang="en-US" sz="2000" b="1" dirty="0" smtClean="0"/>
          </a:p>
          <a:p>
            <a:pPr marL="342900" indent="-342900">
              <a:buAutoNum type="arabicPeriod" startAt="2"/>
            </a:pPr>
            <a:r>
              <a:rPr lang="en-US" sz="2000" b="1" dirty="0" smtClean="0"/>
              <a:t>They </a:t>
            </a:r>
            <a:r>
              <a:rPr lang="en-US" sz="2000" b="1" dirty="0" smtClean="0">
                <a:solidFill>
                  <a:srgbClr val="FF0000"/>
                </a:solidFill>
              </a:rPr>
              <a:t>have been working </a:t>
            </a:r>
          </a:p>
          <a:p>
            <a:pPr marL="342900" indent="-342900"/>
            <a:r>
              <a:rPr lang="en-US" sz="2000" b="1" dirty="0" smtClean="0"/>
              <a:t>since 9a.m.</a:t>
            </a:r>
          </a:p>
          <a:p>
            <a:pPr marL="342900" indent="-342900"/>
            <a:endParaRPr lang="en-US" b="1" dirty="0" smtClean="0"/>
          </a:p>
          <a:p>
            <a:pPr marL="342900" indent="-342900"/>
            <a:endParaRPr lang="en-IN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43240" y="0"/>
            <a:ext cx="3002185" cy="704808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PAST PERFECT </a:t>
            </a:r>
          </a:p>
          <a:p>
            <a:r>
              <a:rPr lang="en-US" sz="2400" b="1" dirty="0" smtClean="0"/>
              <a:t>CONTINUOUS</a:t>
            </a:r>
          </a:p>
          <a:p>
            <a:endParaRPr lang="en-US" dirty="0" smtClean="0"/>
          </a:p>
          <a:p>
            <a:r>
              <a:rPr lang="en-US" b="1" i="1" dirty="0" smtClean="0">
                <a:solidFill>
                  <a:srgbClr val="C00000"/>
                </a:solidFill>
              </a:rPr>
              <a:t>Had been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         +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 Present Participle</a:t>
            </a:r>
          </a:p>
          <a:p>
            <a:endParaRPr lang="en-US" dirty="0" smtClean="0"/>
          </a:p>
          <a:p>
            <a:r>
              <a:rPr lang="en-US" sz="2000" b="1" dirty="0" smtClean="0"/>
              <a:t>Use: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To describe an action</a:t>
            </a:r>
          </a:p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that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began in the past and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continued in the past for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sometime.</a:t>
            </a:r>
          </a:p>
          <a:p>
            <a:endParaRPr lang="en-US" dirty="0" smtClean="0"/>
          </a:p>
          <a:p>
            <a:r>
              <a:rPr lang="en-US" sz="2000" b="1" dirty="0" smtClean="0"/>
              <a:t>Examples:</a:t>
            </a:r>
          </a:p>
          <a:p>
            <a:endParaRPr lang="en-US" sz="2000" b="1" dirty="0" smtClean="0"/>
          </a:p>
          <a:p>
            <a:pPr marL="342900" indent="-342900">
              <a:buAutoNum type="arabicPeriod"/>
            </a:pPr>
            <a:r>
              <a:rPr lang="en-US" sz="2000" b="1" dirty="0" smtClean="0"/>
              <a:t>When I  visited him, he</a:t>
            </a:r>
          </a:p>
          <a:p>
            <a:pPr marL="342900" indent="-342900"/>
            <a:r>
              <a:rPr lang="en-US" sz="2000" b="1" dirty="0" smtClean="0">
                <a:solidFill>
                  <a:srgbClr val="C00000"/>
                </a:solidFill>
              </a:rPr>
              <a:t> had been teaching </a:t>
            </a:r>
            <a:r>
              <a:rPr lang="en-US" sz="2000" b="1" dirty="0" smtClean="0"/>
              <a:t>there for  five years.</a:t>
            </a:r>
          </a:p>
          <a:p>
            <a:pPr marL="342900" indent="-342900"/>
            <a:endParaRPr lang="en-US" b="1" dirty="0" smtClean="0"/>
          </a:p>
          <a:p>
            <a:endParaRPr lang="en-US" b="1" dirty="0" smtClean="0"/>
          </a:p>
          <a:p>
            <a:endParaRPr lang="en-IN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26121" y="0"/>
            <a:ext cx="3017879" cy="68580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FUTURE PERFECT</a:t>
            </a:r>
          </a:p>
          <a:p>
            <a:r>
              <a:rPr lang="en-US" sz="2400" b="1" dirty="0" smtClean="0"/>
              <a:t>CONTINUOUS</a:t>
            </a:r>
          </a:p>
          <a:p>
            <a:endParaRPr lang="en-US" dirty="0" smtClean="0"/>
          </a:p>
          <a:p>
            <a:r>
              <a:rPr lang="en-US" sz="2000" b="1" i="1" dirty="0" smtClean="0">
                <a:solidFill>
                  <a:schemeClr val="bg2">
                    <a:lumMod val="50000"/>
                  </a:schemeClr>
                </a:solidFill>
              </a:rPr>
              <a:t>Will have been</a:t>
            </a:r>
          </a:p>
          <a:p>
            <a:r>
              <a:rPr lang="en-US" sz="2000" b="1" i="1" dirty="0" smtClean="0">
                <a:solidFill>
                  <a:schemeClr val="bg2">
                    <a:lumMod val="50000"/>
                  </a:schemeClr>
                </a:solidFill>
              </a:rPr>
              <a:t>          +</a:t>
            </a:r>
          </a:p>
          <a:p>
            <a:r>
              <a:rPr lang="en-US" sz="2000" b="1" i="1" dirty="0" smtClean="0">
                <a:solidFill>
                  <a:schemeClr val="bg2">
                    <a:lumMod val="50000"/>
                  </a:schemeClr>
                </a:solidFill>
              </a:rPr>
              <a:t>Present  Participle</a:t>
            </a:r>
          </a:p>
          <a:p>
            <a:endParaRPr lang="en-US" dirty="0" smtClean="0"/>
          </a:p>
          <a:p>
            <a:r>
              <a:rPr lang="en-US" sz="2000" b="1" dirty="0" smtClean="0"/>
              <a:t>Use: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To describe an action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That will be in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progress even after a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given point of time.</a:t>
            </a:r>
          </a:p>
          <a:p>
            <a:endParaRPr lang="en-US" dirty="0" smtClean="0"/>
          </a:p>
          <a:p>
            <a:r>
              <a:rPr lang="en-US" sz="2000" b="1" dirty="0" smtClean="0"/>
              <a:t>Examples:</a:t>
            </a:r>
          </a:p>
          <a:p>
            <a:endParaRPr lang="en-US" sz="2000" b="1" dirty="0" smtClean="0"/>
          </a:p>
          <a:p>
            <a:pPr marL="342900" indent="-342900">
              <a:buAutoNum type="arabicPeriod"/>
            </a:pPr>
            <a:r>
              <a:rPr lang="en-US" sz="2000" b="1" dirty="0" smtClean="0"/>
              <a:t>By next December,</a:t>
            </a:r>
          </a:p>
          <a:p>
            <a:pPr marL="342900" indent="-342900"/>
            <a:r>
              <a:rPr lang="en-US" sz="2000" b="1" dirty="0" smtClean="0"/>
              <a:t>We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will have been living</a:t>
            </a:r>
          </a:p>
          <a:p>
            <a:pPr marL="342900" indent="-342900"/>
            <a:r>
              <a:rPr lang="en-US" sz="2000" b="1" dirty="0" smtClean="0"/>
              <a:t>here for five years.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1157</Words>
  <Application>Microsoft Office PowerPoint</Application>
  <PresentationFormat>On-screen Show (4:3)</PresentationFormat>
  <Paragraphs>368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raches</dc:creator>
  <cp:lastModifiedBy>ps-svc-pc</cp:lastModifiedBy>
  <cp:revision>102</cp:revision>
  <dcterms:created xsi:type="dcterms:W3CDTF">2009-07-29T10:01:16Z</dcterms:created>
  <dcterms:modified xsi:type="dcterms:W3CDTF">2019-03-26T20:07:56Z</dcterms:modified>
</cp:coreProperties>
</file>