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8" r:id="rId3"/>
    <p:sldId id="259" r:id="rId4"/>
    <p:sldId id="260" r:id="rId5"/>
    <p:sldId id="261" r:id="rId6"/>
    <p:sldId id="27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0826750" cy="8120063" type="B4ISO"/>
  <p:notesSz cx="9866313" cy="6735763"/>
  <p:defaultTextStyle>
    <a:defPPr>
      <a:defRPr lang="en-US"/>
    </a:defPPr>
    <a:lvl1pPr marL="0" algn="l" defTabSz="103334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16669" algn="l" defTabSz="103334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33340" algn="l" defTabSz="103334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50008" algn="l" defTabSz="103334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66678" algn="l" defTabSz="103334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83348" algn="l" defTabSz="103334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100018" algn="l" defTabSz="103334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616686" algn="l" defTabSz="103334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133357" algn="l" defTabSz="103334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>
        <p:scale>
          <a:sx n="50" d="100"/>
          <a:sy n="50" d="100"/>
        </p:scale>
        <p:origin x="-1134" y="-306"/>
      </p:cViewPr>
      <p:guideLst>
        <p:guide orient="horz" pos="2558"/>
        <p:guide pos="341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5" d="100"/>
          <a:sy n="75" d="100"/>
        </p:scale>
        <p:origin x="-1722" y="-102"/>
      </p:cViewPr>
      <p:guideLst>
        <p:guide orient="horz" pos="2122"/>
        <p:guide pos="31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5402" cy="336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89198" y="0"/>
            <a:ext cx="4275402" cy="336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92046E-E48E-4FCA-96D3-4394BE6E3FB1}" type="datetimeFigureOut">
              <a:rPr lang="en-US" smtClean="0"/>
              <a:pPr/>
              <a:t>5/3/2019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49613" y="504825"/>
            <a:ext cx="3367087" cy="25257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6632" y="3199488"/>
            <a:ext cx="7893050" cy="30310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397416"/>
            <a:ext cx="4275402" cy="336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89198" y="6397416"/>
            <a:ext cx="4275402" cy="336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077920-4FAE-4A52-B5AF-C0F0ECFD203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03334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16669" algn="l" defTabSz="103334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33340" algn="l" defTabSz="103334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550008" algn="l" defTabSz="103334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066678" algn="l" defTabSz="103334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583348" algn="l" defTabSz="103334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100018" algn="l" defTabSz="103334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16686" algn="l" defTabSz="103334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33357" algn="l" defTabSz="103334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49613" y="504825"/>
            <a:ext cx="3367087" cy="25257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077920-4FAE-4A52-B5AF-C0F0ECFD203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31562" y="1624013"/>
            <a:ext cx="9296569" cy="2165350"/>
          </a:xfrm>
          <a:ln>
            <a:noFill/>
          </a:ln>
        </p:spPr>
        <p:txBody>
          <a:bodyPr vert="horz" tIns="0" rIns="20667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63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31561" y="3822678"/>
            <a:ext cx="9300178" cy="2075127"/>
          </a:xfrm>
        </p:spPr>
        <p:txBody>
          <a:bodyPr lIns="0" rIns="20667"/>
          <a:lstStyle>
            <a:lvl1pPr marL="0" marR="51667" indent="0" algn="r">
              <a:buNone/>
              <a:defRPr>
                <a:solidFill>
                  <a:schemeClr val="tx1"/>
                </a:solidFill>
              </a:defRPr>
            </a:lvl1pPr>
            <a:lvl2pPr marL="516669" indent="0" algn="ctr">
              <a:buNone/>
            </a:lvl2pPr>
            <a:lvl3pPr marL="1033340" indent="0" algn="ctr">
              <a:buNone/>
            </a:lvl3pPr>
            <a:lvl4pPr marL="1550008" indent="0" algn="ctr">
              <a:buNone/>
            </a:lvl4pPr>
            <a:lvl5pPr marL="2066678" indent="0" algn="ctr">
              <a:buNone/>
            </a:lvl5pPr>
            <a:lvl6pPr marL="2583348" indent="0" algn="ctr">
              <a:buNone/>
            </a:lvl6pPr>
            <a:lvl7pPr marL="3100018" indent="0" algn="ctr">
              <a:buNone/>
            </a:lvl7pPr>
            <a:lvl8pPr marL="3616686" indent="0" algn="ctr">
              <a:buNone/>
            </a:lvl8pPr>
            <a:lvl9pPr marL="4133357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5/3/2019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49395" y="1082679"/>
            <a:ext cx="2436019" cy="617087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1338" y="1082679"/>
            <a:ext cx="7127610" cy="617087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951" y="1559052"/>
            <a:ext cx="9202738" cy="161318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63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7951" y="3202399"/>
            <a:ext cx="9202738" cy="1787541"/>
          </a:xfrm>
        </p:spPr>
        <p:txBody>
          <a:bodyPr lIns="51667" rIns="51667" anchor="t"/>
          <a:lstStyle>
            <a:lvl1pPr marL="0" indent="0">
              <a:buNone/>
              <a:defRPr sz="2500">
                <a:solidFill>
                  <a:schemeClr val="tx1"/>
                </a:solidFill>
              </a:defRPr>
            </a:lvl1pPr>
            <a:lvl2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9" y="833660"/>
            <a:ext cx="9744075" cy="1353344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1337" y="2273434"/>
            <a:ext cx="4781815" cy="5250974"/>
          </a:xfrm>
        </p:spPr>
        <p:txBody>
          <a:bodyPr/>
          <a:lstStyle>
            <a:lvl1pPr>
              <a:defRPr sz="29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03599" y="2273434"/>
            <a:ext cx="4781815" cy="5250974"/>
          </a:xfrm>
        </p:spPr>
        <p:txBody>
          <a:bodyPr/>
          <a:lstStyle>
            <a:lvl1pPr>
              <a:defRPr sz="29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9" y="833660"/>
            <a:ext cx="9744075" cy="1353344"/>
          </a:xfrm>
        </p:spPr>
        <p:txBody>
          <a:bodyPr tIns="51667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2196665"/>
            <a:ext cx="4783694" cy="780691"/>
          </a:xfrm>
        </p:spPr>
        <p:txBody>
          <a:bodyPr lIns="51667" tIns="0" rIns="51667" bIns="0" anchor="ctr">
            <a:noAutofit/>
          </a:bodyPr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3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499839" y="2202006"/>
            <a:ext cx="4785574" cy="775352"/>
          </a:xfrm>
        </p:spPr>
        <p:txBody>
          <a:bodyPr lIns="51667" tIns="0" rIns="51667" bIns="0" anchor="ctr"/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3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41338" y="2977356"/>
            <a:ext cx="4783694" cy="4553440"/>
          </a:xfrm>
        </p:spPr>
        <p:txBody>
          <a:bodyPr tIns="0"/>
          <a:lstStyle>
            <a:lvl1pPr>
              <a:defRPr sz="25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99839" y="2977356"/>
            <a:ext cx="4785574" cy="4553440"/>
          </a:xfrm>
        </p:spPr>
        <p:txBody>
          <a:bodyPr tIns="0"/>
          <a:lstStyle>
            <a:lvl1pPr>
              <a:defRPr sz="25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7" y="833660"/>
            <a:ext cx="9834298" cy="1353344"/>
          </a:xfrm>
        </p:spPr>
        <p:txBody>
          <a:bodyPr vert="horz" tIns="51667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7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006" y="609007"/>
            <a:ext cx="3248025" cy="137590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9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812006" y="1984904"/>
            <a:ext cx="3248025" cy="5413375"/>
          </a:xfrm>
        </p:spPr>
        <p:txBody>
          <a:bodyPr lIns="20667" rIns="20667"/>
          <a:lstStyle>
            <a:lvl1pPr marL="0" indent="0" algn="l">
              <a:buNone/>
              <a:defRPr sz="1600"/>
            </a:lvl1pPr>
            <a:lvl2pPr indent="0" algn="l">
              <a:buNone/>
              <a:defRPr sz="1400"/>
            </a:lvl2pPr>
            <a:lvl3pPr indent="0" algn="l">
              <a:buNone/>
              <a:defRPr sz="1100"/>
            </a:lvl3pPr>
            <a:lvl4pPr indent="0" algn="l">
              <a:buNone/>
              <a:defRPr sz="1000"/>
            </a:lvl4pPr>
            <a:lvl5pPr indent="0" algn="l">
              <a:buNone/>
              <a:defRPr sz="10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232959" y="1984904"/>
            <a:ext cx="6052454" cy="5413375"/>
          </a:xfrm>
        </p:spPr>
        <p:txBody>
          <a:bodyPr tIns="0"/>
          <a:lstStyle>
            <a:lvl1pPr>
              <a:defRPr sz="3200"/>
            </a:lvl1pPr>
            <a:lvl2pPr>
              <a:defRPr sz="2900"/>
            </a:lvl2pPr>
            <a:lvl3pPr>
              <a:defRPr sz="2700"/>
            </a:lvl3pPr>
            <a:lvl4pPr>
              <a:defRPr sz="23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748341" y="1311994"/>
            <a:ext cx="6225381" cy="4872038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333" tIns="51667" rIns="103333" bIns="51667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9477118" y="6346117"/>
            <a:ext cx="184055" cy="18405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333" tIns="51667" rIns="103333" bIns="51667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1783" y="1393599"/>
            <a:ext cx="2620074" cy="1873867"/>
          </a:xfrm>
        </p:spPr>
        <p:txBody>
          <a:bodyPr vert="horz" lIns="51667" tIns="51667" rIns="51667" bIns="51667" anchor="b"/>
          <a:lstStyle>
            <a:lvl1pPr algn="l">
              <a:buNone/>
              <a:defRPr sz="23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1783" y="3349360"/>
            <a:ext cx="2616465" cy="2580376"/>
          </a:xfrm>
        </p:spPr>
        <p:txBody>
          <a:bodyPr lIns="72334" rIns="51667" bIns="51667" anchor="t"/>
          <a:lstStyle>
            <a:lvl1pPr marL="0" indent="0" algn="l">
              <a:spcBef>
                <a:spcPts val="283"/>
              </a:spcBef>
              <a:buFontTx/>
              <a:buNone/>
              <a:defRPr sz="15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563629" y="7526097"/>
            <a:ext cx="721783" cy="43231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4127277" y="1420261"/>
            <a:ext cx="5467509" cy="4655503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6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1278" y="6887016"/>
            <a:ext cx="10849306" cy="123304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3333" tIns="51667" rIns="103333" bIns="51667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5187818" y="7364449"/>
            <a:ext cx="5638932" cy="75561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3333" tIns="51667" rIns="103333" bIns="51667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hee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1278" y="-8459"/>
            <a:ext cx="10849306" cy="123304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3333" tIns="51667" rIns="103333" bIns="51667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187818" y="-8457"/>
            <a:ext cx="5638932" cy="75561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3333" tIns="51667" rIns="103333" bIns="51667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541339" y="833660"/>
            <a:ext cx="9744075" cy="1353344"/>
          </a:xfrm>
          <a:prstGeom prst="rect">
            <a:avLst/>
          </a:prstGeom>
        </p:spPr>
        <p:txBody>
          <a:bodyPr vert="horz" lIns="0" tIns="51667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541339" y="2291662"/>
            <a:ext cx="9744075" cy="5196840"/>
          </a:xfrm>
          <a:prstGeom prst="rect">
            <a:avLst/>
          </a:prstGeom>
        </p:spPr>
        <p:txBody>
          <a:bodyPr vert="horz" lIns="103333" tIns="51667" rIns="103333" bIns="51667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541337" y="7526097"/>
            <a:ext cx="2526242" cy="432318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4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5/3/2019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57802" y="7526097"/>
            <a:ext cx="3969808" cy="432318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4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9383183" y="7526097"/>
            <a:ext cx="902229" cy="432318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4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22517" y="239658"/>
            <a:ext cx="10870024" cy="768699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heel/>
  </p:transition>
  <p:txStyles>
    <p:titleStyle>
      <a:lvl1pPr algn="l" rtl="0" eaLnBrk="1" latinLnBrk="0" hangingPunct="1">
        <a:spcBef>
          <a:spcPct val="0"/>
        </a:spcBef>
        <a:buNone/>
        <a:defRPr kumimoji="0" sz="57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10001" indent="-310001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23337" indent="-279001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033340" indent="-279001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43340" indent="-237669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1653342" indent="-237669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1963344" indent="-237669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70012" indent="-206668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80014" indent="-206668" algn="l" rtl="0" eaLnBrk="1" latinLnBrk="0" hangingPunct="1">
        <a:spcBef>
          <a:spcPct val="20000"/>
        </a:spcBef>
        <a:buClr>
          <a:schemeClr val="tx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790015" indent="-206668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1666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3334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5000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666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8334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10001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61668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13335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3.wav"/><Relationship Id="rId2" Type="http://schemas.openxmlformats.org/officeDocument/2006/relationships/audio" Target="../media/audio11.wav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audio" Target="../media/audio13.wav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9.wav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audio" Target="../media/audio14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audio" Target="../media/audio7.wav"/><Relationship Id="rId3" Type="http://schemas.openxmlformats.org/officeDocument/2006/relationships/audio" Target="../media/audio3.wav"/><Relationship Id="rId7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audio" Target="../media/audio6.wav"/><Relationship Id="rId5" Type="http://schemas.openxmlformats.org/officeDocument/2006/relationships/audio" Target="../media/audio5.wav"/><Relationship Id="rId10" Type="http://schemas.openxmlformats.org/officeDocument/2006/relationships/image" Target="../media/image3.jpeg"/><Relationship Id="rId4" Type="http://schemas.openxmlformats.org/officeDocument/2006/relationships/audio" Target="../media/audio4.wav"/><Relationship Id="rId9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Relationship Id="rId6" Type="http://schemas.openxmlformats.org/officeDocument/2006/relationships/audio" Target="../media/audio6.wav"/><Relationship Id="rId5" Type="http://schemas.openxmlformats.org/officeDocument/2006/relationships/audio" Target="../media/audio9.wav"/><Relationship Id="rId4" Type="http://schemas.openxmlformats.org/officeDocument/2006/relationships/audio" Target="../media/audio7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audio" Target="../media/audio11.wav"/><Relationship Id="rId4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2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Relationship Id="rId6" Type="http://schemas.openxmlformats.org/officeDocument/2006/relationships/audio" Target="../media/audio1.wav"/><Relationship Id="rId5" Type="http://schemas.openxmlformats.org/officeDocument/2006/relationships/audio" Target="../media/audio6.wav"/><Relationship Id="rId4" Type="http://schemas.openxmlformats.org/officeDocument/2006/relationships/audio" Target="../media/audio10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3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1562" y="1624012"/>
            <a:ext cx="9296569" cy="1714236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slop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 algn="ctr" fontAlgn="base">
              <a:spcAft>
                <a:spcPct val="0"/>
              </a:spcAft>
            </a:pPr>
            <a:r>
              <a:rPr lang="gu-IN" sz="3600" spc="113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Shruti" pitchFamily="34" charset="0"/>
                <a:ea typeface="Times New Roman" pitchFamily="18" charset="0"/>
                <a:cs typeface="Shruti" pitchFamily="34" charset="0"/>
              </a:rPr>
              <a:t>ગુજરાતી વિષયમાં પીએચ.ડી.ની પદવી માટે</a:t>
            </a:r>
            <a:r>
              <a:rPr lang="en-US" sz="3600" spc="113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sz="3600" spc="113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gu-IN" sz="3600" spc="113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Shruti" pitchFamily="34" charset="0"/>
                <a:ea typeface="Times New Roman" pitchFamily="18" charset="0"/>
                <a:cs typeface="Shruti" pitchFamily="34" charset="0"/>
              </a:rPr>
              <a:t>  હેમચંદ્રાચાર્ય ઉત્તર ગુજરાત યુનિવર્સિટી</a:t>
            </a:r>
            <a:r>
              <a:rPr lang="en-US" sz="3600" spc="113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Shruti" pitchFamily="34" charset="0"/>
                <a:ea typeface="Times New Roman" pitchFamily="18" charset="0"/>
                <a:cs typeface="Shruti" pitchFamily="34" charset="0"/>
              </a:rPr>
              <a:t>,</a:t>
            </a:r>
            <a:r>
              <a:rPr lang="en-US" sz="3600" spc="113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sz="3600" spc="113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gu-IN" sz="3600" spc="113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Shruti" pitchFamily="34" charset="0"/>
                <a:ea typeface="Times New Roman" pitchFamily="18" charset="0"/>
                <a:cs typeface="Shruti" pitchFamily="34" charset="0"/>
              </a:rPr>
              <a:t>  પાટણમાં રજૂ કરાયેલ</a:t>
            </a:r>
            <a:r>
              <a:rPr lang="en-US" sz="3600" spc="113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sz="3600" spc="113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gu-IN" sz="3600" spc="113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Shruti" pitchFamily="34" charset="0"/>
                <a:ea typeface="Times New Roman" pitchFamily="18" charset="0"/>
                <a:cs typeface="Shruti" pitchFamily="34" charset="0"/>
              </a:rPr>
              <a:t>   મહાશોધનિબંધ</a:t>
            </a:r>
            <a:r>
              <a:rPr lang="en-US" sz="36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Shruti" pitchFamily="34" charset="0"/>
                <a:ea typeface="Times New Roman" pitchFamily="18" charset="0"/>
                <a:cs typeface="Shruti" pitchFamily="34" charset="0"/>
              </a:rPr>
              <a:t/>
            </a:r>
            <a:br>
              <a:rPr lang="en-US" sz="36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Shruti" pitchFamily="34" charset="0"/>
                <a:ea typeface="Times New Roman" pitchFamily="18" charset="0"/>
                <a:cs typeface="Shruti" pitchFamily="34" charset="0"/>
              </a:rPr>
            </a:br>
            <a:endParaRPr lang="en-US" sz="360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1560" y="3248025"/>
            <a:ext cx="9744075" cy="2706688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gu-IN" sz="4300" b="1" spc="57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કથાસર્જક વીનેશ અંતાણી</a:t>
            </a:r>
            <a:r>
              <a:rPr lang="en-US" sz="4300" b="1" spc="57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gu-IN" sz="4300" b="1" spc="57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: એક અભ્યાસ</a:t>
            </a:r>
            <a:endParaRPr lang="en-US" sz="4300" b="1" spc="57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endParaRPr lang="en-US" sz="1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en-US" sz="41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Kathasarjak</a:t>
            </a:r>
            <a:r>
              <a:rPr lang="en-US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Veenesh</a:t>
            </a:r>
            <a:r>
              <a:rPr lang="en-US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Antani</a:t>
            </a:r>
            <a:r>
              <a:rPr lang="en-US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: </a:t>
            </a:r>
            <a:r>
              <a:rPr lang="en-US" sz="36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Ek</a:t>
            </a:r>
            <a:r>
              <a:rPr lang="en-US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Abhyas</a:t>
            </a:r>
            <a:endParaRPr lang="en-US" sz="3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en-US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21783" y="5954716"/>
            <a:ext cx="9563629" cy="1273894"/>
          </a:xfrm>
          <a:prstGeom prst="rect">
            <a:avLst/>
          </a:prstGeom>
        </p:spPr>
        <p:txBody>
          <a:bodyPr wrap="square" lIns="103333" tIns="51667" rIns="103333" bIns="51667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gu-IN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રજિસ્ટ્રેશન</a:t>
            </a:r>
            <a:r>
              <a:rPr lang="gu-IN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નં</a:t>
            </a:r>
            <a:r>
              <a:rPr 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  <a:r>
              <a:rPr lang="gu-IN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2397</a:t>
            </a:r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</a:t>
            </a:r>
            <a:r>
              <a:rPr lang="gu-IN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રજિસ્ટ્રેશન તા</a:t>
            </a:r>
            <a:r>
              <a:rPr 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  <a:r>
              <a:rPr lang="gu-IN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24/11/2014</a:t>
            </a:r>
            <a:endParaRPr lang="en-US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gu-IN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" y="631031"/>
            <a:ext cx="10826749" cy="7144732"/>
          </a:xfrm>
          <a:prstGeom prst="rect">
            <a:avLst/>
          </a:prstGeom>
        </p:spPr>
        <p:txBody>
          <a:bodyPr wrap="square" lIns="103333" tIns="51667" rIns="103333" bIns="51667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</a:t>
            </a: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 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આધુનિક માનવીની સુખ પાછળની ઘેલછાભરી દોડ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</a:t>
            </a:r>
            <a:endParaRPr lang="en-US" sz="2700" dirty="0" smtClean="0"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 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સૂક્ષ્મ ભાવસંવેદન અને પ્રતીક – કલ્પનસભર કાવ્યાત્મક ગદ્ય</a:t>
            </a:r>
            <a:endParaRPr lang="en-US" sz="2700" dirty="0" smtClean="0"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sz="1050" dirty="0" smtClean="0"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</a:t>
            </a: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 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પ્રાદેશિક ભાષા અને પરિવેશ પ્રમાણે બોલીના પ્રયોગો</a:t>
            </a:r>
            <a:endParaRPr lang="en-US" sz="2700" dirty="0" smtClean="0"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sz="2700" dirty="0" smtClean="0"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gu-IN" sz="1000" dirty="0" smtClean="0"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</a:t>
            </a: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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ઘટનાને ગાળી ઓગાળીને રચનારીતિના ભિન્ન પ્રયોગની મથામણ</a:t>
            </a:r>
            <a:endParaRPr lang="en-US" sz="2700" dirty="0" smtClean="0"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sz="1000" dirty="0" smtClean="0"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gu-IN" sz="2700" dirty="0" smtClean="0"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</a:t>
            </a: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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પરંપરાગત ગ્રામચેતના, નારીચેતના, અભાવ, એકલતા અને</a:t>
            </a:r>
            <a:endParaRPr lang="en-US" sz="2700" dirty="0" smtClean="0"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     ખાલીપાને વ્યક્ત કરતી વાર્તાઓનું સર્જન</a:t>
            </a:r>
            <a:endParaRPr lang="en-US" sz="2700" dirty="0" smtClean="0"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sz="1000" dirty="0" smtClean="0"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gu-IN" sz="2700" dirty="0" smtClean="0"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</a:t>
            </a: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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ગુજરાતી વાર્તા સંચયમાં એમની વાર્તાઓની સતત પસંદગી</a:t>
            </a:r>
            <a:endParaRPr lang="en-US" sz="2700" dirty="0" smtClean="0"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sz="1200" dirty="0" smtClean="0"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gu-IN" sz="2700" dirty="0" smtClean="0"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</a:t>
            </a: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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આધુનિક અને અનુઆધુનિક વાર્તાકારોમાં સેતુરૂપ સ્થાન</a:t>
            </a:r>
            <a:endParaRPr lang="gu-IN" sz="4500" b="1" u="sng" dirty="0" smtClean="0">
              <a:latin typeface="Shruti" pitchFamily="34" charset="0"/>
              <a:ea typeface="Times New Roman" pitchFamily="18" charset="0"/>
              <a:cs typeface="Shruti" pitchFamily="34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 tmFilter="0,0; .5, 1; 1, 1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3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 tmFilter="0,0; .5, 1; 1, 1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 tmFilter="0,0; .5, 1; 1, 1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900" decel="100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1" dur="20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2537297"/>
            <a:ext cx="10826749" cy="4751769"/>
          </a:xfrm>
          <a:prstGeom prst="rect">
            <a:avLst/>
          </a:prstGeom>
        </p:spPr>
        <p:txBody>
          <a:bodyPr wrap="square" lIns="103333" tIns="51667" rIns="103333" bIns="51667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41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</a:t>
            </a: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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પરંપરાગત અને આધુનિકતાનો સમન્વય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gu-IN" sz="2700" dirty="0" smtClean="0"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</a:t>
            </a: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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પુરોગામી અને સમકાલીન સર્જકો કરતાં આગવી રચનારીતિ અને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gu-IN" sz="2700" dirty="0" smtClean="0"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     કથનશૈલી પ્રયોજી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45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</a:t>
            </a:r>
            <a:r>
              <a:rPr lang="en-US" sz="45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</a:t>
            </a:r>
            <a:r>
              <a:rPr lang="gu-IN" sz="45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</a:t>
            </a: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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પોતીકી સંવેદનાનું ઘટના અને પાત્રદ્વ્રારા કલાત્મક આલેખન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gu-IN" sz="2700" dirty="0" smtClean="0"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</a:t>
            </a: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</a:t>
            </a: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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વિષયવસ્તુ કે રીતિમાં અન્યનું ઉછીનું લીધા વિના કે માત્ર કાલ્પનિક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   નહિ પણ વાસ્તવની ભોંયને લક્ષમાં રાખીને નવું આપવાની નેમ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   સાથે સર્જન  </a:t>
            </a:r>
            <a:endParaRPr lang="gu-IN" sz="2700" b="1" u="sng" dirty="0" smtClean="0">
              <a:latin typeface="Shruti" pitchFamily="34" charset="0"/>
              <a:ea typeface="Times New Roman" pitchFamily="18" charset="0"/>
              <a:cs typeface="Shrut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157803" y="360893"/>
            <a:ext cx="3989975" cy="873785"/>
          </a:xfrm>
          <a:prstGeom prst="rect">
            <a:avLst/>
          </a:prstGeom>
          <a:noFill/>
        </p:spPr>
        <p:txBody>
          <a:bodyPr wrap="square" lIns="103333" tIns="51667" rIns="103333" bIns="51667">
            <a:spAutoFit/>
          </a:bodyPr>
          <a:lstStyle/>
          <a:p>
            <a:pPr algn="ctr"/>
            <a:r>
              <a:rPr lang="gu-IN" sz="50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Shruti" pitchFamily="34" charset="0"/>
                <a:ea typeface="Times New Roman" pitchFamily="18" charset="0"/>
                <a:cs typeface="Shruti" pitchFamily="34" charset="0"/>
              </a:rPr>
              <a:t>પ્રકરણ – </a:t>
            </a:r>
            <a:r>
              <a:rPr lang="en-US" sz="50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Shruti" pitchFamily="34" charset="0"/>
                <a:ea typeface="Times New Roman" pitchFamily="18" charset="0"/>
                <a:cs typeface="Shruti" pitchFamily="34" charset="0"/>
              </a:rPr>
              <a:t>5</a:t>
            </a:r>
            <a:endParaRPr lang="en-US" sz="5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533793"/>
            <a:ext cx="10229056" cy="735285"/>
          </a:xfrm>
          <a:prstGeom prst="rect">
            <a:avLst/>
          </a:prstGeom>
          <a:noFill/>
        </p:spPr>
        <p:txBody>
          <a:bodyPr wrap="none" lIns="103333" tIns="51667" rIns="103333" bIns="51667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gu-IN" sz="4100" b="1" u="sng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Shruti" pitchFamily="34" charset="0"/>
                <a:ea typeface="Times New Roman" pitchFamily="18" charset="0"/>
                <a:cs typeface="Shruti" pitchFamily="34" charset="0"/>
              </a:rPr>
              <a:t>ગુજરાતી કથાસાહિત્યમાં વીનેશ અંતાણીનું સ્થાન</a:t>
            </a:r>
            <a:endParaRPr lang="en-US" sz="41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" y="2"/>
            <a:ext cx="10826749" cy="7167815"/>
          </a:xfrm>
          <a:prstGeom prst="rect">
            <a:avLst/>
          </a:prstGeom>
        </p:spPr>
        <p:txBody>
          <a:bodyPr wrap="square" lIns="103333" tIns="51667" rIns="103333" bIns="51667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 </a:t>
            </a: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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આરંભિક નવલકથા “નગરવાસી” અને “એકાંતદ્વિપ” નું વરસની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    શ્રેષ્ઠ  નવલકથામાં સ્થાન અને પારિતોષિક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gu-IN" sz="2700" dirty="0" smtClean="0"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 </a:t>
            </a: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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“પલાશવન” અને “પ્રિયજન”  જેવી કૃતિઓથી લોકપ્રિય સર્જક</a:t>
            </a:r>
            <a:endParaRPr lang="en-US" sz="2700" dirty="0" smtClean="0"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      તરીકે  સ્થાન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gu-IN" sz="2700" dirty="0" smtClean="0"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 </a:t>
            </a: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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જુદા – જુદા સામાયિકોમાં એમની નવલકથાઓ ધારાવાહિક રીતે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      પ્રગટ થતી રહી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gu-IN" sz="2700" dirty="0" smtClean="0"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 </a:t>
            </a: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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વિશાળ વાચકવર્ગનું વિશેષ આકર્ષણ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gu-IN" sz="2700" dirty="0" smtClean="0"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 </a:t>
            </a: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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અનેકવિધ વિશેષતાઓ સાથે સૂક્ષ્મસંવેદન આલેખવાની ઉત્તમકળા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gu-IN" sz="2700" dirty="0" smtClean="0"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  </a:t>
            </a: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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પ્રયોગશીલ કથાસર્જક તરીકે નોંધપાત્ર પ્રદાન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b="1" u="sng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</a:t>
            </a:r>
            <a:endParaRPr lang="gu-IN" sz="2700" b="1" u="sng" dirty="0" smtClean="0">
              <a:latin typeface="Shruti" pitchFamily="34" charset="0"/>
              <a:ea typeface="Times New Roman" pitchFamily="18" charset="0"/>
              <a:cs typeface="Shruti" pitchFamily="34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2291076"/>
            <a:ext cx="10826749" cy="5828987"/>
          </a:xfrm>
          <a:prstGeom prst="rect">
            <a:avLst/>
          </a:prstGeom>
        </p:spPr>
        <p:txBody>
          <a:bodyPr wrap="square" lIns="103333" tIns="51667" rIns="103333" bIns="51667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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જીવનના જાત અનુભવનો વિશિષ્ટ વિનિયોગ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gu-IN" sz="2300" dirty="0" smtClean="0"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</a:t>
            </a: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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જુદા જુદા પ્રદેશોના વસવાટથી મેળવેલા અનુભવોનો સર્જનમાં</a:t>
            </a:r>
            <a:endParaRPr lang="en-US" sz="2700" dirty="0" smtClean="0"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gu-IN" sz="1400" dirty="0" smtClean="0"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     ઉચિત  ઉપયોગ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</a:t>
            </a: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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દરિયો, દુષ્કાળ અને રણપ્રદેશના પરિવેશનો અસરકારક ઉપયોગ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gu-IN" sz="2300" dirty="0" smtClean="0"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</a:t>
            </a: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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આરંભના સર્જનમાં પુરોગામી સર્જકોનો આછો પ્રભાવ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gu-IN" sz="2300" dirty="0" smtClean="0"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</a:t>
            </a: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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વર્તમાન સાથે ભૂતકાળનું અનુસંધાન સાધવાની કળા હસ્તગત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gu-IN" sz="2300" dirty="0" smtClean="0"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</a:t>
            </a: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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પાત્રોના મનોજગતને ઊંડાણપૂર્વક તાગવાની મથામણ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gu-IN" sz="2300" dirty="0" smtClean="0"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</a:t>
            </a: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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માનવીય મર્યાદાઓ – સમસ્યાઓનું મનોવૈજ્ઞાનિક અભિગમથી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  </a:t>
            </a: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આલેખન</a:t>
            </a:r>
            <a:endParaRPr lang="gu-IN" sz="2700" b="1" u="sng" dirty="0" smtClean="0">
              <a:latin typeface="Shruti" pitchFamily="34" charset="0"/>
              <a:ea typeface="Times New Roman" pitchFamily="18" charset="0"/>
              <a:cs typeface="Shrut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48026" y="270670"/>
            <a:ext cx="3989975" cy="873785"/>
          </a:xfrm>
          <a:prstGeom prst="rect">
            <a:avLst/>
          </a:prstGeom>
          <a:noFill/>
        </p:spPr>
        <p:txBody>
          <a:bodyPr wrap="square" lIns="103333" tIns="51667" rIns="103333" bIns="51667">
            <a:spAutoFit/>
          </a:bodyPr>
          <a:lstStyle/>
          <a:p>
            <a:pPr algn="ctr"/>
            <a:r>
              <a:rPr lang="gu-IN" sz="50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Shruti" pitchFamily="34" charset="0"/>
                <a:ea typeface="Times New Roman" pitchFamily="18" charset="0"/>
                <a:cs typeface="Shruti" pitchFamily="34" charset="0"/>
              </a:rPr>
              <a:t>પ્રકરણ – </a:t>
            </a:r>
            <a:r>
              <a:rPr lang="en-US" sz="50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Shruti" pitchFamily="34" charset="0"/>
                <a:ea typeface="Times New Roman" pitchFamily="18" charset="0"/>
                <a:cs typeface="Shruti" pitchFamily="34" charset="0"/>
              </a:rPr>
              <a:t>6</a:t>
            </a:r>
            <a:endParaRPr lang="en-US" sz="5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92452" y="1172901"/>
            <a:ext cx="8571177" cy="873785"/>
          </a:xfrm>
          <a:prstGeom prst="rect">
            <a:avLst/>
          </a:prstGeom>
          <a:noFill/>
        </p:spPr>
        <p:txBody>
          <a:bodyPr wrap="square" lIns="103333" tIns="51667" rIns="103333" bIns="51667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gu-IN" sz="5000" b="1" u="sng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Shruti" pitchFamily="34" charset="0"/>
                <a:ea typeface="Times New Roman" pitchFamily="18" charset="0"/>
                <a:cs typeface="Shruti" pitchFamily="34" charset="0"/>
              </a:rPr>
              <a:t>તારણો અને ઉપસંહાર</a:t>
            </a:r>
            <a:endParaRPr lang="en-US" sz="5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 tmFilter="0,0; .5, 1; 1, 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 tmFilter="0,0; .5, 1; 1, 1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800" decel="100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800" decel="100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800" decel="100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4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800" decel="100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800" decel="100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800" decel="100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800" decel="100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" y="2"/>
            <a:ext cx="10826749" cy="7629480"/>
          </a:xfrm>
          <a:prstGeom prst="rect">
            <a:avLst/>
          </a:prstGeom>
        </p:spPr>
        <p:txBody>
          <a:bodyPr wrap="square" lIns="103333" tIns="51667" rIns="103333" bIns="51667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gu-IN" sz="2700" dirty="0" smtClean="0"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  </a:t>
            </a: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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પ્રતીક – કલ્પનનો અસરકારક વિનિયોગ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gu-IN" sz="2300" dirty="0" smtClean="0"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  </a:t>
            </a: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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ફ્લેશબેક પધ્ધતિનો સવિશેષ ઉપયોગ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gu-IN" sz="2700" dirty="0" smtClean="0"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  </a:t>
            </a: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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અનિર્ણિત અંતવાળું અસરકારક વાર્તાસર્જન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gu-IN" sz="2300" dirty="0" smtClean="0"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  </a:t>
            </a: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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માનવીય સંવેદનાનું સફળ નિરૂપણ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gu-IN" sz="2300" dirty="0" smtClean="0"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  </a:t>
            </a: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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અવ્યક્ત પ્રેમ, અતૃપ્તતા, ખાલીપો, એકલતા તથા વ્યથા –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      વેદનાનું  તાજગીસભર ગદ્ય વડે આલેખન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gu-IN" sz="2300" dirty="0" smtClean="0"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  </a:t>
            </a: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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અમૂર્તભાવને પ્રતીકોને સહારે  મૂર્ત સ્વરૂપે આલેખવાની કળા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gu-IN" sz="2300" dirty="0" smtClean="0"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  </a:t>
            </a: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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આધુનિકતાના સ્પર્શથી ઉફરા ચાલીને આગવી ઓળખ ઊભી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      કરવામાં સફળ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gu-IN" sz="2300" dirty="0" smtClean="0"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  </a:t>
            </a: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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આધુનિક અને અનુઆધુનિક કથા સર્જકોમાં યશોદાયી સ્થાન</a:t>
            </a:r>
            <a:endParaRPr lang="gu-IN" sz="2700" b="1" u="sng" dirty="0" smtClean="0">
              <a:latin typeface="Shruti" pitchFamily="34" charset="0"/>
              <a:ea typeface="Times New Roman" pitchFamily="18" charset="0"/>
              <a:cs typeface="Shruti" pitchFamily="34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40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4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" y="2977358"/>
            <a:ext cx="10826749" cy="5321156"/>
          </a:xfrm>
          <a:prstGeom prst="rect">
            <a:avLst/>
          </a:prstGeom>
        </p:spPr>
        <p:txBody>
          <a:bodyPr wrap="square" lIns="103333" tIns="51667" rIns="103333" bIns="51667">
            <a:spAutoFit/>
            <a:scene3d>
              <a:camera prst="isometricRightUp"/>
              <a:lightRig rig="glow" dir="tl">
                <a:rot lat="0" lon="0" rev="5400000"/>
              </a:lightRig>
            </a:scene3d>
            <a:sp3d extrusionH="57150" contourW="12700">
              <a:bevelT w="25400" h="25400" prst="softRound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gu-IN" sz="27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gu-IN" sz="27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gu-IN" sz="27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gu-IN" sz="27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gu-IN" sz="27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gu-IN" sz="27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gu-IN" sz="27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gu-IN" sz="27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gu-IN" sz="2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</a:t>
            </a:r>
            <a:r>
              <a:rPr lang="gu-IN" sz="99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આભાર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gu-IN" sz="2700" b="1" u="sng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Shruti" pitchFamily="34" charset="0"/>
              <a:ea typeface="Times New Roman" pitchFamily="18" charset="0"/>
              <a:cs typeface="Shruti" pitchFamily="34" charset="0"/>
            </a:endParaRPr>
          </a:p>
        </p:txBody>
      </p:sp>
      <p:pic>
        <p:nvPicPr>
          <p:cNvPr id="6" name="Picture 5" descr="2_4768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23154" y="0"/>
            <a:ext cx="5503599" cy="5827932"/>
          </a:xfrm>
          <a:prstGeom prst="rect">
            <a:avLst/>
          </a:prstGeom>
        </p:spPr>
      </p:pic>
      <p:pic>
        <p:nvPicPr>
          <p:cNvPr id="7" name="Picture 6" descr="SarsDevi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5323152" cy="58193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37076694_652329001812277_6725172328809889792_o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937375" y="3641834"/>
            <a:ext cx="3889375" cy="447822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04460" y="3699143"/>
            <a:ext cx="3335167" cy="658341"/>
          </a:xfrm>
          <a:prstGeom prst="rect">
            <a:avLst/>
          </a:prstGeom>
          <a:noFill/>
        </p:spPr>
        <p:txBody>
          <a:bodyPr wrap="square" lIns="103333" tIns="51667" rIns="103333" bIns="51667">
            <a:spAutoFit/>
          </a:bodyPr>
          <a:lstStyle/>
          <a:p>
            <a:pPr algn="ctr"/>
            <a:r>
              <a:rPr lang="gu-IN" sz="3600" b="1" u="sng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માર્ગદર્શક</a:t>
            </a:r>
            <a:endParaRPr lang="en-US" sz="3600" b="1" u="sng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63124" y="4601369"/>
            <a:ext cx="4714726" cy="796840"/>
          </a:xfrm>
          <a:prstGeom prst="rect">
            <a:avLst/>
          </a:prstGeom>
          <a:noFill/>
        </p:spPr>
        <p:txBody>
          <a:bodyPr wrap="none" lIns="103333" tIns="51667" rIns="103333" bIns="51667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gu-IN" sz="45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ડૉ.યશોધર હ.રાવલ</a:t>
            </a:r>
            <a:endParaRPr lang="en-US" sz="45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593821" y="180447"/>
            <a:ext cx="1894681" cy="619507"/>
          </a:xfrm>
          <a:prstGeom prst="rect">
            <a:avLst/>
          </a:prstGeom>
          <a:noFill/>
        </p:spPr>
        <p:txBody>
          <a:bodyPr wrap="square" lIns="103333" tIns="51667" rIns="103333" bIns="51667">
            <a:spAutoFit/>
            <a:scene3d>
              <a:camera prst="perspectiveBelow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gu-IN" sz="3200" b="1" u="sng" spc="57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સંશોધક</a:t>
            </a:r>
            <a:endParaRPr lang="en-US" sz="3200" b="1" u="sng" spc="57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813175" y="1088231"/>
            <a:ext cx="5864490" cy="619507"/>
          </a:xfrm>
          <a:prstGeom prst="rect">
            <a:avLst/>
          </a:prstGeom>
          <a:noFill/>
        </p:spPr>
        <p:txBody>
          <a:bodyPr wrap="square" lIns="103333" tIns="51667" rIns="103333" bIns="51667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gu-IN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ચંદ્રેશકુમાર કનૈયાલાલ બારોટ</a:t>
            </a:r>
            <a:endParaRPr lang="en-US" sz="32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870575" y="1774031"/>
            <a:ext cx="3157802" cy="519841"/>
          </a:xfrm>
          <a:prstGeom prst="rect">
            <a:avLst/>
          </a:prstGeom>
          <a:noFill/>
        </p:spPr>
        <p:txBody>
          <a:bodyPr wrap="square" lIns="103333" tIns="51667" rIns="103333" bIns="51667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gu-IN" sz="2700" b="1" spc="57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(એમ.એ.</a:t>
            </a:r>
            <a:r>
              <a:rPr lang="en-US" sz="2700" b="1" spc="57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</a:t>
            </a:r>
            <a:r>
              <a:rPr lang="gu-IN" sz="2700" b="1" spc="57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બી.એડ્.)</a:t>
            </a:r>
            <a:endParaRPr lang="en-US" sz="2700" b="1" spc="57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80447" y="5503601"/>
            <a:ext cx="7127612" cy="1520115"/>
          </a:xfrm>
          <a:prstGeom prst="rect">
            <a:avLst/>
          </a:prstGeom>
          <a:noFill/>
        </p:spPr>
        <p:txBody>
          <a:bodyPr wrap="square" lIns="103333" tIns="51667" rIns="103333" bIns="51667">
            <a:spAutoFit/>
          </a:bodyPr>
          <a:lstStyle/>
          <a:p>
            <a:pPr algn="ctr"/>
            <a:r>
              <a:rPr lang="gu-IN" sz="23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એસોસિએટ પ્રોફેસર અને અધ્યક્ષ, ગુજરાતી વિભાગ</a:t>
            </a:r>
            <a:endParaRPr lang="en-US" sz="23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pPr algn="ctr"/>
            <a:r>
              <a:rPr lang="gu-IN" sz="23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 શ્રીયુ.પી.આટૂર્સ</a:t>
            </a:r>
            <a:r>
              <a:rPr lang="en-US" sz="23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,</a:t>
            </a:r>
            <a:r>
              <a:rPr lang="gu-IN" sz="23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શ્રીમતી એમ.જી.પંચાલ સાયન્સ અને</a:t>
            </a:r>
            <a:endParaRPr lang="en-US" sz="23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pPr algn="ctr"/>
            <a:r>
              <a:rPr lang="gu-IN" sz="23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શ્રીવી.એલ.શાહ કોમર્સ કોલેજ</a:t>
            </a:r>
            <a:r>
              <a:rPr lang="en-US" sz="23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,</a:t>
            </a:r>
            <a:r>
              <a:rPr lang="gu-IN" sz="23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પિલવાઇ - </a:t>
            </a:r>
            <a:r>
              <a:rPr lang="en-US" sz="23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382850</a:t>
            </a:r>
            <a:r>
              <a:rPr lang="en-US" sz="23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,</a:t>
            </a:r>
          </a:p>
          <a:p>
            <a:pPr algn="ctr"/>
            <a:r>
              <a:rPr lang="gu-IN" sz="23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  તા.વિજાપુર</a:t>
            </a:r>
            <a:r>
              <a:rPr lang="en-US" sz="23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,</a:t>
            </a:r>
            <a:r>
              <a:rPr lang="gu-IN" sz="23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જિ.મહેસાણા (ઉ.ગુ)</a:t>
            </a:r>
            <a:endParaRPr lang="en-US" sz="23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11" name="Picture 10" descr="IMG-20190430-WA0014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0" y="0"/>
            <a:ext cx="4041775" cy="3450431"/>
          </a:xfrm>
          <a:prstGeom prst="rect">
            <a:avLst/>
          </a:prstGeom>
        </p:spPr>
      </p:pic>
    </p:spTree>
  </p:cSld>
  <p:clrMapOvr>
    <a:masterClrMapping/>
  </p:clrMapOvr>
  <p:transition>
    <p:diamond/>
    <p:sndAc>
      <p:stSnd>
        <p:snd r:embed="rId3" name="coin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rrow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6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70669" y="360894"/>
            <a:ext cx="10195190" cy="6690762"/>
          </a:xfrm>
          <a:prstGeom prst="rect">
            <a:avLst/>
          </a:prstGeom>
        </p:spPr>
        <p:txBody>
          <a:bodyPr wrap="square" lIns="103333" tIns="51667" rIns="103333" bIns="51667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gu-IN" sz="3200" dirty="0" smtClean="0">
              <a:latin typeface="Shruti" pitchFamily="34" charset="0"/>
              <a:ea typeface="Times New Roman" pitchFamily="18" charset="0"/>
              <a:cs typeface="Shruti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 dirty="0" smtClean="0">
              <a:latin typeface="Shruti" pitchFamily="34" charset="0"/>
              <a:ea typeface="Times New Roman" pitchFamily="18" charset="0"/>
              <a:cs typeface="Shruti" pitchFamily="34" charset="0"/>
            </a:endParaRPr>
          </a:p>
          <a:p>
            <a:pPr marL="581253" indent="-581253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gu-IN" sz="3600" dirty="0" smtClean="0">
                <a:solidFill>
                  <a:srgbClr val="66FF33"/>
                </a:solidFill>
                <a:latin typeface="Shruti" pitchFamily="34" charset="0"/>
                <a:ea typeface="Times New Roman" pitchFamily="18" charset="0"/>
                <a:cs typeface="Shruti" pitchFamily="34" charset="0"/>
              </a:rPr>
              <a:t>વીનેશ અંતાણીનું જીવન અને સાહિત્યસર્જન</a:t>
            </a:r>
            <a:endParaRPr lang="en-US" sz="3600" dirty="0" smtClean="0">
              <a:solidFill>
                <a:srgbClr val="66FF33"/>
              </a:solidFill>
              <a:latin typeface="Shruti" pitchFamily="34" charset="0"/>
              <a:ea typeface="Times New Roman" pitchFamily="18" charset="0"/>
              <a:cs typeface="Shruti" pitchFamily="34" charset="0"/>
            </a:endParaRPr>
          </a:p>
          <a:p>
            <a:pPr marL="387503" indent="-387503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marL="581253" indent="-581253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 startAt="2"/>
            </a:pPr>
            <a:r>
              <a:rPr lang="gu-IN" sz="3600" dirty="0" smtClean="0">
                <a:latin typeface="Shruti" pitchFamily="34" charset="0"/>
                <a:ea typeface="Times New Roman" pitchFamily="18" charset="0"/>
                <a:cs typeface="Shruti" pitchFamily="34" charset="0"/>
              </a:rPr>
              <a:t>આધુનિક અને અનુઆધુનિક ગુજરાતી</a:t>
            </a:r>
            <a:r>
              <a:rPr lang="en-US" sz="3600" dirty="0" smtClean="0">
                <a:latin typeface="Shruti" pitchFamily="34" charset="0"/>
                <a:ea typeface="Times New Roman" pitchFamily="18" charset="0"/>
                <a:cs typeface="Shruti" pitchFamily="34" charset="0"/>
              </a:rPr>
              <a:t> </a:t>
            </a:r>
            <a:r>
              <a:rPr lang="gu-IN" sz="3600" dirty="0" smtClean="0">
                <a:latin typeface="Shruti" pitchFamily="34" charset="0"/>
                <a:ea typeface="Times New Roman" pitchFamily="18" charset="0"/>
                <a:cs typeface="Shruti" pitchFamily="34" charset="0"/>
              </a:rPr>
              <a:t>નવલકથા</a:t>
            </a:r>
            <a:r>
              <a:rPr lang="en-US" sz="3600" dirty="0" smtClean="0">
                <a:latin typeface="Shruti" pitchFamily="34" charset="0"/>
                <a:ea typeface="Times New Roman" pitchFamily="18" charset="0"/>
                <a:cs typeface="Shruti" pitchFamily="34" charset="0"/>
              </a:rPr>
              <a:t>,</a:t>
            </a:r>
            <a:r>
              <a:rPr lang="gu-IN" sz="3600" dirty="0" smtClean="0">
                <a:latin typeface="Shruti" pitchFamily="34" charset="0"/>
                <a:ea typeface="Times New Roman" pitchFamily="18" charset="0"/>
                <a:cs typeface="Shruti" pitchFamily="34" charset="0"/>
              </a:rPr>
              <a:t> </a:t>
            </a:r>
            <a:endParaRPr lang="en-US" sz="3600" dirty="0" smtClean="0">
              <a:latin typeface="Shruti" pitchFamily="34" charset="0"/>
              <a:ea typeface="Times New Roman" pitchFamily="18" charset="0"/>
              <a:cs typeface="Shruti" pitchFamily="34" charset="0"/>
            </a:endParaRPr>
          </a:p>
          <a:p>
            <a:pPr marL="581253" indent="-58125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dirty="0" smtClean="0">
                <a:latin typeface="Shruti" pitchFamily="34" charset="0"/>
                <a:ea typeface="Times New Roman" pitchFamily="18" charset="0"/>
                <a:cs typeface="Shruti" pitchFamily="34" charset="0"/>
              </a:rPr>
              <a:t>   </a:t>
            </a:r>
            <a:r>
              <a:rPr lang="gu-IN" sz="3600" dirty="0" smtClean="0">
                <a:latin typeface="Shruti" pitchFamily="34" charset="0"/>
                <a:ea typeface="Times New Roman" pitchFamily="18" charset="0"/>
                <a:cs typeface="Shruti" pitchFamily="34" charset="0"/>
              </a:rPr>
              <a:t>લઘુનવલ અને</a:t>
            </a:r>
            <a:r>
              <a:rPr lang="en-US" sz="3600" dirty="0" smtClean="0">
                <a:latin typeface="Shruti" pitchFamily="34" charset="0"/>
                <a:ea typeface="Times New Roman" pitchFamily="18" charset="0"/>
                <a:cs typeface="Shruti" pitchFamily="34" charset="0"/>
              </a:rPr>
              <a:t> </a:t>
            </a:r>
            <a:r>
              <a:rPr lang="gu-IN" sz="3600" dirty="0" smtClean="0">
                <a:latin typeface="Shruti" pitchFamily="34" charset="0"/>
                <a:ea typeface="Times New Roman" pitchFamily="18" charset="0"/>
                <a:cs typeface="Shruti" pitchFamily="34" charset="0"/>
              </a:rPr>
              <a:t>ટૂંકીવાર્તાની ગતિવિધિ : ગઇકાલ </a:t>
            </a:r>
            <a:endParaRPr lang="en-US" sz="3600" dirty="0" smtClean="0">
              <a:latin typeface="Shruti" pitchFamily="34" charset="0"/>
              <a:ea typeface="Times New Roman" pitchFamily="18" charset="0"/>
              <a:cs typeface="Shruti" pitchFamily="34" charset="0"/>
            </a:endParaRPr>
          </a:p>
          <a:p>
            <a:pPr marL="581253" indent="-58125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dirty="0" smtClean="0">
                <a:latin typeface="Shruti" pitchFamily="34" charset="0"/>
                <a:ea typeface="Times New Roman" pitchFamily="18" charset="0"/>
                <a:cs typeface="Shruti" pitchFamily="34" charset="0"/>
              </a:rPr>
              <a:t>   </a:t>
            </a:r>
            <a:r>
              <a:rPr lang="gu-IN" sz="3600" dirty="0" smtClean="0">
                <a:latin typeface="Shruti" pitchFamily="34" charset="0"/>
                <a:ea typeface="Times New Roman" pitchFamily="18" charset="0"/>
                <a:cs typeface="Shruti" pitchFamily="34" charset="0"/>
              </a:rPr>
              <a:t>અને આજે</a:t>
            </a:r>
            <a:endParaRPr lang="en-US" sz="3600" dirty="0" smtClean="0">
              <a:latin typeface="Shruti" pitchFamily="34" charset="0"/>
              <a:ea typeface="Times New Roman" pitchFamily="18" charset="0"/>
              <a:cs typeface="Shruti" pitchFamily="34" charset="0"/>
            </a:endParaRPr>
          </a:p>
          <a:p>
            <a:pPr marL="581253" indent="-581253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marL="581253" indent="-581253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 startAt="3"/>
            </a:pPr>
            <a:r>
              <a:rPr lang="gu-IN" sz="3600" dirty="0" smtClean="0">
                <a:solidFill>
                  <a:srgbClr val="66FF33"/>
                </a:solidFill>
                <a:latin typeface="Shruti" pitchFamily="34" charset="0"/>
                <a:ea typeface="Times New Roman" pitchFamily="18" charset="0"/>
                <a:cs typeface="Shruti" pitchFamily="34" charset="0"/>
              </a:rPr>
              <a:t>નવલકથાકાર વીનેશ અંતાણી</a:t>
            </a:r>
            <a:endParaRPr lang="en-US" sz="3600" dirty="0" smtClean="0">
              <a:solidFill>
                <a:srgbClr val="66FF33"/>
              </a:solidFill>
              <a:latin typeface="Shruti" pitchFamily="34" charset="0"/>
              <a:ea typeface="Times New Roman" pitchFamily="18" charset="0"/>
              <a:cs typeface="Shruti" pitchFamily="34" charset="0"/>
            </a:endParaRPr>
          </a:p>
          <a:p>
            <a:pPr marL="387503" indent="-387503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 startAt="3"/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marL="581253" indent="-581253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 startAt="4"/>
            </a:pPr>
            <a:r>
              <a:rPr lang="gu-IN" sz="3600" dirty="0" smtClean="0">
                <a:latin typeface="Shruti" pitchFamily="34" charset="0"/>
                <a:ea typeface="Times New Roman" pitchFamily="18" charset="0"/>
                <a:cs typeface="Shruti" pitchFamily="34" charset="0"/>
              </a:rPr>
              <a:t>વાર્તાકાર વીનેશ અંતાણી</a:t>
            </a:r>
            <a:endParaRPr lang="en-US" sz="3600" dirty="0" smtClean="0">
              <a:latin typeface="Shruti" pitchFamily="34" charset="0"/>
              <a:ea typeface="Times New Roman" pitchFamily="18" charset="0"/>
              <a:cs typeface="Shruti" pitchFamily="34" charset="0"/>
            </a:endParaRPr>
          </a:p>
          <a:p>
            <a:pPr marL="387503" indent="-387503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 startAt="4"/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marL="581253" indent="-581253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 startAt="5"/>
            </a:pPr>
            <a:r>
              <a:rPr lang="gu-IN" sz="3600" dirty="0" smtClean="0">
                <a:solidFill>
                  <a:srgbClr val="66FF33"/>
                </a:solidFill>
                <a:latin typeface="Shruti" pitchFamily="34" charset="0"/>
                <a:ea typeface="Times New Roman" pitchFamily="18" charset="0"/>
                <a:cs typeface="Shruti" pitchFamily="34" charset="0"/>
              </a:rPr>
              <a:t>ગુજરાતી કથાસાહિત્યમાં વીનેશ અંતાણીનું સ્થાન</a:t>
            </a:r>
            <a:endParaRPr lang="en-US" sz="3600" dirty="0" smtClean="0">
              <a:solidFill>
                <a:srgbClr val="66FF33"/>
              </a:solidFill>
              <a:latin typeface="Shruti" pitchFamily="34" charset="0"/>
              <a:ea typeface="Times New Roman" pitchFamily="18" charset="0"/>
              <a:cs typeface="Shruti" pitchFamily="34" charset="0"/>
            </a:endParaRPr>
          </a:p>
          <a:p>
            <a:pPr marL="387503" indent="-387503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 startAt="5"/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gu-IN" sz="3600" dirty="0" smtClean="0">
                <a:latin typeface="Shruti" pitchFamily="34" charset="0"/>
                <a:ea typeface="Times New Roman" pitchFamily="18" charset="0"/>
                <a:cs typeface="Shruti" pitchFamily="34" charset="0"/>
              </a:rPr>
              <a:t>૬. તારણો અને ઉપસંહાર</a:t>
            </a:r>
            <a:endParaRPr lang="en-US" sz="3600" dirty="0"/>
          </a:p>
        </p:txBody>
      </p:sp>
      <p:sp>
        <p:nvSpPr>
          <p:cNvPr id="3" name="Rectangle 2"/>
          <p:cNvSpPr/>
          <p:nvPr/>
        </p:nvSpPr>
        <p:spPr>
          <a:xfrm>
            <a:off x="1082676" y="360893"/>
            <a:ext cx="7925540" cy="873785"/>
          </a:xfrm>
          <a:prstGeom prst="rect">
            <a:avLst/>
          </a:prstGeom>
          <a:noFill/>
        </p:spPr>
        <p:txBody>
          <a:bodyPr wrap="none" lIns="103333" tIns="51667" rIns="103333" bIns="51667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gu-IN" sz="5000" b="1" u="sng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Shruti" pitchFamily="34" charset="0"/>
                <a:ea typeface="Times New Roman" pitchFamily="18" charset="0"/>
                <a:cs typeface="Shruti" pitchFamily="34" charset="0"/>
              </a:rPr>
              <a:t>પ્રસ્તુત શોધનિબંધનાં પ્રકરણો </a:t>
            </a:r>
            <a:endParaRPr lang="en-US" sz="5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7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2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2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5" dur="20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0" dur="3000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" y="1"/>
            <a:ext cx="10826750" cy="8044978"/>
          </a:xfrm>
          <a:prstGeom prst="rect">
            <a:avLst/>
          </a:prstGeom>
        </p:spPr>
        <p:txBody>
          <a:bodyPr wrap="square" lIns="103333" tIns="51667" rIns="103333" bIns="51667">
            <a:spAutoFit/>
            <a:scene3d>
              <a:camera prst="obliqueTopRight"/>
              <a:lightRig rig="threePt" dir="t"/>
            </a:scene3d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gu-IN" sz="3600" u="sng" dirty="0" smtClean="0">
              <a:latin typeface="Shruti" pitchFamily="34" charset="0"/>
              <a:ea typeface="Times New Roman" pitchFamily="18" charset="0"/>
              <a:cs typeface="Shruti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sz="3200" dirty="0" smtClean="0">
              <a:latin typeface="Arial" pitchFamily="34" charset="0"/>
              <a:ea typeface="Times New Roman" pitchFamily="18" charset="0"/>
              <a:cs typeface="Shruti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gu-IN" sz="3200" dirty="0" smtClean="0">
              <a:latin typeface="Arial" pitchFamily="34" charset="0"/>
              <a:ea typeface="Times New Roman" pitchFamily="18" charset="0"/>
              <a:cs typeface="Shruti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gu-IN" sz="3200" dirty="0" smtClean="0">
              <a:latin typeface="Arial" pitchFamily="34" charset="0"/>
              <a:ea typeface="Times New Roman" pitchFamily="18" charset="0"/>
              <a:cs typeface="Shruti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3200" dirty="0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Shruti" pitchFamily="34" charset="0"/>
              </a:rPr>
              <a:t>જન્મ : ૧૭ જૂન ૧૯૪૬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3200" dirty="0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Shruti" pitchFamily="34" charset="0"/>
              </a:rPr>
              <a:t>સ્થળ : દુર્ગાપુર, તા.-માંડવી, જી.- ભુજ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3200" dirty="0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Shruti" pitchFamily="34" charset="0"/>
              </a:rPr>
              <a:t>પિતા : દિનકરરાય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3200" dirty="0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Shruti" pitchFamily="34" charset="0"/>
              </a:rPr>
              <a:t>માતા : બચુબહેન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3200" dirty="0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Shruti" pitchFamily="34" charset="0"/>
              </a:rPr>
              <a:t>એસ.એસ.સી.: ૧૯૬૨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3200" dirty="0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Shruti" pitchFamily="34" charset="0"/>
              </a:rPr>
              <a:t>બી.એ. : ૧૯૬૭ (ગુજરાતી – હિન્દી)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3200" dirty="0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Shruti" pitchFamily="34" charset="0"/>
              </a:rPr>
              <a:t>એમ.એ.: ૧૯૬૯ (ગુજરાતી – સંસ્કૃત)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gu-IN" sz="3200" dirty="0" smtClean="0"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Arial" pitchFamily="34" charset="0"/>
              <a:ea typeface="Times New Roman" pitchFamily="18" charset="0"/>
              <a:cs typeface="Shruti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/>
              <a:buChar char=" "/>
            </a:pPr>
            <a:r>
              <a:rPr lang="gu-IN" sz="3200" dirty="0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Wingdings" pitchFamily="2" charset="2"/>
                <a:ea typeface="Times New Roman" pitchFamily="18" charset="0"/>
                <a:cs typeface="Shruti" pitchFamily="34" charset="0"/>
                <a:sym typeface="Wingdings"/>
              </a:rPr>
              <a:t>     </a:t>
            </a:r>
            <a:r>
              <a:rPr lang="en-US" sz="3200" dirty="0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Wingdings" pitchFamily="2" charset="2"/>
                <a:ea typeface="Times New Roman" pitchFamily="18" charset="0"/>
                <a:cs typeface="Shruti" pitchFamily="34" charset="0"/>
                <a:sym typeface="Wingdings"/>
              </a:rPr>
              <a:t></a:t>
            </a:r>
            <a:r>
              <a:rPr lang="gu-IN" sz="3200" dirty="0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Wingdings" pitchFamily="2" charset="2"/>
                <a:ea typeface="Times New Roman" pitchFamily="18" charset="0"/>
                <a:cs typeface="Shruti" pitchFamily="34" charset="0"/>
                <a:sym typeface="Wingdings"/>
              </a:rPr>
              <a:t>  ૧૯ જાન્યુઆરી ૧૯૬૯માં પુષ્પાબહેન મહેતા સાથે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/>
              <a:buChar char=" "/>
            </a:pPr>
            <a:r>
              <a:rPr lang="gu-IN" sz="3200" dirty="0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Wingdings" pitchFamily="2" charset="2"/>
                <a:ea typeface="Times New Roman" pitchFamily="18" charset="0"/>
                <a:cs typeface="Shruti" pitchFamily="34" charset="0"/>
                <a:sym typeface="Wingdings"/>
              </a:rPr>
              <a:t>          આંતરજ્ઞાતીય લગ્ન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/>
              <a:buChar char=" "/>
            </a:pPr>
            <a:r>
              <a:rPr lang="gu-IN" sz="3200" dirty="0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Wingdings" pitchFamily="2" charset="2"/>
                <a:ea typeface="Times New Roman" pitchFamily="18" charset="0"/>
                <a:cs typeface="Shruti" pitchFamily="34" charset="0"/>
                <a:sym typeface="Wingdings"/>
              </a:rPr>
              <a:t>     </a:t>
            </a:r>
            <a:r>
              <a:rPr lang="en-US" sz="3200" dirty="0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Wingdings" pitchFamily="2" charset="2"/>
                <a:ea typeface="Times New Roman" pitchFamily="18" charset="0"/>
                <a:cs typeface="Shruti" pitchFamily="34" charset="0"/>
                <a:sym typeface="Wingdings"/>
              </a:rPr>
              <a:t></a:t>
            </a:r>
            <a:r>
              <a:rPr lang="gu-IN" sz="3200" dirty="0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Wingdings" pitchFamily="2" charset="2"/>
                <a:ea typeface="Times New Roman" pitchFamily="18" charset="0"/>
                <a:cs typeface="Shruti" pitchFamily="34" charset="0"/>
                <a:sym typeface="Wingdings"/>
              </a:rPr>
              <a:t>   ૧૯૭૦ જે.બી.ઠક્કર કોમર્સ કોલેજ, ભુજમાં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/>
              <a:buChar char=" "/>
            </a:pPr>
            <a:r>
              <a:rPr lang="gu-IN" sz="3200" dirty="0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Wingdings" pitchFamily="2" charset="2"/>
                <a:ea typeface="Times New Roman" pitchFamily="18" charset="0"/>
                <a:cs typeface="Shruti" pitchFamily="34" charset="0"/>
                <a:sym typeface="Wingdings"/>
              </a:rPr>
              <a:t>           ગુજરાતીના લેક્ચરર તરીકે જોડાયા.</a:t>
            </a:r>
            <a:endParaRPr lang="en-US" sz="6100" dirty="0" smtClean="0">
              <a:latin typeface="Shruti" pitchFamily="34" charset="0"/>
              <a:ea typeface="Times New Roman" pitchFamily="18" charset="0"/>
              <a:cs typeface="Shruti" pitchFamily="34" charset="0"/>
            </a:endParaRPr>
          </a:p>
        </p:txBody>
      </p:sp>
      <p:pic>
        <p:nvPicPr>
          <p:cNvPr id="4" name="Picture 3" descr="Vinesh_Antani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318375" y="1933045"/>
            <a:ext cx="3067579" cy="387958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736975" y="250032"/>
            <a:ext cx="2746238" cy="735285"/>
          </a:xfrm>
          <a:prstGeom prst="rect">
            <a:avLst/>
          </a:prstGeom>
          <a:noFill/>
        </p:spPr>
        <p:txBody>
          <a:bodyPr wrap="square" lIns="103333" tIns="51667" rIns="103333" bIns="51667">
            <a:spAutoFit/>
          </a:bodyPr>
          <a:lstStyle/>
          <a:p>
            <a:pPr algn="ctr"/>
            <a:r>
              <a:rPr lang="gu-IN" sz="40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Shruti" pitchFamily="34" charset="0"/>
                <a:ea typeface="Times New Roman" pitchFamily="18" charset="0"/>
                <a:cs typeface="Shruti" pitchFamily="34" charset="0"/>
              </a:rPr>
              <a:t>પ્રકરણ – </a:t>
            </a:r>
            <a:r>
              <a:rPr lang="en-US" sz="40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Shruti" pitchFamily="34" charset="0"/>
                <a:ea typeface="Times New Roman" pitchFamily="18" charset="0"/>
                <a:cs typeface="Shruti" pitchFamily="34" charset="0"/>
              </a:rPr>
              <a:t>1</a:t>
            </a:r>
            <a:r>
              <a:rPr lang="gu-IN" sz="40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Shruti" pitchFamily="34" charset="0"/>
                <a:ea typeface="Times New Roman" pitchFamily="18" charset="0"/>
                <a:cs typeface="Shruti" pitchFamily="34" charset="0"/>
              </a:rPr>
              <a:t> </a:t>
            </a:r>
            <a:endParaRPr lang="en-US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98575" y="1088231"/>
            <a:ext cx="8105077" cy="658341"/>
          </a:xfrm>
          <a:prstGeom prst="rect">
            <a:avLst/>
          </a:prstGeom>
          <a:noFill/>
        </p:spPr>
        <p:txBody>
          <a:bodyPr wrap="none" lIns="103333" tIns="51667" rIns="103333" bIns="51667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slop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gu-IN" sz="3600" b="1" u="sng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Shruti" pitchFamily="34" charset="0"/>
                <a:ea typeface="Times New Roman" pitchFamily="18" charset="0"/>
                <a:cs typeface="Shruti" pitchFamily="34" charset="0"/>
              </a:rPr>
              <a:t>વીનેશ અંતાણીનું જીવન અને સાહિત્યસર્જન</a:t>
            </a:r>
            <a:endParaRPr lang="en-US" sz="3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 decel="100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 tmFilter="0,0; .5, 1; 1, 1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2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8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8" dur="30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1" dur="30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6" dur="3000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9" dur="3000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70669" y="360891"/>
            <a:ext cx="10195190" cy="7444814"/>
          </a:xfrm>
          <a:prstGeom prst="rect">
            <a:avLst/>
          </a:prstGeom>
        </p:spPr>
        <p:txBody>
          <a:bodyPr wrap="square" lIns="103333" tIns="51667" rIns="103333" bIns="51667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/>
              <a:buChar char=" "/>
            </a:pPr>
            <a:r>
              <a:rPr lang="gu-IN" sz="2900" dirty="0" smtClean="0">
                <a:latin typeface="Wingdings" pitchFamily="2" charset="2"/>
                <a:ea typeface="Times New Roman" pitchFamily="18" charset="0"/>
                <a:cs typeface="Shruti" pitchFamily="34" charset="0"/>
                <a:sym typeface="Wingdings"/>
              </a:rPr>
              <a:t>  </a:t>
            </a:r>
            <a:r>
              <a:rPr lang="en-US" sz="2800" dirty="0" smtClean="0">
                <a:latin typeface="Wingdings" pitchFamily="2" charset="2"/>
                <a:ea typeface="Times New Roman" pitchFamily="18" charset="0"/>
                <a:cs typeface="Shruti" pitchFamily="34" charset="0"/>
                <a:sym typeface="Wingdings"/>
              </a:rPr>
              <a:t></a:t>
            </a:r>
            <a:r>
              <a:rPr lang="gu-IN" sz="2800" dirty="0" smtClean="0">
                <a:latin typeface="Wingdings" pitchFamily="2" charset="2"/>
                <a:ea typeface="Times New Roman" pitchFamily="18" charset="0"/>
                <a:cs typeface="Shruti" pitchFamily="34" charset="0"/>
                <a:sym typeface="Wingdings"/>
              </a:rPr>
              <a:t>  પ્રથમ કૃતિ “નગરવાસી” ૧૯૭૪માં પ્રગટ થઇ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/>
              <a:buChar char=" "/>
            </a:pPr>
            <a:r>
              <a:rPr lang="en-US" sz="2800" dirty="0" smtClean="0">
                <a:latin typeface="Wingdings" pitchFamily="2" charset="2"/>
                <a:ea typeface="Times New Roman" pitchFamily="18" charset="0"/>
                <a:cs typeface="Shruti" pitchFamily="34" charset="0"/>
                <a:sym typeface="Wingdings"/>
              </a:rPr>
              <a:t> </a:t>
            </a:r>
            <a:r>
              <a:rPr lang="gu-IN" sz="2800" dirty="0" smtClean="0">
                <a:latin typeface="Wingdings" pitchFamily="2" charset="2"/>
                <a:ea typeface="Times New Roman" pitchFamily="18" charset="0"/>
                <a:cs typeface="Shruti" pitchFamily="34" charset="0"/>
                <a:sym typeface="Wingdings"/>
              </a:rPr>
              <a:t>૧૯૭૫માં “એકાંતદ્વિપ” નું પ્રકાશન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/>
              <a:buChar char=" "/>
            </a:pPr>
            <a:r>
              <a:rPr lang="gu-IN" sz="2800" dirty="0" smtClean="0">
                <a:latin typeface="Wingdings" pitchFamily="2" charset="2"/>
                <a:ea typeface="Times New Roman" pitchFamily="18" charset="0"/>
                <a:cs typeface="Shruti" pitchFamily="34" charset="0"/>
                <a:sym typeface="Wingdings"/>
              </a:rPr>
              <a:t>  </a:t>
            </a:r>
            <a:r>
              <a:rPr lang="en-US" sz="2800" dirty="0" smtClean="0">
                <a:latin typeface="Wingdings" pitchFamily="2" charset="2"/>
                <a:ea typeface="Times New Roman" pitchFamily="18" charset="0"/>
                <a:cs typeface="Shruti" pitchFamily="34" charset="0"/>
                <a:sym typeface="Wingdings"/>
              </a:rPr>
              <a:t> </a:t>
            </a:r>
            <a:r>
              <a:rPr lang="gu-IN" sz="2800" dirty="0" smtClean="0">
                <a:latin typeface="Wingdings" pitchFamily="2" charset="2"/>
                <a:ea typeface="Times New Roman" pitchFamily="18" charset="0"/>
                <a:cs typeface="Shruti" pitchFamily="34" charset="0"/>
                <a:sym typeface="Wingdings"/>
              </a:rPr>
              <a:t>સપ્ટેમ્બર ૧૯૭૫થી આકાશવાણી ભુજમાં પોગ્રામ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/>
              <a:buChar char=" "/>
            </a:pPr>
            <a:r>
              <a:rPr lang="gu-IN" sz="2800" dirty="0" smtClean="0">
                <a:latin typeface="Wingdings" pitchFamily="2" charset="2"/>
                <a:ea typeface="Times New Roman" pitchFamily="18" charset="0"/>
                <a:cs typeface="Shruti" pitchFamily="34" charset="0"/>
                <a:sym typeface="Wingdings"/>
              </a:rPr>
              <a:t>       એકઝ્યુટિટીવ તરીકે જોડાયા.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/>
              <a:buChar char=" "/>
            </a:pPr>
            <a:r>
              <a:rPr lang="gu-IN" sz="2800" dirty="0" smtClean="0">
                <a:latin typeface="Wingdings" pitchFamily="2" charset="2"/>
                <a:ea typeface="Times New Roman" pitchFamily="18" charset="0"/>
                <a:cs typeface="Shruti" pitchFamily="34" charset="0"/>
                <a:sym typeface="Wingdings"/>
              </a:rPr>
              <a:t>  </a:t>
            </a:r>
            <a:r>
              <a:rPr lang="en-US" sz="2800" dirty="0" smtClean="0">
                <a:latin typeface="Wingdings" pitchFamily="2" charset="2"/>
                <a:ea typeface="Times New Roman" pitchFamily="18" charset="0"/>
                <a:cs typeface="Shruti" pitchFamily="34" charset="0"/>
                <a:sym typeface="Wingdings"/>
              </a:rPr>
              <a:t></a:t>
            </a:r>
            <a:r>
              <a:rPr lang="gu-IN" sz="2800" dirty="0" smtClean="0">
                <a:latin typeface="Wingdings" pitchFamily="2" charset="2"/>
                <a:ea typeface="Times New Roman" pitchFamily="18" charset="0"/>
                <a:cs typeface="Shruti" pitchFamily="34" charset="0"/>
                <a:sym typeface="Wingdings"/>
              </a:rPr>
              <a:t>  પ્રથમ વાર્તાસંગ્રહ “હોલારવ” નું પ્રકાશન (૧૯૮૩)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/>
              <a:buChar char=" "/>
            </a:pPr>
            <a:r>
              <a:rPr lang="gu-IN" sz="2800" dirty="0" smtClean="0">
                <a:latin typeface="Wingdings" pitchFamily="2" charset="2"/>
                <a:ea typeface="Times New Roman" pitchFamily="18" charset="0"/>
                <a:cs typeface="Shruti" pitchFamily="34" charset="0"/>
                <a:sym typeface="Wingdings"/>
              </a:rPr>
              <a:t>  </a:t>
            </a:r>
            <a:r>
              <a:rPr lang="en-US" sz="2800" dirty="0" smtClean="0">
                <a:latin typeface="Wingdings" pitchFamily="2" charset="2"/>
                <a:ea typeface="Times New Roman" pitchFamily="18" charset="0"/>
                <a:cs typeface="Shruti" pitchFamily="34" charset="0"/>
                <a:sym typeface="Wingdings"/>
              </a:rPr>
              <a:t></a:t>
            </a:r>
            <a:r>
              <a:rPr lang="gu-IN" sz="2800" dirty="0" smtClean="0">
                <a:latin typeface="Wingdings" pitchFamily="2" charset="2"/>
                <a:ea typeface="Times New Roman" pitchFamily="18" charset="0"/>
                <a:cs typeface="Shruti" pitchFamily="34" charset="0"/>
                <a:sym typeface="Wingdings"/>
              </a:rPr>
              <a:t>  આકાશવાણી મુંબઇ-અમદાવાદના આસિસ્ટન્ટ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/>
              <a:buChar char=" "/>
            </a:pPr>
            <a:r>
              <a:rPr lang="gu-IN" sz="2800" dirty="0" smtClean="0">
                <a:latin typeface="Wingdings" pitchFamily="2" charset="2"/>
                <a:ea typeface="Times New Roman" pitchFamily="18" charset="0"/>
                <a:cs typeface="Shruti" pitchFamily="34" charset="0"/>
                <a:sym typeface="Wingdings"/>
              </a:rPr>
              <a:t>       સ્ટેશન ડાયરેક્ટર તરીકે જોડાયા. (૧૯૮૯)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/>
              <a:buChar char=" "/>
            </a:pPr>
            <a:r>
              <a:rPr lang="gu-IN" sz="2800" dirty="0" smtClean="0">
                <a:latin typeface="Wingdings" pitchFamily="2" charset="2"/>
                <a:ea typeface="Times New Roman" pitchFamily="18" charset="0"/>
                <a:cs typeface="Shruti" pitchFamily="34" charset="0"/>
                <a:sym typeface="Wingdings"/>
              </a:rPr>
              <a:t>  </a:t>
            </a:r>
            <a:r>
              <a:rPr lang="en-US" sz="2800" dirty="0" smtClean="0">
                <a:latin typeface="Wingdings" pitchFamily="2" charset="2"/>
                <a:ea typeface="Times New Roman" pitchFamily="18" charset="0"/>
                <a:cs typeface="Shruti" pitchFamily="34" charset="0"/>
                <a:sym typeface="Wingdings"/>
              </a:rPr>
              <a:t></a:t>
            </a:r>
            <a:r>
              <a:rPr lang="gu-IN" sz="2800" dirty="0" smtClean="0">
                <a:latin typeface="Wingdings" pitchFamily="2" charset="2"/>
                <a:ea typeface="Times New Roman" pitchFamily="18" charset="0"/>
                <a:cs typeface="Shruti" pitchFamily="34" charset="0"/>
                <a:sym typeface="Wingdings"/>
              </a:rPr>
              <a:t>  ૧૯૯૨માં પ્રથમ નિબંધસંગ્રહ “પોતપોતાનો વરસાદ”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/>
              <a:buChar char=" "/>
            </a:pPr>
            <a:r>
              <a:rPr lang="gu-IN" sz="2800" dirty="0" smtClean="0">
                <a:latin typeface="Wingdings" pitchFamily="2" charset="2"/>
                <a:ea typeface="Times New Roman" pitchFamily="18" charset="0"/>
                <a:cs typeface="Shruti" pitchFamily="34" charset="0"/>
                <a:sym typeface="Wingdings"/>
              </a:rPr>
              <a:t>       પ્રગટ થયો.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/>
              <a:buChar char=" "/>
            </a:pPr>
            <a:r>
              <a:rPr lang="gu-IN" sz="2800" dirty="0" smtClean="0">
                <a:latin typeface="Wingdings" pitchFamily="2" charset="2"/>
                <a:ea typeface="Times New Roman" pitchFamily="18" charset="0"/>
                <a:cs typeface="Shruti" pitchFamily="34" charset="0"/>
                <a:sym typeface="Wingdings"/>
              </a:rPr>
              <a:t>  </a:t>
            </a:r>
            <a:r>
              <a:rPr lang="en-US" sz="2800" dirty="0" smtClean="0">
                <a:latin typeface="Wingdings" pitchFamily="2" charset="2"/>
                <a:ea typeface="Times New Roman" pitchFamily="18" charset="0"/>
                <a:cs typeface="Shruti" pitchFamily="34" charset="0"/>
                <a:sym typeface="Wingdings"/>
              </a:rPr>
              <a:t></a:t>
            </a:r>
            <a:r>
              <a:rPr lang="gu-IN" sz="2800" dirty="0" smtClean="0">
                <a:latin typeface="Wingdings" pitchFamily="2" charset="2"/>
                <a:ea typeface="Times New Roman" pitchFamily="18" charset="0"/>
                <a:cs typeface="Shruti" pitchFamily="34" charset="0"/>
                <a:sym typeface="Wingdings"/>
              </a:rPr>
              <a:t>  ૧૯૯૫માં ચંડીગઢના સ્ટેશન ડાયરેક્ટર તરીકે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/>
              <a:buChar char=" "/>
            </a:pPr>
            <a:r>
              <a:rPr lang="gu-IN" sz="2800" dirty="0" smtClean="0">
                <a:latin typeface="Wingdings" pitchFamily="2" charset="2"/>
                <a:ea typeface="Times New Roman" pitchFamily="18" charset="0"/>
                <a:cs typeface="Shruti" pitchFamily="34" charset="0"/>
                <a:sym typeface="Wingdings"/>
              </a:rPr>
              <a:t>  </a:t>
            </a:r>
            <a:r>
              <a:rPr lang="en-US" sz="2800" dirty="0" smtClean="0">
                <a:latin typeface="Wingdings" pitchFamily="2" charset="2"/>
                <a:ea typeface="Times New Roman" pitchFamily="18" charset="0"/>
                <a:cs typeface="Shruti" pitchFamily="34" charset="0"/>
                <a:sym typeface="Wingdings"/>
              </a:rPr>
              <a:t></a:t>
            </a:r>
            <a:r>
              <a:rPr lang="gu-IN" sz="2800" dirty="0" smtClean="0">
                <a:latin typeface="Wingdings" pitchFamily="2" charset="2"/>
                <a:ea typeface="Times New Roman" pitchFamily="18" charset="0"/>
                <a:cs typeface="Shruti" pitchFamily="34" charset="0"/>
                <a:sym typeface="Wingdings"/>
              </a:rPr>
              <a:t>  આકાશવાણીમાંથી સ્વૈચ્છિક નિવૃત્તિ લઇને - ૧૯૯૫માં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/>
              <a:buChar char=" "/>
            </a:pPr>
            <a:r>
              <a:rPr lang="gu-IN" sz="2800" dirty="0" smtClean="0">
                <a:latin typeface="Wingdings" pitchFamily="2" charset="2"/>
                <a:ea typeface="Times New Roman" pitchFamily="18" charset="0"/>
                <a:cs typeface="Shruti" pitchFamily="34" charset="0"/>
                <a:sym typeface="Wingdings"/>
              </a:rPr>
              <a:t>     “ઇન્ડિયા ટુડે” ગુજરાતી સામાયિકના સિનિયર કોપી એડિટર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/>
              <a:buChar char=" "/>
            </a:pPr>
            <a:r>
              <a:rPr lang="gu-IN" sz="2800" dirty="0" smtClean="0">
                <a:latin typeface="Wingdings" pitchFamily="2" charset="2"/>
                <a:ea typeface="Times New Roman" pitchFamily="18" charset="0"/>
                <a:cs typeface="Shruti" pitchFamily="34" charset="0"/>
                <a:sym typeface="Wingdings"/>
              </a:rPr>
              <a:t>      તરીકે જોડાયા.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/>
              <a:buChar char=" "/>
            </a:pPr>
            <a:r>
              <a:rPr lang="gu-IN" sz="2800" dirty="0" smtClean="0">
                <a:latin typeface="Wingdings" pitchFamily="2" charset="2"/>
                <a:ea typeface="Times New Roman" pitchFamily="18" charset="0"/>
                <a:cs typeface="Shruti" pitchFamily="34" charset="0"/>
                <a:sym typeface="Wingdings"/>
              </a:rPr>
              <a:t>  </a:t>
            </a:r>
            <a:r>
              <a:rPr lang="en-US" sz="2800" dirty="0" smtClean="0">
                <a:latin typeface="Wingdings" pitchFamily="2" charset="2"/>
                <a:ea typeface="Times New Roman" pitchFamily="18" charset="0"/>
                <a:cs typeface="Shruti" pitchFamily="34" charset="0"/>
                <a:sym typeface="Wingdings"/>
              </a:rPr>
              <a:t></a:t>
            </a:r>
            <a:r>
              <a:rPr lang="gu-IN" sz="2800" dirty="0" smtClean="0">
                <a:latin typeface="Wingdings" pitchFamily="2" charset="2"/>
                <a:ea typeface="Times New Roman" pitchFamily="18" charset="0"/>
                <a:cs typeface="Shruti" pitchFamily="34" charset="0"/>
                <a:sym typeface="Wingdings"/>
              </a:rPr>
              <a:t>  ૧૯૯૮થી વ્યાવસાયિક પ્રવૃત્તિમાંથી સંપૂર્ણ નિવૃત્તિ.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/>
              <a:buChar char=" "/>
            </a:pPr>
            <a:r>
              <a:rPr lang="gu-IN" sz="2800" dirty="0" smtClean="0">
                <a:latin typeface="Wingdings" pitchFamily="2" charset="2"/>
                <a:ea typeface="Times New Roman" pitchFamily="18" charset="0"/>
                <a:cs typeface="Shruti" pitchFamily="34" charset="0"/>
                <a:sym typeface="Wingdings"/>
              </a:rPr>
              <a:t>  </a:t>
            </a:r>
            <a:r>
              <a:rPr lang="en-US" sz="2800" dirty="0" smtClean="0">
                <a:latin typeface="Wingdings" pitchFamily="2" charset="2"/>
                <a:ea typeface="Times New Roman" pitchFamily="18" charset="0"/>
                <a:cs typeface="Shruti" pitchFamily="34" charset="0"/>
                <a:sym typeface="Wingdings"/>
              </a:rPr>
              <a:t></a:t>
            </a:r>
            <a:r>
              <a:rPr lang="gu-IN" sz="2800" dirty="0" smtClean="0">
                <a:latin typeface="Wingdings" pitchFamily="2" charset="2"/>
                <a:ea typeface="Times New Roman" pitchFamily="18" charset="0"/>
                <a:cs typeface="Shruti" pitchFamily="34" charset="0"/>
                <a:sym typeface="Wingdings"/>
              </a:rPr>
              <a:t>   “ધૂન્ધ ભરી ખીણ” નવલકથાને સાહિત્ય અકાદમી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/>
              <a:buChar char=" "/>
            </a:pPr>
            <a:r>
              <a:rPr lang="gu-IN" sz="2800" dirty="0" smtClean="0">
                <a:latin typeface="Wingdings" pitchFamily="2" charset="2"/>
                <a:ea typeface="Times New Roman" pitchFamily="18" charset="0"/>
                <a:cs typeface="Shruti" pitchFamily="34" charset="0"/>
                <a:sym typeface="Wingdings"/>
              </a:rPr>
              <a:t>       દિલ્હીનો એવોર્ડ એનાયત (૨૦૦૦)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/>
              <a:buChar char=" "/>
            </a:pPr>
            <a:r>
              <a:rPr lang="gu-IN" sz="2800" dirty="0" smtClean="0">
                <a:latin typeface="Wingdings" pitchFamily="2" charset="2"/>
                <a:ea typeface="Times New Roman" pitchFamily="18" charset="0"/>
                <a:cs typeface="Shruti" pitchFamily="34" charset="0"/>
                <a:sym typeface="Wingdings"/>
              </a:rPr>
              <a:t>  </a:t>
            </a:r>
            <a:r>
              <a:rPr lang="en-US" sz="2800" dirty="0" smtClean="0">
                <a:latin typeface="Wingdings" pitchFamily="2" charset="2"/>
                <a:ea typeface="Times New Roman" pitchFamily="18" charset="0"/>
                <a:cs typeface="Shruti" pitchFamily="34" charset="0"/>
                <a:sym typeface="Wingdings"/>
              </a:rPr>
              <a:t></a:t>
            </a:r>
            <a:r>
              <a:rPr lang="gu-IN" sz="2800" dirty="0" smtClean="0">
                <a:latin typeface="Wingdings" pitchFamily="2" charset="2"/>
                <a:ea typeface="Times New Roman" pitchFamily="18" charset="0"/>
                <a:cs typeface="Shruti" pitchFamily="34" charset="0"/>
                <a:sym typeface="Wingdings"/>
              </a:rPr>
              <a:t>  સમગ્ર સાહિત્ય સર્જન નિમિત્તે ૨૦૧૦માં “દર્શક” એવોર્ડ </a:t>
            </a:r>
            <a:endParaRPr lang="en-US" sz="6100" dirty="0" smtClean="0">
              <a:latin typeface="Shruti" pitchFamily="34" charset="0"/>
              <a:ea typeface="Times New Roman" pitchFamily="18" charset="0"/>
              <a:cs typeface="Shruti" pitchFamily="34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8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9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1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8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9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1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3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5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0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3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6" dur="5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8" dur="2000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1" dur="2000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70670" y="0"/>
            <a:ext cx="10556081" cy="4059272"/>
          </a:xfrm>
          <a:prstGeom prst="rect">
            <a:avLst/>
          </a:prstGeom>
        </p:spPr>
        <p:txBody>
          <a:bodyPr wrap="square" lIns="103333" tIns="51667" rIns="103333" bIns="51667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gu-IN" sz="3600" u="sng" dirty="0" smtClean="0">
              <a:latin typeface="Shruti" pitchFamily="34" charset="0"/>
              <a:ea typeface="Times New Roman" pitchFamily="18" charset="0"/>
              <a:cs typeface="Shruti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gu-IN" sz="3200" dirty="0" smtClean="0">
              <a:latin typeface="Arial" pitchFamily="34" charset="0"/>
              <a:ea typeface="Times New Roman" pitchFamily="18" charset="0"/>
              <a:cs typeface="Shruti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gu-IN" sz="3200" dirty="0" smtClean="0">
              <a:latin typeface="Arial" pitchFamily="34" charset="0"/>
              <a:ea typeface="Times New Roman" pitchFamily="18" charset="0"/>
              <a:cs typeface="Shruti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/>
              <a:buChar char=" "/>
            </a:pPr>
            <a:endParaRPr lang="gu-IN" sz="3200" dirty="0" smtClean="0">
              <a:latin typeface="Wingdings" pitchFamily="2" charset="2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/>
              <a:buChar char=" "/>
            </a:pPr>
            <a:endParaRPr lang="gu-IN" sz="3200" dirty="0" smtClean="0">
              <a:latin typeface="Wingdings" pitchFamily="2" charset="2"/>
              <a:ea typeface="Times New Roman" pitchFamily="18" charset="0"/>
              <a:cs typeface="Shruti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3200" dirty="0" smtClean="0">
                <a:latin typeface="Arial" pitchFamily="34" charset="0"/>
                <a:ea typeface="Times New Roman" pitchFamily="18" charset="0"/>
                <a:cs typeface="Shruti" pitchFamily="34" charset="0"/>
              </a:rPr>
              <a:t> </a:t>
            </a:r>
            <a:endParaRPr lang="en-US" sz="6100" dirty="0" smtClean="0">
              <a:latin typeface="Shruti" pitchFamily="34" charset="0"/>
              <a:ea typeface="Times New Roman" pitchFamily="18" charset="0"/>
              <a:cs typeface="Shruti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sz="6100" dirty="0" smtClean="0">
              <a:latin typeface="Shruti" pitchFamily="34" charset="0"/>
              <a:ea typeface="Times New Roman" pitchFamily="18" charset="0"/>
              <a:cs typeface="Shrut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584575" y="478631"/>
            <a:ext cx="2746238" cy="735285"/>
          </a:xfrm>
          <a:prstGeom prst="rect">
            <a:avLst/>
          </a:prstGeom>
          <a:noFill/>
        </p:spPr>
        <p:txBody>
          <a:bodyPr wrap="none" lIns="103333" tIns="51667" rIns="103333" bIns="51667">
            <a:spAutoFit/>
          </a:bodyPr>
          <a:lstStyle/>
          <a:p>
            <a:pPr algn="ctr"/>
            <a:r>
              <a:rPr lang="gu-IN" sz="41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Shruti" pitchFamily="34" charset="0"/>
                <a:ea typeface="Times New Roman" pitchFamily="18" charset="0"/>
                <a:cs typeface="Shruti" pitchFamily="34" charset="0"/>
              </a:rPr>
              <a:t>પ્રકરણ – </a:t>
            </a:r>
            <a:r>
              <a:rPr lang="en-US" sz="41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Shruti" pitchFamily="34" charset="0"/>
                <a:ea typeface="Times New Roman" pitchFamily="18" charset="0"/>
                <a:cs typeface="Shruti" pitchFamily="34" charset="0"/>
              </a:rPr>
              <a:t>2</a:t>
            </a:r>
            <a:r>
              <a:rPr lang="gu-IN" sz="41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Shruti" pitchFamily="34" charset="0"/>
                <a:ea typeface="Times New Roman" pitchFamily="18" charset="0"/>
                <a:cs typeface="Shruti" pitchFamily="34" charset="0"/>
              </a:rPr>
              <a:t> </a:t>
            </a:r>
            <a:endParaRPr lang="en-US" sz="41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393031"/>
            <a:ext cx="10826750" cy="1504726"/>
          </a:xfrm>
          <a:prstGeom prst="rect">
            <a:avLst/>
          </a:prstGeom>
          <a:noFill/>
        </p:spPr>
        <p:txBody>
          <a:bodyPr wrap="square" lIns="103333" tIns="51667" rIns="103333" bIns="51667">
            <a:spAutoFit/>
          </a:bodyPr>
          <a:lstStyle/>
          <a:p>
            <a:pPr marL="581253" indent="-58125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gu-IN" sz="3200" b="1" spc="57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Shruti" pitchFamily="34" charset="0"/>
                <a:ea typeface="Times New Roman" pitchFamily="18" charset="0"/>
                <a:cs typeface="Shruti" pitchFamily="34" charset="0"/>
              </a:rPr>
              <a:t>આધુનિક અને અનુઆધુનિક ગુજરાતી</a:t>
            </a:r>
            <a:r>
              <a:rPr lang="en-US" sz="3200" b="1" spc="57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Shruti" pitchFamily="34" charset="0"/>
                <a:ea typeface="Times New Roman" pitchFamily="18" charset="0"/>
                <a:cs typeface="Shruti" pitchFamily="34" charset="0"/>
              </a:rPr>
              <a:t> </a:t>
            </a:r>
            <a:r>
              <a:rPr lang="gu-IN" sz="3200" b="1" spc="57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Shruti" pitchFamily="34" charset="0"/>
                <a:ea typeface="Times New Roman" pitchFamily="18" charset="0"/>
                <a:cs typeface="Shruti" pitchFamily="34" charset="0"/>
              </a:rPr>
              <a:t>નવલકથા</a:t>
            </a:r>
            <a:r>
              <a:rPr lang="en-US" sz="3200" b="1" spc="57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Shruti" pitchFamily="34" charset="0"/>
                <a:ea typeface="Times New Roman" pitchFamily="18" charset="0"/>
                <a:cs typeface="Shruti" pitchFamily="34" charset="0"/>
              </a:rPr>
              <a:t>, </a:t>
            </a:r>
            <a:r>
              <a:rPr lang="gu-IN" sz="3200" b="1" spc="57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Shruti" pitchFamily="34" charset="0"/>
                <a:ea typeface="Times New Roman" pitchFamily="18" charset="0"/>
                <a:cs typeface="Shruti" pitchFamily="34" charset="0"/>
              </a:rPr>
              <a:t>લઘુનવલ અને</a:t>
            </a:r>
            <a:r>
              <a:rPr lang="en-US" sz="3200" b="1" spc="57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Shruti" pitchFamily="34" charset="0"/>
                <a:ea typeface="Times New Roman" pitchFamily="18" charset="0"/>
                <a:cs typeface="Shruti" pitchFamily="34" charset="0"/>
              </a:rPr>
              <a:t> </a:t>
            </a:r>
            <a:r>
              <a:rPr lang="gu-IN" sz="3200" b="1" spc="57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Shruti" pitchFamily="34" charset="0"/>
                <a:ea typeface="Times New Roman" pitchFamily="18" charset="0"/>
                <a:cs typeface="Shruti" pitchFamily="34" charset="0"/>
              </a:rPr>
              <a:t>ટૂંકીવાર્તાની ગતિવિધિ : ગઇકાલ</a:t>
            </a:r>
            <a:r>
              <a:rPr lang="en-US" sz="3200" b="1" spc="57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Shruti" pitchFamily="34" charset="0"/>
                <a:ea typeface="Times New Roman" pitchFamily="18" charset="0"/>
                <a:cs typeface="Shruti" pitchFamily="34" charset="0"/>
              </a:rPr>
              <a:t> </a:t>
            </a:r>
            <a:r>
              <a:rPr lang="gu-IN" sz="3200" b="1" spc="57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Shruti" pitchFamily="34" charset="0"/>
                <a:ea typeface="Times New Roman" pitchFamily="18" charset="0"/>
                <a:cs typeface="Shruti" pitchFamily="34" charset="0"/>
              </a:rPr>
              <a:t>અને આજે</a:t>
            </a:r>
            <a:endParaRPr lang="en-US" sz="2700" b="1" spc="57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Shruti" pitchFamily="34" charset="0"/>
              <a:ea typeface="Times New Roman" pitchFamily="18" charset="0"/>
              <a:cs typeface="Shruti" pitchFamily="34" charset="0"/>
            </a:endParaRPr>
          </a:p>
          <a:p>
            <a:pPr marL="581253" indent="-581253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700" b="1" spc="57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2764631"/>
            <a:ext cx="10826750" cy="5336545"/>
          </a:xfrm>
          <a:prstGeom prst="rect">
            <a:avLst/>
          </a:prstGeom>
        </p:spPr>
        <p:txBody>
          <a:bodyPr wrap="square" lIns="103333" tIns="51667" rIns="103333" bIns="51667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581253" indent="-581253" eaLnBrk="0" fontAlgn="base" hangingPunct="0">
              <a:spcBef>
                <a:spcPct val="0"/>
              </a:spcBef>
              <a:spcAft>
                <a:spcPct val="0"/>
              </a:spcAft>
              <a:buFont typeface="Wingdings"/>
              <a:buChar char=" "/>
            </a:pPr>
            <a:r>
              <a:rPr lang="en-US" sz="29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Wingdings" pitchFamily="2" charset="2"/>
                <a:ea typeface="Times New Roman" pitchFamily="18" charset="0"/>
                <a:cs typeface="Shruti" pitchFamily="34" charset="0"/>
                <a:sym typeface="Wingdings"/>
              </a:rPr>
              <a:t></a:t>
            </a:r>
            <a:r>
              <a:rPr lang="en-US" sz="29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Wingdings" pitchFamily="2" charset="2"/>
                <a:ea typeface="Times New Roman" pitchFamily="18" charset="0"/>
                <a:cs typeface="Shruti" pitchFamily="34" charset="0"/>
                <a:sym typeface="Wingdings"/>
              </a:rPr>
              <a:t> </a:t>
            </a:r>
            <a:r>
              <a:rPr lang="gu-IN" sz="29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Wingdings" pitchFamily="2" charset="2"/>
                <a:ea typeface="Times New Roman" pitchFamily="18" charset="0"/>
                <a:cs typeface="Shruti" pitchFamily="34" charset="0"/>
                <a:sym typeface="Wingdings"/>
              </a:rPr>
              <a:t> </a:t>
            </a:r>
            <a:r>
              <a:rPr lang="gu-IN" sz="29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hruti" pitchFamily="34" charset="0"/>
                <a:ea typeface="Times New Roman" pitchFamily="18" charset="0"/>
                <a:cs typeface="Shruti" pitchFamily="34" charset="0"/>
              </a:rPr>
              <a:t>સાહિત્યક્ષેત્રે સુરેશ જોષીનું આગમન</a:t>
            </a:r>
            <a:endParaRPr lang="en-US" sz="29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hruti" pitchFamily="34" charset="0"/>
              <a:ea typeface="Times New Roman" pitchFamily="18" charset="0"/>
              <a:cs typeface="Shruti" pitchFamily="34" charset="0"/>
            </a:endParaRPr>
          </a:p>
          <a:p>
            <a:pPr marL="581253" indent="-581253" eaLnBrk="0" fontAlgn="base" hangingPunct="0">
              <a:spcBef>
                <a:spcPct val="0"/>
              </a:spcBef>
              <a:spcAft>
                <a:spcPct val="0"/>
              </a:spcAft>
              <a:buFont typeface="Wingdings"/>
              <a:buChar char=" "/>
            </a:pPr>
            <a:endParaRPr lang="gu-IN" sz="1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hruti" pitchFamily="34" charset="0"/>
              <a:ea typeface="Times New Roman" pitchFamily="18" charset="0"/>
              <a:cs typeface="Shruti" pitchFamily="34" charset="0"/>
            </a:endParaRPr>
          </a:p>
          <a:p>
            <a:pPr marL="581253" indent="-581253" eaLnBrk="0" fontAlgn="base" hangingPunct="0">
              <a:spcBef>
                <a:spcPct val="0"/>
              </a:spcBef>
              <a:spcAft>
                <a:spcPct val="0"/>
              </a:spcAft>
              <a:buFont typeface="Wingdings"/>
              <a:buChar char=" "/>
            </a:pPr>
            <a:r>
              <a:rPr lang="en-US" sz="29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Wingdings" pitchFamily="2" charset="2"/>
                <a:ea typeface="Times New Roman" pitchFamily="18" charset="0"/>
                <a:cs typeface="Shruti" pitchFamily="34" charset="0"/>
                <a:sym typeface="Wingdings"/>
              </a:rPr>
              <a:t></a:t>
            </a:r>
            <a:r>
              <a:rPr lang="gu-IN" sz="29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Wingdings" pitchFamily="2" charset="2"/>
                <a:ea typeface="Times New Roman" pitchFamily="18" charset="0"/>
                <a:cs typeface="Shruti" pitchFamily="34" charset="0"/>
                <a:sym typeface="Wingdings"/>
              </a:rPr>
              <a:t>   ઘટનાહાસ અને ઘટના તિરોધાનની હિમાયત</a:t>
            </a:r>
            <a:endParaRPr lang="en-US" sz="29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Wingdings" pitchFamily="2" charset="2"/>
              <a:ea typeface="Times New Roman" pitchFamily="18" charset="0"/>
              <a:cs typeface="Shruti" pitchFamily="34" charset="0"/>
              <a:sym typeface="Wingdings"/>
            </a:endParaRPr>
          </a:p>
          <a:p>
            <a:pPr marL="581253" indent="-581253" eaLnBrk="0" fontAlgn="base" hangingPunct="0">
              <a:spcBef>
                <a:spcPct val="0"/>
              </a:spcBef>
              <a:spcAft>
                <a:spcPct val="0"/>
              </a:spcAft>
              <a:buFont typeface="Wingdings"/>
              <a:buChar char=" "/>
            </a:pPr>
            <a:endParaRPr lang="gu-IN" sz="1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Wingdings" pitchFamily="2" charset="2"/>
              <a:ea typeface="Times New Roman" pitchFamily="18" charset="0"/>
              <a:cs typeface="Shruti" pitchFamily="34" charset="0"/>
              <a:sym typeface="Wingdings"/>
            </a:endParaRPr>
          </a:p>
          <a:p>
            <a:pPr marL="581253" indent="-581253" eaLnBrk="0" fontAlgn="base" hangingPunct="0">
              <a:spcBef>
                <a:spcPct val="0"/>
              </a:spcBef>
              <a:spcAft>
                <a:spcPct val="0"/>
              </a:spcAft>
              <a:buFont typeface="Wingdings"/>
              <a:buChar char=" "/>
            </a:pPr>
            <a:r>
              <a:rPr lang="en-US" sz="29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Wingdings" pitchFamily="2" charset="2"/>
                <a:ea typeface="Times New Roman" pitchFamily="18" charset="0"/>
                <a:cs typeface="Shruti" pitchFamily="34" charset="0"/>
                <a:sym typeface="Wingdings"/>
              </a:rPr>
              <a:t></a:t>
            </a:r>
            <a:r>
              <a:rPr lang="gu-IN" sz="29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Wingdings" pitchFamily="2" charset="2"/>
                <a:ea typeface="Times New Roman" pitchFamily="18" charset="0"/>
                <a:cs typeface="Shruti" pitchFamily="34" charset="0"/>
                <a:sym typeface="Wingdings"/>
              </a:rPr>
              <a:t>   વાર્તા અને નવલકથામાં ઘટનાવિહિન અને ઘટના</a:t>
            </a:r>
          </a:p>
          <a:p>
            <a:pPr marL="581253" indent="-581253" eaLnBrk="0" fontAlgn="base" hangingPunct="0">
              <a:spcBef>
                <a:spcPct val="0"/>
              </a:spcBef>
              <a:spcAft>
                <a:spcPct val="0"/>
              </a:spcAft>
              <a:buFont typeface="Wingdings"/>
              <a:buChar char=" "/>
            </a:pPr>
            <a:r>
              <a:rPr lang="gu-IN" sz="29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Wingdings" pitchFamily="2" charset="2"/>
                <a:ea typeface="Times New Roman" pitchFamily="18" charset="0"/>
                <a:cs typeface="Shruti" pitchFamily="34" charset="0"/>
                <a:sym typeface="Wingdings"/>
              </a:rPr>
              <a:t>      આધારિત એવા બે પ્રવાહોમાં સર્જન</a:t>
            </a:r>
            <a:endParaRPr lang="en-US" sz="29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Wingdings" pitchFamily="2" charset="2"/>
              <a:ea typeface="Times New Roman" pitchFamily="18" charset="0"/>
              <a:cs typeface="Shruti" pitchFamily="34" charset="0"/>
              <a:sym typeface="Wingdings"/>
            </a:endParaRPr>
          </a:p>
          <a:p>
            <a:pPr marL="581253" indent="-581253" eaLnBrk="0" fontAlgn="base" hangingPunct="0">
              <a:spcBef>
                <a:spcPct val="0"/>
              </a:spcBef>
              <a:spcAft>
                <a:spcPct val="0"/>
              </a:spcAft>
              <a:buFont typeface="Wingdings"/>
              <a:buChar char=" "/>
            </a:pPr>
            <a:endParaRPr lang="gu-IN" sz="1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Wingdings" pitchFamily="2" charset="2"/>
              <a:ea typeface="Times New Roman" pitchFamily="18" charset="0"/>
              <a:cs typeface="Shruti" pitchFamily="34" charset="0"/>
              <a:sym typeface="Wingdings"/>
            </a:endParaRPr>
          </a:p>
          <a:p>
            <a:pPr marL="581253" indent="-581253" eaLnBrk="0" fontAlgn="base" hangingPunct="0">
              <a:spcBef>
                <a:spcPct val="0"/>
              </a:spcBef>
              <a:spcAft>
                <a:spcPct val="0"/>
              </a:spcAft>
              <a:buFont typeface="Wingdings"/>
              <a:buChar char=" "/>
            </a:pPr>
            <a:r>
              <a:rPr lang="en-US" sz="29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Wingdings" pitchFamily="2" charset="2"/>
                <a:ea typeface="Times New Roman" pitchFamily="18" charset="0"/>
                <a:cs typeface="Shruti" pitchFamily="34" charset="0"/>
                <a:sym typeface="Wingdings"/>
              </a:rPr>
              <a:t></a:t>
            </a:r>
            <a:r>
              <a:rPr lang="gu-IN" sz="29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Wingdings" pitchFamily="2" charset="2"/>
                <a:ea typeface="Times New Roman" pitchFamily="18" charset="0"/>
                <a:cs typeface="Shruti" pitchFamily="34" charset="0"/>
                <a:sym typeface="Wingdings"/>
              </a:rPr>
              <a:t>   સ્ત્રી જીવનની સમસ્યાઓને આલેખતી નવલકથા અને</a:t>
            </a:r>
          </a:p>
          <a:p>
            <a:pPr marL="581253" indent="-581253" eaLnBrk="0" fontAlgn="base" hangingPunct="0">
              <a:spcBef>
                <a:spcPct val="0"/>
              </a:spcBef>
              <a:spcAft>
                <a:spcPct val="0"/>
              </a:spcAft>
              <a:buFont typeface="Wingdings"/>
              <a:buChar char=" "/>
            </a:pPr>
            <a:r>
              <a:rPr lang="gu-IN" sz="29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Wingdings" pitchFamily="2" charset="2"/>
                <a:ea typeface="Times New Roman" pitchFamily="18" charset="0"/>
                <a:cs typeface="Shruti" pitchFamily="34" charset="0"/>
                <a:sym typeface="Wingdings"/>
              </a:rPr>
              <a:t>      લઘુનવલનું સર્જન</a:t>
            </a:r>
            <a:endParaRPr lang="en-US" sz="29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Wingdings" pitchFamily="2" charset="2"/>
              <a:ea typeface="Times New Roman" pitchFamily="18" charset="0"/>
              <a:cs typeface="Shruti" pitchFamily="34" charset="0"/>
              <a:sym typeface="Wingdings"/>
            </a:endParaRPr>
          </a:p>
          <a:p>
            <a:pPr marL="581253" indent="-581253" eaLnBrk="0" fontAlgn="base" hangingPunct="0">
              <a:spcBef>
                <a:spcPct val="0"/>
              </a:spcBef>
              <a:spcAft>
                <a:spcPct val="0"/>
              </a:spcAft>
              <a:buFont typeface="Wingdings"/>
              <a:buChar char=" "/>
            </a:pPr>
            <a:endParaRPr lang="gu-IN" sz="1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Wingdings" pitchFamily="2" charset="2"/>
              <a:ea typeface="Times New Roman" pitchFamily="18" charset="0"/>
              <a:cs typeface="Shruti" pitchFamily="34" charset="0"/>
              <a:sym typeface="Wingdings"/>
            </a:endParaRPr>
          </a:p>
          <a:p>
            <a:pPr marL="581253" indent="-581253" eaLnBrk="0" fontAlgn="base" hangingPunct="0">
              <a:spcBef>
                <a:spcPct val="0"/>
              </a:spcBef>
              <a:spcAft>
                <a:spcPct val="0"/>
              </a:spcAft>
              <a:buFont typeface="Wingdings"/>
              <a:buChar char=" "/>
            </a:pPr>
            <a:r>
              <a:rPr lang="en-US" sz="29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Wingdings" pitchFamily="2" charset="2"/>
                <a:ea typeface="Times New Roman" pitchFamily="18" charset="0"/>
                <a:cs typeface="Shruti" pitchFamily="34" charset="0"/>
                <a:sym typeface="Wingdings"/>
              </a:rPr>
              <a:t></a:t>
            </a:r>
            <a:r>
              <a:rPr lang="gu-IN" sz="29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Wingdings" pitchFamily="2" charset="2"/>
                <a:ea typeface="Times New Roman" pitchFamily="18" charset="0"/>
                <a:cs typeface="Shruti" pitchFamily="34" charset="0"/>
                <a:sym typeface="Wingdings"/>
              </a:rPr>
              <a:t>   દલિત સર્જકો દ્વ્રારા દલિત સાહિત્યનું સર્જન</a:t>
            </a:r>
            <a:endParaRPr lang="en-US" sz="29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Wingdings" pitchFamily="2" charset="2"/>
              <a:ea typeface="Times New Roman" pitchFamily="18" charset="0"/>
              <a:cs typeface="Shruti" pitchFamily="34" charset="0"/>
              <a:sym typeface="Wingdings"/>
            </a:endParaRPr>
          </a:p>
          <a:p>
            <a:pPr marL="581253" indent="-581253" eaLnBrk="0" fontAlgn="base" hangingPunct="0">
              <a:spcBef>
                <a:spcPct val="0"/>
              </a:spcBef>
              <a:spcAft>
                <a:spcPct val="0"/>
              </a:spcAft>
              <a:buFont typeface="Wingdings"/>
              <a:buChar char=" "/>
            </a:pPr>
            <a:endParaRPr lang="gu-IN" sz="1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Wingdings" pitchFamily="2" charset="2"/>
              <a:ea typeface="Times New Roman" pitchFamily="18" charset="0"/>
              <a:cs typeface="Shruti" pitchFamily="34" charset="0"/>
              <a:sym typeface="Wingdings"/>
            </a:endParaRPr>
          </a:p>
          <a:p>
            <a:pPr marL="581253" indent="-581253" eaLnBrk="0" fontAlgn="base" hangingPunct="0">
              <a:spcBef>
                <a:spcPct val="0"/>
              </a:spcBef>
              <a:spcAft>
                <a:spcPct val="0"/>
              </a:spcAft>
              <a:buFont typeface="Wingdings"/>
              <a:buChar char=" "/>
            </a:pPr>
            <a:r>
              <a:rPr lang="en-US" sz="29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Wingdings" pitchFamily="2" charset="2"/>
                <a:ea typeface="Times New Roman" pitchFamily="18" charset="0"/>
                <a:cs typeface="Shruti" pitchFamily="34" charset="0"/>
                <a:sym typeface="Wingdings"/>
              </a:rPr>
              <a:t></a:t>
            </a:r>
            <a:r>
              <a:rPr lang="gu-IN" sz="29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Wingdings" pitchFamily="2" charset="2"/>
                <a:ea typeface="Times New Roman" pitchFamily="18" charset="0"/>
                <a:cs typeface="Shruti" pitchFamily="34" charset="0"/>
                <a:sym typeface="Wingdings"/>
              </a:rPr>
              <a:t>   વાર્તા અને નવલકથાઓમાં વસ્તુ પસંદગી, નિરૂપણરીતિ,</a:t>
            </a:r>
          </a:p>
          <a:p>
            <a:pPr marL="581253" indent="-581253" eaLnBrk="0" fontAlgn="base" hangingPunct="0">
              <a:spcBef>
                <a:spcPct val="0"/>
              </a:spcBef>
              <a:spcAft>
                <a:spcPct val="0"/>
              </a:spcAft>
              <a:buFont typeface="Wingdings"/>
              <a:buChar char=" "/>
            </a:pPr>
            <a:r>
              <a:rPr lang="gu-IN" sz="29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Wingdings" pitchFamily="2" charset="2"/>
                <a:ea typeface="Times New Roman" pitchFamily="18" charset="0"/>
                <a:cs typeface="Shruti" pitchFamily="34" charset="0"/>
                <a:sym typeface="Wingdings"/>
              </a:rPr>
              <a:t>      રચનારીતિ, પાત્રચિત્રણ, આકાર અને ગદ્યશૈલીક્ષેત્રે </a:t>
            </a:r>
          </a:p>
          <a:p>
            <a:pPr marL="581253" indent="-581253" eaLnBrk="0" fontAlgn="base" hangingPunct="0">
              <a:spcBef>
                <a:spcPct val="0"/>
              </a:spcBef>
              <a:spcAft>
                <a:spcPct val="0"/>
              </a:spcAft>
              <a:buFont typeface="Wingdings"/>
              <a:buChar char=" "/>
            </a:pPr>
            <a:r>
              <a:rPr lang="gu-IN" sz="29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Wingdings" pitchFamily="2" charset="2"/>
                <a:ea typeface="Times New Roman" pitchFamily="18" charset="0"/>
                <a:cs typeface="Shruti" pitchFamily="34" charset="0"/>
                <a:sym typeface="Wingdings"/>
              </a:rPr>
              <a:t>      ધ્યાનપાત્ર સર્જન</a:t>
            </a:r>
            <a:endParaRPr lang="en-US" sz="1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hruti" pitchFamily="34" charset="0"/>
              <a:ea typeface="Times New Roman" pitchFamily="18" charset="0"/>
              <a:cs typeface="Shruti" pitchFamily="34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2" dur="1" fill="hold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5" dur="1" fill="hold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8" dur="1" fill="hold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" y="1774031"/>
            <a:ext cx="10826749" cy="6013653"/>
          </a:xfrm>
          <a:prstGeom prst="rect">
            <a:avLst/>
          </a:prstGeom>
        </p:spPr>
        <p:txBody>
          <a:bodyPr wrap="square" lIns="103333" tIns="51667" rIns="103333" bIns="51667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Wingdings" pitchFamily="2" charset="2"/>
                <a:ea typeface="Times New Roman" pitchFamily="18" charset="0"/>
                <a:cs typeface="Shruti" pitchFamily="34" charset="0"/>
                <a:sym typeface="Wingdings"/>
              </a:rPr>
              <a:t> </a:t>
            </a:r>
            <a:r>
              <a:rPr lang="gu-IN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વીનેશ અંતાણીનું આઠમા દાયકાનું નવલકથા સર્જન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Wingdings" pitchFamily="2" charset="2"/>
                <a:ea typeface="Times New Roman" pitchFamily="18" charset="0"/>
                <a:cs typeface="Shruti" pitchFamily="34" charset="0"/>
                <a:sym typeface="Wingdings"/>
              </a:rPr>
              <a:t> </a:t>
            </a:r>
            <a:r>
              <a:rPr lang="gu-IN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વીનેશ અંતાણીનું નવમા-દસમા દાયકાનું નવલકથા સર્જન</a:t>
            </a:r>
            <a:endParaRPr lang="en-US" sz="32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/>
              <a:buChar char="v"/>
            </a:pPr>
            <a:r>
              <a:rPr lang="gu-IN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 વીનેશ અંતાણીનું એકવીસમી સદીનું નવલકથા સર્જન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gu-IN" sz="1800" dirty="0" smtClean="0"/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  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‘નગરવાસી’ અને ‘એકાંતદ્વિપ” માં ફ્લેશ્બેક પધ્ધતિનો ઉપયોગ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</a:t>
            </a: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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નવલકથામાં નામ વિનાના નાયકની પસંદગી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</a:t>
            </a: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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પાત્રોના વર્તમાન સાથે ભૂતકાળના સંવેદનોનું અસરકારક આલેખન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</a:t>
            </a: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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આધુનિક નવલકથાના આવશ્યક લક્ષણોનું દર્શન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</a:t>
            </a: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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વિષયવૈવિધ્ય અને વસ્તુનિરૂપણમાં નાવીન્ય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</a:t>
            </a: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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પોતીકી રચનારીતિ અને નિજી શૈલી શોધવાની મથામણ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</a:t>
            </a: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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પોતાની સંવેદના અને અનુભવની સૂક્ષ્મ અનુભૂતિને પાત્રગત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     સંવેદનાની સાથે આલેખી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</a:t>
            </a: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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પાત્રગતઊંડાણ અને મનોવૈજ્ઞાનિક – ચૈતસિક સૂક્ષ્મસંવેદન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    આલેખનની સૂઝ</a:t>
            </a:r>
            <a:endParaRPr lang="gu-IN" sz="4500" b="1" u="sng" dirty="0" smtClean="0">
              <a:latin typeface="Shruti" pitchFamily="34" charset="0"/>
              <a:ea typeface="Times New Roman" pitchFamily="18" charset="0"/>
              <a:cs typeface="Shrut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03575" y="173831"/>
            <a:ext cx="3989975" cy="735285"/>
          </a:xfrm>
          <a:prstGeom prst="rect">
            <a:avLst/>
          </a:prstGeom>
          <a:noFill/>
        </p:spPr>
        <p:txBody>
          <a:bodyPr wrap="square" lIns="103333" tIns="51667" rIns="103333" bIns="51667">
            <a:spAutoFit/>
          </a:bodyPr>
          <a:lstStyle/>
          <a:p>
            <a:pPr algn="ctr"/>
            <a:r>
              <a:rPr lang="gu-IN" sz="40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Shruti" pitchFamily="34" charset="0"/>
                <a:ea typeface="Times New Roman" pitchFamily="18" charset="0"/>
                <a:cs typeface="Shruti" pitchFamily="34" charset="0"/>
              </a:rPr>
              <a:t>પ્રકરણ – </a:t>
            </a:r>
            <a:r>
              <a:rPr lang="en-US" sz="40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Shruti" pitchFamily="34" charset="0"/>
                <a:ea typeface="Times New Roman" pitchFamily="18" charset="0"/>
                <a:cs typeface="Shruti" pitchFamily="34" charset="0"/>
              </a:rPr>
              <a:t>3</a:t>
            </a:r>
            <a:endParaRPr lang="en-US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69975" y="859631"/>
            <a:ext cx="8292629" cy="935340"/>
          </a:xfrm>
          <a:prstGeom prst="rect">
            <a:avLst/>
          </a:prstGeom>
          <a:noFill/>
        </p:spPr>
        <p:txBody>
          <a:bodyPr wrap="none" lIns="103333" tIns="51667" rIns="103333" bIns="51667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gu-IN" sz="5400" b="1" u="sng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Shruti" pitchFamily="34" charset="0"/>
                <a:ea typeface="Times New Roman" pitchFamily="18" charset="0"/>
                <a:cs typeface="Shruti" pitchFamily="34" charset="0"/>
              </a:rPr>
              <a:t>નવલકથાકાર વીનેશ અંતાણી</a:t>
            </a:r>
            <a:endParaRPr lang="en-US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shreg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2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3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4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5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0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1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2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3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8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9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1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6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7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8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4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5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6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7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92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3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4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95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00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01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02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3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4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06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07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08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14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15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16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17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8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20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21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22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23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" y="1"/>
            <a:ext cx="10826749" cy="10630302"/>
          </a:xfrm>
          <a:prstGeom prst="rect">
            <a:avLst/>
          </a:prstGeom>
        </p:spPr>
        <p:txBody>
          <a:bodyPr wrap="square" lIns="103333" tIns="51667" rIns="103333" bIns="51667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gu-IN" sz="2700" dirty="0" smtClean="0"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</a:t>
            </a: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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“માલિપા” નાટક પરથી નવલકથા “પ્રિયજન” નું સફળ સર્જન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</a:t>
            </a: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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“પ્રિયજન”ને કારણે વિશાળ વાચકવર્ગમાં લોકપ્રિય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</a:t>
            </a: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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મનના સૂક્ષ્મસંવેદનોને અસંખ્ય પ્રતીકો વડે આલેખવાની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    ઝીણવટભરી સૂઝ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</a:t>
            </a: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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દાંપત્ય જીવનની સૂક્ષ્મ સમસ્યાઓનું વિશિષ્ટ આલેખન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</a:t>
            </a: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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નવલકથા સર્જનમાં ટૂંકા સમયગાળાની પસંદગી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</a:t>
            </a: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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પાત્ર – પાત્ર વચ્ચેના લગ્નેતર સબંધોનું નિરૂપણ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</a:t>
            </a: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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અતૃપ્તિઓને તૃપ્ત કરવાની ઝંખના ધરાવતા પાત્રોનું સર્જન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</a:t>
            </a: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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કચ્છના રણપ્રદેશનું પ્રતીકાત્મક આલેખન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</a:t>
            </a: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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આત્મકથનાત્મક શૈલીનો વિશિષ્ટ ઉપયોગ  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</a:t>
            </a: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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યુગસત્યને ઉજાગર કરતી “કાફલો” નવલકથાનું સર્જન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</a:t>
            </a: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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“ધૂન્ધ ભરી ખીણ”  અને “જીવણલાલ કથામાળા” જેવી સફળ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     પ્રયોગશીલ કૃતિઓનું સર્જન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</a:t>
            </a: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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સ્થળ અને સમયના વર્ણનોમાં ઊચિત ભાષા અને સંવાદ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</a:t>
            </a: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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વ્યક્તિના સુખદુ:ખ કે સંવેદનાને બદલે સમગ્ર સમાજની વેદનાને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     સ્પર્શ કરતી કૃતિઓ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</a:t>
            </a: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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આધુનિક અને અનુઆધુનિક નવલકથાકારોમાં મોખરાનું સ્થાન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gu-IN" sz="2700" dirty="0" smtClean="0"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gu-IN" sz="2700" dirty="0" smtClean="0"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gu-IN" sz="2700" dirty="0" smtClean="0"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gu-IN" sz="4500" b="1" u="sng" dirty="0" smtClean="0">
              <a:latin typeface="Shruti" pitchFamily="34" charset="0"/>
              <a:ea typeface="Times New Roman" pitchFamily="18" charset="0"/>
              <a:cs typeface="Shruti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gu-IN" sz="4500" b="1" u="sng" dirty="0" smtClean="0">
              <a:latin typeface="Shruti" pitchFamily="34" charset="0"/>
              <a:ea typeface="Times New Roman" pitchFamily="18" charset="0"/>
              <a:cs typeface="Shruti" pitchFamily="34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 tmFilter="0,0; .5, 1; 1, 1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0" dur="1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5" dur="10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" y="2152576"/>
            <a:ext cx="10826749" cy="5967487"/>
          </a:xfrm>
          <a:prstGeom prst="rect">
            <a:avLst/>
          </a:prstGeom>
        </p:spPr>
        <p:txBody>
          <a:bodyPr wrap="square" lIns="103333" tIns="51667" rIns="103333" bIns="51667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41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</a:t>
            </a: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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વાર્તાસર્જનમાં પ્રયોગશીલ વલણ</a:t>
            </a:r>
            <a:endParaRPr lang="en-US" sz="2700" dirty="0" smtClean="0"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gu-IN" sz="1000" dirty="0" smtClean="0"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</a:t>
            </a: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 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પ્રતીકોનો ઉચિત ઉપયોગ</a:t>
            </a:r>
            <a:endParaRPr lang="en-US" sz="2700" dirty="0" smtClean="0"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gu-IN" sz="1000" dirty="0" smtClean="0"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</a:t>
            </a: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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</a:t>
            </a: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પાત્રગત અતૃપ્તિ અને અસંતોષનું વિશેષ આલેખન</a:t>
            </a:r>
            <a:endParaRPr lang="en-US" sz="2700" dirty="0" smtClean="0"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gu-IN" sz="1000" dirty="0" smtClean="0"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</a:t>
            </a: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 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ભિન્ન – ભિન્ન સ્તરના પાત્રો અને તેના નિરૂપણમાં વિવિધતા</a:t>
            </a:r>
            <a:endParaRPr lang="en-US" sz="2700" dirty="0" smtClean="0"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gu-IN" sz="1000" dirty="0" smtClean="0"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</a:t>
            </a: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 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તાજગી સભર ભાષાશૈલી</a:t>
            </a:r>
            <a:endParaRPr lang="en-US" sz="2700" dirty="0" smtClean="0"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gu-IN" sz="1000" dirty="0" smtClean="0"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</a:t>
            </a: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 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આધુનિક માનવીની એકવિધતા અને રણપ્રદેશનું પ્રતીકાત્મક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    આલેખન</a:t>
            </a:r>
            <a:endParaRPr lang="en-US" sz="2700" dirty="0" smtClean="0"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gu-IN" sz="1000" dirty="0" smtClean="0"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</a:t>
            </a: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 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સ્ત્રી – પુરુષના અવૈધ સબંધોનું આલેખન </a:t>
            </a:r>
            <a:endParaRPr lang="en-US" sz="2700" dirty="0" smtClean="0"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gu-IN" sz="1000" dirty="0" smtClean="0"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</a:t>
            </a: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 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ભગ્ન દાંપત્ય જીવનની વિવિધ સમસ્યાઓનું  નોંખું નિરૂપણ</a:t>
            </a:r>
            <a:endParaRPr lang="en-US" sz="2700" dirty="0" smtClean="0">
              <a:latin typeface="Shruti" pitchFamily="34" charset="0"/>
              <a:ea typeface="Times New Roman" pitchFamily="18" charset="0"/>
              <a:cs typeface="Shruti" pitchFamily="34" charset="0"/>
              <a:sym typeface="Wing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   </a:t>
            </a:r>
            <a:r>
              <a:rPr lang="en-US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 </a:t>
            </a:r>
            <a:r>
              <a:rPr lang="gu-IN" sz="2700" dirty="0" smtClean="0">
                <a:latin typeface="Shruti" pitchFamily="34" charset="0"/>
                <a:ea typeface="Times New Roman" pitchFamily="18" charset="0"/>
                <a:cs typeface="Shruti" pitchFamily="34" charset="0"/>
                <a:sym typeface="Wingdings"/>
              </a:rPr>
              <a:t> પ્રણયની તીવ્ર ઝંખના    </a:t>
            </a:r>
            <a:endParaRPr lang="gu-IN" sz="4500" b="1" u="sng" dirty="0" smtClean="0">
              <a:latin typeface="Shruti" pitchFamily="34" charset="0"/>
              <a:ea typeface="Times New Roman" pitchFamily="18" charset="0"/>
              <a:cs typeface="Shrut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157803" y="360895"/>
            <a:ext cx="3989975" cy="735285"/>
          </a:xfrm>
          <a:prstGeom prst="rect">
            <a:avLst/>
          </a:prstGeom>
          <a:noFill/>
        </p:spPr>
        <p:txBody>
          <a:bodyPr wrap="square" lIns="103333" tIns="51667" rIns="103333" bIns="51667">
            <a:spAutoFit/>
          </a:bodyPr>
          <a:lstStyle/>
          <a:p>
            <a:pPr algn="ctr"/>
            <a:r>
              <a:rPr lang="gu-IN" sz="41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Shruti" pitchFamily="34" charset="0"/>
                <a:ea typeface="Times New Roman" pitchFamily="18" charset="0"/>
                <a:cs typeface="Shruti" pitchFamily="34" charset="0"/>
              </a:rPr>
              <a:t>પ્રકરણ – </a:t>
            </a:r>
            <a:r>
              <a:rPr lang="en-US" sz="41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Shruti" pitchFamily="34" charset="0"/>
                <a:ea typeface="Times New Roman" pitchFamily="18" charset="0"/>
                <a:cs typeface="Shruti" pitchFamily="34" charset="0"/>
              </a:rPr>
              <a:t>4</a:t>
            </a:r>
            <a:endParaRPr lang="en-US" sz="41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63121" y="1172901"/>
            <a:ext cx="8841846" cy="843007"/>
          </a:xfrm>
          <a:prstGeom prst="rect">
            <a:avLst/>
          </a:prstGeom>
          <a:noFill/>
        </p:spPr>
        <p:txBody>
          <a:bodyPr wrap="square" lIns="103333" tIns="51667" rIns="103333" bIns="51667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gu-IN" sz="4800" b="1" u="sng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Shruti" pitchFamily="34" charset="0"/>
                <a:ea typeface="Times New Roman" pitchFamily="18" charset="0"/>
                <a:cs typeface="Shruti" pitchFamily="34" charset="0"/>
              </a:rPr>
              <a:t>વાર્તાકાર વીનેશ અંતાણી</a:t>
            </a:r>
            <a:endParaRPr lang="en-US" sz="4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oi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6" dur="1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3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0" dur="1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540</TotalTime>
  <Words>1063</Words>
  <Application>Microsoft Office PowerPoint</Application>
  <PresentationFormat>B4 (ISO) Paper (250x353 mm)</PresentationFormat>
  <Paragraphs>249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Flow</vt:lpstr>
      <vt:lpstr>ગુજરાતી વિષયમાં પીએચ.ડી.ની પદવી માટે   હેમચંદ્રાચાર્ય ઉત્તર ગુજરાત યુનિવર્સિટી,   પાટણમાં રજૂ કરાયેલ    મહાશોધનિબંધ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ગુજરાતી વિષયમાં પીએચ.ડી.ની પદવી માટે   હેમચંદ્રાચાર્ય ઉત્તર ગુજરાત યુનિવર્સિટી,   પાટણમાં રજૂ કરાયેલ    મહાશોધ નિબંધ </dc:title>
  <dc:creator>admin</dc:creator>
  <cp:lastModifiedBy>GURU</cp:lastModifiedBy>
  <cp:revision>220</cp:revision>
  <dcterms:created xsi:type="dcterms:W3CDTF">2006-08-16T00:00:00Z</dcterms:created>
  <dcterms:modified xsi:type="dcterms:W3CDTF">2019-05-03T07:19:40Z</dcterms:modified>
</cp:coreProperties>
</file>