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1"/>
  </p:notesMasterIdLst>
  <p:sldIdLst>
    <p:sldId id="256" r:id="rId2"/>
    <p:sldId id="271" r:id="rId3"/>
    <p:sldId id="333" r:id="rId4"/>
    <p:sldId id="257" r:id="rId5"/>
    <p:sldId id="349" r:id="rId6"/>
    <p:sldId id="347" r:id="rId7"/>
    <p:sldId id="323" r:id="rId8"/>
    <p:sldId id="258" r:id="rId9"/>
    <p:sldId id="322" r:id="rId10"/>
    <p:sldId id="274" r:id="rId11"/>
    <p:sldId id="279" r:id="rId12"/>
    <p:sldId id="335" r:id="rId13"/>
    <p:sldId id="339" r:id="rId14"/>
    <p:sldId id="338" r:id="rId15"/>
    <p:sldId id="293" r:id="rId16"/>
    <p:sldId id="336" r:id="rId17"/>
    <p:sldId id="348" r:id="rId18"/>
    <p:sldId id="284" r:id="rId19"/>
    <p:sldId id="350" r:id="rId20"/>
    <p:sldId id="341" r:id="rId21"/>
    <p:sldId id="345" r:id="rId22"/>
    <p:sldId id="351" r:id="rId23"/>
    <p:sldId id="352" r:id="rId24"/>
    <p:sldId id="353" r:id="rId25"/>
    <p:sldId id="286" r:id="rId26"/>
    <p:sldId id="287" r:id="rId27"/>
    <p:sldId id="346" r:id="rId28"/>
    <p:sldId id="288" r:id="rId29"/>
    <p:sldId id="308" r:id="rId30"/>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FFFF00"/>
    <a:srgbClr val="FF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2787"/>
    <p:restoredTop sz="90929"/>
  </p:normalViewPr>
  <p:slideViewPr>
    <p:cSldViewPr>
      <p:cViewPr>
        <p:scale>
          <a:sx n="66" d="100"/>
          <a:sy n="66" d="100"/>
        </p:scale>
        <p:origin x="-127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image" Target="../media/image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CE4F23FF-C6D4-4309-89D6-1429D7EB8A69}" type="datetimeFigureOut">
              <a:rPr lang="en-US"/>
              <a:pPr>
                <a:defRPr/>
              </a:pPr>
              <a:t>10/7/2017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622F7E5E-102B-4E0C-B54D-A19A166F97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AF7564CF-F031-4D06-AFB4-D1A4BAF861B7}" type="slidenum">
              <a:rPr lang="en-US" altLang="zh-CN" smtClean="0"/>
              <a:pPr/>
              <a:t>17</a:t>
            </a:fld>
            <a:endParaRPr lang="en-US" altLang="zh-CN" smtClean="0"/>
          </a:p>
        </p:txBody>
      </p:sp>
      <p:sp>
        <p:nvSpPr>
          <p:cNvPr id="348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48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4572000" cy="6858000"/>
          </a:xfrm>
          <a:prstGeom prst="rect">
            <a:avLst/>
          </a:prstGeom>
          <a:solidFill>
            <a:schemeClr val="accent1"/>
          </a:solidFill>
          <a:ln w="9525">
            <a:noFill/>
            <a:miter lim="800000"/>
            <a:headEnd/>
            <a:tailEnd/>
          </a:ln>
          <a:effectLst/>
        </p:spPr>
        <p:txBody>
          <a:bodyPr wrap="none" anchor="ctr"/>
          <a:lstStyle/>
          <a:p>
            <a:pPr algn="ctr">
              <a:defRPr/>
            </a:pPr>
            <a:endParaRPr kumimoji="1" lang="en-US"/>
          </a:p>
        </p:txBody>
      </p:sp>
      <p:sp>
        <p:nvSpPr>
          <p:cNvPr id="5" name="AutoShape 3"/>
          <p:cNvSpPr>
            <a:spLocks noChangeArrowheads="1"/>
          </p:cNvSpPr>
          <p:nvPr/>
        </p:nvSpPr>
        <p:spPr bwMode="auto">
          <a:xfrm>
            <a:off x="685800" y="990600"/>
            <a:ext cx="5181600" cy="1905000"/>
          </a:xfrm>
          <a:prstGeom prst="roundRect">
            <a:avLst>
              <a:gd name="adj" fmla="val 50000"/>
            </a:avLst>
          </a:prstGeom>
          <a:solidFill>
            <a:schemeClr val="bg1"/>
          </a:solidFill>
          <a:ln w="9525">
            <a:noFill/>
            <a:round/>
            <a:headEnd/>
            <a:tailEnd/>
          </a:ln>
          <a:effectLst/>
        </p:spPr>
        <p:txBody>
          <a:bodyPr wrap="none" anchor="ctr"/>
          <a:lstStyle/>
          <a:p>
            <a:pPr algn="ctr">
              <a:defRPr/>
            </a:pPr>
            <a:endParaRPr kumimoji="1" lang="en-US"/>
          </a:p>
        </p:txBody>
      </p:sp>
      <p:grpSp>
        <p:nvGrpSpPr>
          <p:cNvPr id="6" name="Group 5"/>
          <p:cNvGrpSpPr>
            <a:grpSpLocks/>
          </p:cNvGrpSpPr>
          <p:nvPr/>
        </p:nvGrpSpPr>
        <p:grpSpPr bwMode="auto">
          <a:xfrm>
            <a:off x="3632200" y="4889500"/>
            <a:ext cx="4876800" cy="319088"/>
            <a:chOff x="2288" y="3080"/>
            <a:chExt cx="3072" cy="201"/>
          </a:xfrm>
        </p:grpSpPr>
        <p:sp>
          <p:nvSpPr>
            <p:cNvPr id="7" name="AutoShape 6"/>
            <p:cNvSpPr>
              <a:spLocks noChangeArrowheads="1"/>
            </p:cNvSpPr>
            <p:nvPr/>
          </p:nvSpPr>
          <p:spPr bwMode="auto">
            <a:xfrm flipH="1">
              <a:off x="2288" y="3080"/>
              <a:ext cx="2914" cy="200"/>
            </a:xfrm>
            <a:prstGeom prst="roundRect">
              <a:avLst>
                <a:gd name="adj" fmla="val 0"/>
              </a:avLst>
            </a:prstGeom>
            <a:solidFill>
              <a:schemeClr val="bg2"/>
            </a:solidFill>
            <a:ln w="9525">
              <a:noFill/>
              <a:round/>
              <a:headEnd/>
              <a:tailEnd/>
            </a:ln>
            <a:effectLst/>
          </p:spPr>
          <p:txBody>
            <a:bodyPr wrap="none" anchor="ctr"/>
            <a:lstStyle/>
            <a:p>
              <a:pPr>
                <a:defRPr/>
              </a:pPr>
              <a:endParaRPr lang="en-US"/>
            </a:p>
          </p:txBody>
        </p:sp>
        <p:sp>
          <p:nvSpPr>
            <p:cNvPr id="8" name="AutoShape 7"/>
            <p:cNvSpPr>
              <a:spLocks noChangeArrowheads="1"/>
            </p:cNvSpPr>
            <p:nvPr/>
          </p:nvSpPr>
          <p:spPr bwMode="auto">
            <a:xfrm>
              <a:off x="5196" y="3080"/>
              <a:ext cx="164" cy="201"/>
            </a:xfrm>
            <a:prstGeom prst="flowChartDelay">
              <a:avLst/>
            </a:prstGeom>
            <a:solidFill>
              <a:schemeClr val="bg2"/>
            </a:solidFill>
            <a:ln w="9525">
              <a:noFill/>
              <a:miter lim="800000"/>
              <a:headEnd/>
              <a:tailEnd/>
            </a:ln>
            <a:effectLst/>
          </p:spPr>
          <p:txBody>
            <a:bodyPr wrap="none" anchor="ctr"/>
            <a:lstStyle/>
            <a:p>
              <a:pPr>
                <a:defRPr/>
              </a:pPr>
              <a:endParaRPr lang="en-US"/>
            </a:p>
          </p:txBody>
        </p:sp>
      </p:grpSp>
      <p:sp>
        <p:nvSpPr>
          <p:cNvPr id="16388" name="Rectangle 4"/>
          <p:cNvSpPr>
            <a:spLocks noGrp="1" noChangeArrowheads="1"/>
          </p:cNvSpPr>
          <p:nvPr>
            <p:ph type="subTitle" idx="1"/>
          </p:nvPr>
        </p:nvSpPr>
        <p:spPr>
          <a:xfrm>
            <a:off x="4673600" y="2927350"/>
            <a:ext cx="36576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16395" name="Rectangle 11"/>
          <p:cNvSpPr>
            <a:spLocks noGrp="1" noChangeArrowheads="1"/>
          </p:cNvSpPr>
          <p:nvPr>
            <p:ph type="ctrTitle" sz="quarter"/>
          </p:nvPr>
        </p:nvSpPr>
        <p:spPr>
          <a:xfrm>
            <a:off x="936625" y="1425575"/>
            <a:ext cx="7772400" cy="1143000"/>
          </a:xfrm>
        </p:spPr>
        <p:txBody>
          <a:bodyPr anchor="ctr"/>
          <a:lstStyle>
            <a:lvl1pPr algn="ctr">
              <a:defRPr>
                <a:solidFill>
                  <a:schemeClr val="tx1"/>
                </a:solidFill>
              </a:defRPr>
            </a:lvl1pPr>
          </a:lstStyle>
          <a:p>
            <a:r>
              <a:rPr lang="en-US"/>
              <a:t>Click to edit Master title style</a:t>
            </a:r>
          </a:p>
        </p:txBody>
      </p:sp>
      <p:sp>
        <p:nvSpPr>
          <p:cNvPr id="9" name="Rectangle 8"/>
          <p:cNvSpPr>
            <a:spLocks noGrp="1" noChangeArrowheads="1"/>
          </p:cNvSpPr>
          <p:nvPr>
            <p:ph type="dt" sz="quarter" idx="10"/>
          </p:nvPr>
        </p:nvSpPr>
        <p:spPr>
          <a:xfrm>
            <a:off x="2667000" y="6553200"/>
            <a:ext cx="1905000" cy="304800"/>
          </a:xfrm>
        </p:spPr>
        <p:txBody>
          <a:bodyPr/>
          <a:lstStyle>
            <a:lvl1pPr>
              <a:defRPr>
                <a:solidFill>
                  <a:schemeClr val="bg1"/>
                </a:solidFill>
              </a:defRPr>
            </a:lvl1pPr>
          </a:lstStyle>
          <a:p>
            <a:pPr>
              <a:defRPr/>
            </a:pPr>
            <a:endParaRPr lang="en-US"/>
          </a:p>
        </p:txBody>
      </p:sp>
      <p:sp>
        <p:nvSpPr>
          <p:cNvPr id="10" name="Rectangle 9"/>
          <p:cNvSpPr>
            <a:spLocks noGrp="1" noChangeArrowheads="1"/>
          </p:cNvSpPr>
          <p:nvPr>
            <p:ph type="ftr" sz="quarter" idx="11"/>
          </p:nvPr>
        </p:nvSpPr>
        <p:spPr>
          <a:xfrm>
            <a:off x="5195888" y="6553200"/>
            <a:ext cx="3279775" cy="304800"/>
          </a:xfrm>
        </p:spPr>
        <p:txBody>
          <a:bodyPr/>
          <a:lstStyle>
            <a:lvl1pPr algn="r">
              <a:defRPr/>
            </a:lvl1pPr>
          </a:lstStyle>
          <a:p>
            <a:pPr>
              <a:defRPr/>
            </a:pPr>
            <a:endParaRPr lang="en-US"/>
          </a:p>
        </p:txBody>
      </p:sp>
      <p:sp>
        <p:nvSpPr>
          <p:cNvPr id="11" name="Rectangle 10"/>
          <p:cNvSpPr>
            <a:spLocks noGrp="1" noChangeArrowheads="1"/>
          </p:cNvSpPr>
          <p:nvPr>
            <p:ph type="sldNum" sz="quarter" idx="12"/>
          </p:nvPr>
        </p:nvSpPr>
        <p:spPr>
          <a:xfrm>
            <a:off x="9525" y="6359525"/>
            <a:ext cx="587375" cy="488950"/>
          </a:xfrm>
        </p:spPr>
        <p:txBody>
          <a:bodyPr anchorCtr="0"/>
          <a:lstStyle>
            <a:lvl1pPr>
              <a:defRPr/>
            </a:lvl1pPr>
          </a:lstStyle>
          <a:p>
            <a:pPr>
              <a:defRPr/>
            </a:pPr>
            <a:fld id="{B21F87C7-9869-47C4-B5D5-82BE0A58C3A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D0E8054F-74A1-488F-BA14-0DDDC54F70D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5150" y="762000"/>
            <a:ext cx="2000250" cy="5334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762000"/>
            <a:ext cx="584835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72208752-B135-476B-86C2-607E9AB18626}"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pPr>
              <a:defRPr/>
            </a:pPr>
            <a:endParaRPr lang="en-US" alt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pPr>
              <a:defRPr/>
            </a:pPr>
            <a:endParaRPr lang="en-US" altLang="en-US"/>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pPr>
              <a:defRPr/>
            </a:pPr>
            <a:fld id="{20F8C41A-D21C-452A-8F28-9BD06006FE67}"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6D2C0743-BB21-4227-B04E-C05406033EA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ADC9E2E8-9DA4-4885-B939-90BD8DADAB7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2362200"/>
            <a:ext cx="3924300" cy="3733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362200"/>
            <a:ext cx="3924300" cy="3733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415EE50E-3C6D-4F91-9486-B92C039D981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dt" sz="half" idx="10"/>
          </p:nvPr>
        </p:nvSpPr>
        <p:spPr>
          <a:ln/>
        </p:spPr>
        <p:txBody>
          <a:bodyPr/>
          <a:lstStyle>
            <a:lvl1pPr>
              <a:defRPr/>
            </a:lvl1pPr>
          </a:lstStyle>
          <a:p>
            <a:pPr>
              <a:defRPr/>
            </a:pPr>
            <a:endParaRPr lang="en-US"/>
          </a:p>
        </p:txBody>
      </p:sp>
      <p:sp>
        <p:nvSpPr>
          <p:cNvPr id="8" name="Rectangle 9"/>
          <p:cNvSpPr>
            <a:spLocks noGrp="1" noChangeArrowheads="1"/>
          </p:cNvSpPr>
          <p:nvPr>
            <p:ph type="ftr" sz="quarter" idx="11"/>
          </p:nvPr>
        </p:nvSpPr>
        <p:spPr>
          <a:ln/>
        </p:spPr>
        <p:txBody>
          <a:bodyPr/>
          <a:lstStyle>
            <a:lvl1pPr>
              <a:defRPr/>
            </a:lvl1pPr>
          </a:lstStyle>
          <a:p>
            <a:pPr>
              <a:defRPr/>
            </a:pPr>
            <a:endParaRPr lang="en-US"/>
          </a:p>
        </p:txBody>
      </p:sp>
      <p:sp>
        <p:nvSpPr>
          <p:cNvPr id="9" name="Rectangle 10"/>
          <p:cNvSpPr>
            <a:spLocks noGrp="1" noChangeArrowheads="1"/>
          </p:cNvSpPr>
          <p:nvPr>
            <p:ph type="sldNum" sz="quarter" idx="12"/>
          </p:nvPr>
        </p:nvSpPr>
        <p:spPr>
          <a:ln/>
        </p:spPr>
        <p:txBody>
          <a:bodyPr/>
          <a:lstStyle>
            <a:lvl1pPr>
              <a:defRPr/>
            </a:lvl1pPr>
          </a:lstStyle>
          <a:p>
            <a:pPr>
              <a:defRPr/>
            </a:pPr>
            <a:fld id="{EF44BBEF-F2C0-4479-8E8D-B0F94C5474A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dt" sz="half" idx="10"/>
          </p:nvPr>
        </p:nvSpPr>
        <p:spPr>
          <a:ln/>
        </p:spPr>
        <p:txBody>
          <a:bodyPr/>
          <a:lstStyle>
            <a:lvl1pPr>
              <a:defRPr/>
            </a:lvl1pPr>
          </a:lstStyle>
          <a:p>
            <a:pPr>
              <a:defRPr/>
            </a:pPr>
            <a:endParaRPr lang="en-US"/>
          </a:p>
        </p:txBody>
      </p:sp>
      <p:sp>
        <p:nvSpPr>
          <p:cNvPr id="4" name="Rectangle 9"/>
          <p:cNvSpPr>
            <a:spLocks noGrp="1" noChangeArrowheads="1"/>
          </p:cNvSpPr>
          <p:nvPr>
            <p:ph type="ftr" sz="quarter" idx="11"/>
          </p:nvPr>
        </p:nvSpPr>
        <p:spPr>
          <a:ln/>
        </p:spPr>
        <p:txBody>
          <a:bodyPr/>
          <a:lstStyle>
            <a:lvl1pPr>
              <a:defRPr/>
            </a:lvl1pPr>
          </a:lstStyle>
          <a:p>
            <a:pPr>
              <a:defRPr/>
            </a:pPr>
            <a:endParaRPr lang="en-US"/>
          </a:p>
        </p:txBody>
      </p:sp>
      <p:sp>
        <p:nvSpPr>
          <p:cNvPr id="5" name="Rectangle 10"/>
          <p:cNvSpPr>
            <a:spLocks noGrp="1" noChangeArrowheads="1"/>
          </p:cNvSpPr>
          <p:nvPr>
            <p:ph type="sldNum" sz="quarter" idx="12"/>
          </p:nvPr>
        </p:nvSpPr>
        <p:spPr>
          <a:ln/>
        </p:spPr>
        <p:txBody>
          <a:bodyPr/>
          <a:lstStyle>
            <a:lvl1pPr>
              <a:defRPr/>
            </a:lvl1pPr>
          </a:lstStyle>
          <a:p>
            <a:pPr>
              <a:defRPr/>
            </a:pPr>
            <a:fld id="{DE4CB462-6EED-4CAB-B9D2-47BF132B996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endParaRPr lang="en-US"/>
          </a:p>
        </p:txBody>
      </p:sp>
      <p:sp>
        <p:nvSpPr>
          <p:cNvPr id="3" name="Rectangle 9"/>
          <p:cNvSpPr>
            <a:spLocks noGrp="1" noChangeArrowheads="1"/>
          </p:cNvSpPr>
          <p:nvPr>
            <p:ph type="ftr" sz="quarter" idx="11"/>
          </p:nvPr>
        </p:nvSpPr>
        <p:spPr>
          <a:ln/>
        </p:spPr>
        <p:txBody>
          <a:bodyPr/>
          <a:lstStyle>
            <a:lvl1pPr>
              <a:defRPr/>
            </a:lvl1pPr>
          </a:lstStyle>
          <a:p>
            <a:pPr>
              <a:defRPr/>
            </a:pPr>
            <a:endParaRPr lang="en-US"/>
          </a:p>
        </p:txBody>
      </p:sp>
      <p:sp>
        <p:nvSpPr>
          <p:cNvPr id="4" name="Rectangle 10"/>
          <p:cNvSpPr>
            <a:spLocks noGrp="1" noChangeArrowheads="1"/>
          </p:cNvSpPr>
          <p:nvPr>
            <p:ph type="sldNum" sz="quarter" idx="12"/>
          </p:nvPr>
        </p:nvSpPr>
        <p:spPr>
          <a:ln/>
        </p:spPr>
        <p:txBody>
          <a:bodyPr/>
          <a:lstStyle>
            <a:lvl1pPr>
              <a:defRPr/>
            </a:lvl1pPr>
          </a:lstStyle>
          <a:p>
            <a:pPr>
              <a:defRPr/>
            </a:pPr>
            <a:fld id="{F9D1BBC5-7E6C-4EF2-AD5F-0D7F89FE2D6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A481E4FA-47D2-43E7-82D5-28786BB47CF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B6CCA224-8DE2-4C56-9BF9-3D7D15079C3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3200400" cy="6858000"/>
            <a:chOff x="0" y="0"/>
            <a:chExt cx="2016" cy="4320"/>
          </a:xfrm>
        </p:grpSpPr>
        <p:sp>
          <p:nvSpPr>
            <p:cNvPr id="15363" name="Rectangle 3"/>
            <p:cNvSpPr>
              <a:spLocks noChangeArrowheads="1"/>
            </p:cNvSpPr>
            <p:nvPr/>
          </p:nvSpPr>
          <p:spPr bwMode="auto">
            <a:xfrm>
              <a:off x="0" y="0"/>
              <a:ext cx="480" cy="4320"/>
            </a:xfrm>
            <a:prstGeom prst="rect">
              <a:avLst/>
            </a:prstGeom>
            <a:solidFill>
              <a:schemeClr val="accent1"/>
            </a:solidFill>
            <a:ln w="9525">
              <a:noFill/>
              <a:miter lim="800000"/>
              <a:headEnd/>
              <a:tailEnd/>
            </a:ln>
            <a:effectLst/>
          </p:spPr>
          <p:txBody>
            <a:bodyPr wrap="none" anchor="ctr"/>
            <a:lstStyle/>
            <a:p>
              <a:pPr>
                <a:defRPr/>
              </a:pPr>
              <a:endParaRPr lang="en-US"/>
            </a:p>
          </p:txBody>
        </p:sp>
        <p:sp>
          <p:nvSpPr>
            <p:cNvPr id="15364" name="Rectangle 4"/>
            <p:cNvSpPr>
              <a:spLocks noChangeArrowheads="1"/>
            </p:cNvSpPr>
            <p:nvPr/>
          </p:nvSpPr>
          <p:spPr bwMode="auto">
            <a:xfrm>
              <a:off x="432" y="0"/>
              <a:ext cx="1584" cy="672"/>
            </a:xfrm>
            <a:prstGeom prst="rect">
              <a:avLst/>
            </a:prstGeom>
            <a:solidFill>
              <a:schemeClr val="accent1"/>
            </a:solidFill>
            <a:ln w="9525">
              <a:noFill/>
              <a:miter lim="800000"/>
              <a:headEnd/>
              <a:tailEnd/>
            </a:ln>
            <a:effectLst/>
          </p:spPr>
          <p:txBody>
            <a:bodyPr wrap="none" anchor="ctr"/>
            <a:lstStyle/>
            <a:p>
              <a:pPr>
                <a:defRPr/>
              </a:pPr>
              <a:endParaRPr lang="en-US"/>
            </a:p>
          </p:txBody>
        </p:sp>
      </p:grpSp>
      <p:sp>
        <p:nvSpPr>
          <p:cNvPr id="15365" name="AutoShape 5"/>
          <p:cNvSpPr>
            <a:spLocks noChangeArrowheads="1"/>
          </p:cNvSpPr>
          <p:nvPr/>
        </p:nvSpPr>
        <p:spPr bwMode="auto">
          <a:xfrm>
            <a:off x="762000" y="762000"/>
            <a:ext cx="5105400" cy="609600"/>
          </a:xfrm>
          <a:prstGeom prst="roundRect">
            <a:avLst>
              <a:gd name="adj" fmla="val 50000"/>
            </a:avLst>
          </a:prstGeom>
          <a:solidFill>
            <a:schemeClr val="bg1"/>
          </a:solidFill>
          <a:ln w="9525">
            <a:noFill/>
            <a:round/>
            <a:headEnd/>
            <a:tailEnd/>
          </a:ln>
          <a:effectLst/>
        </p:spPr>
        <p:txBody>
          <a:bodyPr wrap="none" anchor="ctr"/>
          <a:lstStyle/>
          <a:p>
            <a:pPr algn="ctr">
              <a:defRPr/>
            </a:pPr>
            <a:endParaRPr kumimoji="1" lang="en-US"/>
          </a:p>
        </p:txBody>
      </p:sp>
      <p:sp>
        <p:nvSpPr>
          <p:cNvPr id="3076" name="Rectangle 6"/>
          <p:cNvSpPr>
            <a:spLocks noGrp="1" noChangeArrowheads="1"/>
          </p:cNvSpPr>
          <p:nvPr>
            <p:ph type="title"/>
          </p:nvPr>
        </p:nvSpPr>
        <p:spPr bwMode="auto">
          <a:xfrm>
            <a:off x="914400" y="762000"/>
            <a:ext cx="80010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077" name="Rectangle 7"/>
          <p:cNvSpPr>
            <a:spLocks noGrp="1" noChangeArrowheads="1"/>
          </p:cNvSpPr>
          <p:nvPr>
            <p:ph type="body" idx="1"/>
          </p:nvPr>
        </p:nvSpPr>
        <p:spPr bwMode="auto">
          <a:xfrm>
            <a:off x="914400" y="2362200"/>
            <a:ext cx="8001000" cy="3733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8" name="Rectangle 8"/>
          <p:cNvSpPr>
            <a:spLocks noGrp="1" noChangeArrowheads="1"/>
          </p:cNvSpPr>
          <p:nvPr>
            <p:ph type="dt" sz="half" idx="2"/>
          </p:nvPr>
        </p:nvSpPr>
        <p:spPr bwMode="auto">
          <a:xfrm>
            <a:off x="7010400" y="6553200"/>
            <a:ext cx="19050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spAutoFit/>
          </a:bodyPr>
          <a:lstStyle>
            <a:lvl1pPr algn="r">
              <a:defRPr sz="1400">
                <a:latin typeface="+mn-lt"/>
              </a:defRPr>
            </a:lvl1pPr>
          </a:lstStyle>
          <a:p>
            <a:pPr>
              <a:defRPr/>
            </a:pPr>
            <a:endParaRPr lang="en-US"/>
          </a:p>
        </p:txBody>
      </p:sp>
      <p:sp>
        <p:nvSpPr>
          <p:cNvPr id="15369" name="Rectangle 9"/>
          <p:cNvSpPr>
            <a:spLocks noGrp="1" noChangeArrowheads="1"/>
          </p:cNvSpPr>
          <p:nvPr>
            <p:ph type="ftr" sz="quarter" idx="3"/>
          </p:nvPr>
        </p:nvSpPr>
        <p:spPr bwMode="auto">
          <a:xfrm>
            <a:off x="2936875" y="6529388"/>
            <a:ext cx="28956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spAutoFit/>
          </a:bodyPr>
          <a:lstStyle>
            <a:lvl1pPr algn="ctr">
              <a:defRPr sz="1400">
                <a:latin typeface="+mn-lt"/>
              </a:defRPr>
            </a:lvl1pPr>
          </a:lstStyle>
          <a:p>
            <a:pPr>
              <a:defRPr/>
            </a:pPr>
            <a:endParaRPr lang="en-US"/>
          </a:p>
        </p:txBody>
      </p:sp>
      <p:sp>
        <p:nvSpPr>
          <p:cNvPr id="15370" name="Rectangle 10"/>
          <p:cNvSpPr>
            <a:spLocks noGrp="1" noChangeArrowheads="1"/>
          </p:cNvSpPr>
          <p:nvPr>
            <p:ph type="sldNum" sz="quarter" idx="4"/>
          </p:nvPr>
        </p:nvSpPr>
        <p:spPr bwMode="auto">
          <a:xfrm>
            <a:off x="84138" y="63436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spAutoFit/>
          </a:bodyPr>
          <a:lstStyle>
            <a:lvl1pPr>
              <a:defRPr sz="2600" b="1">
                <a:solidFill>
                  <a:schemeClr val="bg1"/>
                </a:solidFill>
                <a:latin typeface="+mn-lt"/>
              </a:defRPr>
            </a:lvl1pPr>
          </a:lstStyle>
          <a:p>
            <a:pPr>
              <a:defRPr/>
            </a:pPr>
            <a:fld id="{086178E2-B55E-4E95-BC49-6980461FB33F}" type="slidenum">
              <a:rPr lang="en-US"/>
              <a:pPr>
                <a:defRPr/>
              </a:pPr>
              <a:t>‹#›</a:t>
            </a:fld>
            <a:endParaRPr lang="en-US"/>
          </a:p>
        </p:txBody>
      </p:sp>
      <p:grpSp>
        <p:nvGrpSpPr>
          <p:cNvPr id="3081" name="Group 11"/>
          <p:cNvGrpSpPr>
            <a:grpSpLocks/>
          </p:cNvGrpSpPr>
          <p:nvPr/>
        </p:nvGrpSpPr>
        <p:grpSpPr bwMode="auto">
          <a:xfrm>
            <a:off x="228600" y="1981200"/>
            <a:ext cx="7391400" cy="319088"/>
            <a:chOff x="144" y="1248"/>
            <a:chExt cx="4656" cy="201"/>
          </a:xfrm>
        </p:grpSpPr>
        <p:sp>
          <p:nvSpPr>
            <p:cNvPr id="15372" name="AutoShape 12"/>
            <p:cNvSpPr>
              <a:spLocks noChangeArrowheads="1"/>
            </p:cNvSpPr>
            <p:nvPr/>
          </p:nvSpPr>
          <p:spPr bwMode="auto">
            <a:xfrm>
              <a:off x="384" y="1248"/>
              <a:ext cx="4416" cy="200"/>
            </a:xfrm>
            <a:prstGeom prst="roundRect">
              <a:avLst>
                <a:gd name="adj" fmla="val 0"/>
              </a:avLst>
            </a:prstGeom>
            <a:solidFill>
              <a:schemeClr val="bg2"/>
            </a:solidFill>
            <a:ln w="9525">
              <a:noFill/>
              <a:round/>
              <a:headEnd/>
              <a:tailEnd/>
            </a:ln>
            <a:effectLst/>
          </p:spPr>
          <p:txBody>
            <a:bodyPr wrap="none" anchor="ctr"/>
            <a:lstStyle/>
            <a:p>
              <a:pPr>
                <a:defRPr/>
              </a:pPr>
              <a:endParaRPr lang="en-US"/>
            </a:p>
          </p:txBody>
        </p:sp>
        <p:sp>
          <p:nvSpPr>
            <p:cNvPr id="15373" name="AutoShape 13"/>
            <p:cNvSpPr>
              <a:spLocks noChangeArrowheads="1"/>
            </p:cNvSpPr>
            <p:nvPr/>
          </p:nvSpPr>
          <p:spPr bwMode="auto">
            <a:xfrm flipH="1">
              <a:off x="144" y="1248"/>
              <a:ext cx="248" cy="201"/>
            </a:xfrm>
            <a:prstGeom prst="flowChartDelay">
              <a:avLst/>
            </a:prstGeom>
            <a:solidFill>
              <a:schemeClr val="bg2"/>
            </a:solidFill>
            <a:ln w="9525">
              <a:noFill/>
              <a:miter lim="800000"/>
              <a:headEnd/>
              <a:tailEnd/>
            </a:ln>
            <a:effectLst/>
          </p:spPr>
          <p:txBody>
            <a:bodyPr wrap="none" anchor="ct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940"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 id="2147483938" r:id="rId10"/>
    <p:sldLayoutId id="2147483939" r:id="rId11"/>
    <p:sldLayoutId id="2147483941" r:id="rId12"/>
  </p:sldLayoutIdLst>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1.xml"/><Relationship Id="rId7"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6.png"/><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90600" y="1371600"/>
            <a:ext cx="7848600" cy="990600"/>
          </a:xfrm>
          <a:solidFill>
            <a:schemeClr val="bg1"/>
          </a:solidFill>
        </p:spPr>
        <p:txBody>
          <a:bodyPr/>
          <a:lstStyle/>
          <a:p>
            <a:pPr eaLnBrk="1" hangingPunct="1">
              <a:defRPr/>
            </a:pPr>
            <a:r>
              <a:rPr lang="en-US" sz="4800" dirty="0" smtClean="0">
                <a:solidFill>
                  <a:schemeClr val="tx2">
                    <a:lumMod val="75000"/>
                  </a:schemeClr>
                </a:solidFill>
              </a:rPr>
              <a:t>Antibiotic production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0" y="533400"/>
            <a:ext cx="9144000" cy="685800"/>
          </a:xfrm>
          <a:solidFill>
            <a:schemeClr val="bg1"/>
          </a:solidFill>
        </p:spPr>
        <p:txBody>
          <a:bodyPr/>
          <a:lstStyle/>
          <a:p>
            <a:pPr algn="ctr" eaLnBrk="1" hangingPunct="1"/>
            <a:r>
              <a:rPr lang="en-US" sz="3800" smtClean="0"/>
              <a:t>Fermentative Production of Penicillin</a:t>
            </a:r>
          </a:p>
        </p:txBody>
      </p:sp>
      <p:sp>
        <p:nvSpPr>
          <p:cNvPr id="66563" name="Rectangle 3"/>
          <p:cNvSpPr>
            <a:spLocks noGrp="1" noChangeArrowheads="1"/>
          </p:cNvSpPr>
          <p:nvPr>
            <p:ph type="body" idx="1"/>
          </p:nvPr>
        </p:nvSpPr>
        <p:spPr>
          <a:xfrm>
            <a:off x="228600" y="1447800"/>
            <a:ext cx="8686800" cy="5410200"/>
          </a:xfrm>
          <a:solidFill>
            <a:schemeClr val="bg1"/>
          </a:solidFill>
        </p:spPr>
        <p:txBody>
          <a:bodyPr/>
          <a:lstStyle/>
          <a:p>
            <a:pPr algn="just" eaLnBrk="1" hangingPunct="1">
              <a:defRPr/>
            </a:pPr>
            <a:r>
              <a:rPr lang="en-US" dirty="0" smtClean="0"/>
              <a:t>Penicillin</a:t>
            </a:r>
            <a:r>
              <a:rPr lang="en-US" dirty="0" smtClean="0">
                <a:effectLst>
                  <a:outerShdw blurRad="38100" dist="38100" dir="2700000" algn="tl">
                    <a:srgbClr val="C0C0C0"/>
                  </a:outerShdw>
                </a:effectLst>
              </a:rPr>
              <a:t> </a:t>
            </a:r>
            <a:r>
              <a:rPr lang="en-US" dirty="0" smtClean="0"/>
              <a:t>was the first important commercial product produced by an aerobic, submerged fermentation.</a:t>
            </a:r>
          </a:p>
          <a:p>
            <a:pPr algn="just" eaLnBrk="1" hangingPunct="1">
              <a:defRPr/>
            </a:pPr>
            <a:r>
              <a:rPr lang="en-US" dirty="0" smtClean="0"/>
              <a:t>First antibiotic to have been manufacture in bulk.</a:t>
            </a:r>
          </a:p>
          <a:p>
            <a:pPr algn="just" eaLnBrk="1" hangingPunct="1">
              <a:defRPr/>
            </a:pPr>
            <a:r>
              <a:rPr lang="en-US" altLang="zh-CN" dirty="0" smtClean="0">
                <a:ea typeface="宋体" charset="-122"/>
              </a:rPr>
              <a:t>It is fermented in a </a:t>
            </a:r>
            <a:r>
              <a:rPr lang="en-US" altLang="zh-CN" b="1" dirty="0" smtClean="0">
                <a:ea typeface="宋体" charset="-122"/>
              </a:rPr>
              <a:t>batch culture.</a:t>
            </a:r>
          </a:p>
          <a:p>
            <a:pPr algn="just" eaLnBrk="1" hangingPunct="1">
              <a:defRPr/>
            </a:pPr>
            <a:r>
              <a:rPr lang="en-US" altLang="zh-CN" dirty="0" smtClean="0">
                <a:ea typeface="宋体" charset="-122"/>
              </a:rPr>
              <a:t> </a:t>
            </a:r>
            <a:r>
              <a:rPr lang="en-US" dirty="0" smtClean="0"/>
              <a:t>When penicillin was first made at the end of the second world war using the fungus </a:t>
            </a:r>
            <a:r>
              <a:rPr lang="en-US" i="1" dirty="0" smtClean="0"/>
              <a:t>Penicillium notatum</a:t>
            </a:r>
            <a:r>
              <a:rPr lang="en-US" dirty="0" smtClean="0"/>
              <a:t>, the yield was 1 mg dm</a:t>
            </a:r>
            <a:r>
              <a:rPr lang="en-US" baseline="22000" dirty="0" smtClean="0"/>
              <a:t>-3</a:t>
            </a:r>
            <a:r>
              <a:rPr lang="en-US" dirty="0" smtClean="0"/>
              <a:t>. </a:t>
            </a:r>
          </a:p>
          <a:p>
            <a:pPr algn="just" eaLnBrk="1" hangingPunct="1">
              <a:defRPr/>
            </a:pPr>
            <a:r>
              <a:rPr lang="en-US" dirty="0" smtClean="0"/>
              <a:t>Today, using a different species (</a:t>
            </a:r>
            <a:r>
              <a:rPr lang="en-US" i="1" dirty="0" smtClean="0"/>
              <a:t>P. chrysogenum</a:t>
            </a:r>
            <a:r>
              <a:rPr lang="en-US" dirty="0" smtClean="0"/>
              <a:t>) and a better extraction procedures the yield is 50 g dm</a:t>
            </a:r>
            <a:r>
              <a:rPr lang="en-US" baseline="22000" dirty="0" smtClean="0"/>
              <a:t>-3</a:t>
            </a:r>
            <a:r>
              <a:rPr lang="en-US" dirty="0" smtClean="0"/>
              <a:t>. </a:t>
            </a:r>
          </a:p>
          <a:p>
            <a:pPr algn="just" eaLnBrk="1" hangingPunct="1">
              <a:buFont typeface="Wingdings" pitchFamily="2" charset="2"/>
              <a:buNone/>
              <a:defRPr/>
            </a:pPr>
            <a:endParaRPr lang="en-US" dirty="0" smtClean="0"/>
          </a:p>
          <a:p>
            <a:pPr algn="just" eaLnBrk="1" hangingPunct="1">
              <a:defRPr/>
            </a:pP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304800"/>
            <a:ext cx="8915400" cy="1143000"/>
          </a:xfrm>
          <a:solidFill>
            <a:schemeClr val="bg1"/>
          </a:solidFill>
        </p:spPr>
        <p:txBody>
          <a:bodyPr/>
          <a:lstStyle/>
          <a:p>
            <a:pPr eaLnBrk="1" hangingPunct="1"/>
            <a:r>
              <a:rPr lang="en-US" sz="3800" smtClean="0"/>
              <a:t>Fermentative Production of Penicillin</a:t>
            </a:r>
            <a:r>
              <a:rPr lang="en-US" altLang="zh-CN" sz="3800" smtClean="0">
                <a:ea typeface="宋体" pitchFamily="2" charset="-122"/>
              </a:rPr>
              <a:t/>
            </a:r>
            <a:br>
              <a:rPr lang="en-US" altLang="zh-CN" sz="3800" smtClean="0">
                <a:ea typeface="宋体" pitchFamily="2" charset="-122"/>
              </a:rPr>
            </a:br>
            <a:endParaRPr lang="en-US" sz="3800" smtClean="0"/>
          </a:p>
        </p:txBody>
      </p:sp>
      <p:sp>
        <p:nvSpPr>
          <p:cNvPr id="15363" name="Rectangle 3"/>
          <p:cNvSpPr>
            <a:spLocks noGrp="1" noChangeArrowheads="1"/>
          </p:cNvSpPr>
          <p:nvPr>
            <p:ph type="body" idx="1"/>
          </p:nvPr>
        </p:nvSpPr>
        <p:spPr>
          <a:xfrm>
            <a:off x="0" y="1066800"/>
            <a:ext cx="8915400" cy="5029200"/>
          </a:xfrm>
          <a:solidFill>
            <a:schemeClr val="bg1"/>
          </a:solidFill>
        </p:spPr>
        <p:txBody>
          <a:bodyPr/>
          <a:lstStyle/>
          <a:p>
            <a:pPr eaLnBrk="1" hangingPunct="1"/>
            <a:r>
              <a:rPr lang="en-US" smtClean="0"/>
              <a:t>The industrial production of penicillin was broadly classified in to two processes namely,</a:t>
            </a:r>
            <a:endParaRPr lang="en-US" b="1" smtClean="0"/>
          </a:p>
          <a:p>
            <a:pPr eaLnBrk="1" hangingPunct="1"/>
            <a:r>
              <a:rPr lang="en-US" b="1" smtClean="0"/>
              <a:t>Upstream processing </a:t>
            </a:r>
          </a:p>
          <a:p>
            <a:pPr lvl="1" eaLnBrk="1" hangingPunct="1"/>
            <a:r>
              <a:rPr lang="en-US" altLang="zh-CN" smtClean="0">
                <a:ea typeface="宋体" pitchFamily="2" charset="-122"/>
              </a:rPr>
              <a:t>Selection of microorganisms</a:t>
            </a:r>
          </a:p>
          <a:p>
            <a:pPr lvl="1" algn="just" eaLnBrk="1" hangingPunct="1"/>
            <a:r>
              <a:rPr lang="en-US" altLang="zh-CN" smtClean="0">
                <a:ea typeface="宋体" pitchFamily="2" charset="-122"/>
              </a:rPr>
              <a:t>Media formulation</a:t>
            </a:r>
          </a:p>
          <a:p>
            <a:pPr lvl="1" algn="just" eaLnBrk="1" hangingPunct="1"/>
            <a:r>
              <a:rPr lang="en-US" altLang="zh-CN" smtClean="0">
                <a:ea typeface="宋体" pitchFamily="2" charset="-122"/>
              </a:rPr>
              <a:t>INOCULUM  PREPARATION</a:t>
            </a:r>
          </a:p>
          <a:p>
            <a:pPr lvl="1" algn="just" eaLnBrk="1" hangingPunct="1"/>
            <a:r>
              <a:rPr lang="en-US" smtClean="0">
                <a:ea typeface="宋体" pitchFamily="2" charset="-122"/>
              </a:rPr>
              <a:t>Fermentation process</a:t>
            </a:r>
          </a:p>
          <a:p>
            <a:pPr lvl="1" algn="just" eaLnBrk="1" hangingPunct="1"/>
            <a:r>
              <a:rPr lang="en-US" smtClean="0">
                <a:ea typeface="宋体" pitchFamily="2" charset="-122"/>
              </a:rPr>
              <a:t>Fermentation condition</a:t>
            </a:r>
            <a:endParaRPr lang="en-US" smtClean="0"/>
          </a:p>
          <a:p>
            <a:pPr eaLnBrk="1" hangingPunct="1"/>
            <a:r>
              <a:rPr lang="en-US" b="1" smtClean="0"/>
              <a:t>Downstream processing</a:t>
            </a:r>
          </a:p>
          <a:p>
            <a:r>
              <a:rPr lang="en-US" smtClean="0"/>
              <a:t>Post harvest product recovery of </a:t>
            </a:r>
            <a:r>
              <a:rPr lang="en-US" altLang="zh-CN" smtClean="0">
                <a:ea typeface="宋体" pitchFamily="2" charset="-122"/>
              </a:rPr>
              <a:t>penicillin </a:t>
            </a:r>
            <a:r>
              <a:rPr lang="en-US" smtClean="0"/>
              <a:t>- clarification, concentration, purification,</a:t>
            </a:r>
          </a:p>
          <a:p>
            <a:r>
              <a:rPr lang="en-US" smtClean="0"/>
              <a:t>polishing and formulation till packaging.</a:t>
            </a:r>
            <a:endParaRPr lang="en-US" b="1"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t>Selection of microbes</a:t>
            </a:r>
          </a:p>
        </p:txBody>
      </p:sp>
      <p:sp>
        <p:nvSpPr>
          <p:cNvPr id="16387" name="Content Placeholder 2"/>
          <p:cNvSpPr>
            <a:spLocks noGrp="1"/>
          </p:cNvSpPr>
          <p:nvPr>
            <p:ph idx="1"/>
          </p:nvPr>
        </p:nvSpPr>
        <p:spPr/>
        <p:txBody>
          <a:bodyPr/>
          <a:lstStyle/>
          <a:p>
            <a:r>
              <a:rPr lang="en-US" i="1" smtClean="0"/>
              <a:t>Penicillium notatum</a:t>
            </a:r>
          </a:p>
          <a:p>
            <a:r>
              <a:rPr lang="en-US" i="1" smtClean="0"/>
              <a:t>Penicillium chrysogenum </a:t>
            </a:r>
            <a:r>
              <a:rPr lang="en-US" smtClean="0"/>
              <a:t>NRRL 1951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914400" y="609600"/>
            <a:ext cx="8001000" cy="533400"/>
          </a:xfrm>
          <a:solidFill>
            <a:schemeClr val="bg1"/>
          </a:solidFill>
        </p:spPr>
        <p:txBody>
          <a:bodyPr/>
          <a:lstStyle/>
          <a:p>
            <a:r>
              <a:rPr lang="en-US" smtClean="0"/>
              <a:t>Medium component</a:t>
            </a:r>
          </a:p>
        </p:txBody>
      </p:sp>
      <p:sp>
        <p:nvSpPr>
          <p:cNvPr id="3" name="Content Placeholder 2"/>
          <p:cNvSpPr>
            <a:spLocks noGrp="1"/>
          </p:cNvSpPr>
          <p:nvPr>
            <p:ph idx="1"/>
          </p:nvPr>
        </p:nvSpPr>
        <p:spPr>
          <a:xfrm>
            <a:off x="914400" y="1219200"/>
            <a:ext cx="8001000" cy="5638800"/>
          </a:xfrm>
          <a:solidFill>
            <a:schemeClr val="bg1"/>
          </a:solidFill>
        </p:spPr>
        <p:txBody>
          <a:bodyPr/>
          <a:lstStyle/>
          <a:p>
            <a:pPr algn="just" eaLnBrk="1" hangingPunct="1">
              <a:spcBef>
                <a:spcPts val="0"/>
              </a:spcBef>
              <a:defRPr/>
            </a:pPr>
            <a:r>
              <a:rPr lang="en-US" altLang="zh-CN" b="1" dirty="0" smtClean="0">
                <a:ea typeface="宋体" pitchFamily="2" charset="-122"/>
              </a:rPr>
              <a:t>Carbon sources: </a:t>
            </a:r>
          </a:p>
          <a:p>
            <a:pPr lvl="1" algn="just" eaLnBrk="1" hangingPunct="1">
              <a:spcBef>
                <a:spcPts val="0"/>
              </a:spcBef>
              <a:defRPr/>
            </a:pPr>
            <a:r>
              <a:rPr lang="en-US" altLang="zh-CN" dirty="0" smtClean="0">
                <a:ea typeface="宋体" pitchFamily="2" charset="-122"/>
              </a:rPr>
              <a:t>Lactose acts as a very satisfactory carbon compound, provided that is used in a concentration of 6%. </a:t>
            </a:r>
          </a:p>
          <a:p>
            <a:pPr lvl="1" algn="just" eaLnBrk="1" hangingPunct="1">
              <a:spcBef>
                <a:spcPts val="0"/>
              </a:spcBef>
              <a:defRPr/>
            </a:pPr>
            <a:r>
              <a:rPr lang="en-US" altLang="zh-CN" dirty="0" smtClean="0">
                <a:ea typeface="宋体" pitchFamily="2" charset="-122"/>
              </a:rPr>
              <a:t>Molasses as a crude  source of sucrose may be used.</a:t>
            </a:r>
          </a:p>
          <a:p>
            <a:pPr lvl="1" algn="just" eaLnBrk="1" hangingPunct="1">
              <a:spcBef>
                <a:spcPts val="0"/>
              </a:spcBef>
              <a:defRPr/>
            </a:pPr>
            <a:r>
              <a:rPr lang="en-US" altLang="zh-CN" dirty="0" smtClean="0">
                <a:ea typeface="宋体" pitchFamily="2" charset="-122"/>
              </a:rPr>
              <a:t>Animal &amp; vegetable oils also used.</a:t>
            </a:r>
          </a:p>
          <a:p>
            <a:pPr marL="0" indent="0" algn="just" eaLnBrk="1" hangingPunct="1">
              <a:spcBef>
                <a:spcPts val="0"/>
              </a:spcBef>
              <a:defRPr/>
            </a:pPr>
            <a:endParaRPr lang="en-US" altLang="zh-CN" b="1" dirty="0" smtClean="0">
              <a:ea typeface="宋体" pitchFamily="2" charset="-122"/>
            </a:endParaRPr>
          </a:p>
          <a:p>
            <a:pPr marL="0" indent="0" algn="just" eaLnBrk="1" hangingPunct="1">
              <a:spcBef>
                <a:spcPts val="0"/>
              </a:spcBef>
              <a:defRPr/>
            </a:pPr>
            <a:r>
              <a:rPr lang="en-US" altLang="zh-CN" b="1" dirty="0" smtClean="0">
                <a:ea typeface="宋体" pitchFamily="2" charset="-122"/>
              </a:rPr>
              <a:t> Nitrogen sources:</a:t>
            </a:r>
          </a:p>
          <a:p>
            <a:pPr marL="400050" lvl="1" indent="0" algn="just" eaLnBrk="1" hangingPunct="1">
              <a:spcBef>
                <a:spcPts val="0"/>
              </a:spcBef>
              <a:defRPr/>
            </a:pPr>
            <a:r>
              <a:rPr lang="en-US" altLang="zh-CN" b="1" dirty="0" smtClean="0">
                <a:solidFill>
                  <a:srgbClr val="002060"/>
                </a:solidFill>
                <a:ea typeface="宋体" pitchFamily="2" charset="-122"/>
              </a:rPr>
              <a:t>Organic nitrogen source: </a:t>
            </a:r>
            <a:r>
              <a:rPr lang="en-US" altLang="zh-CN" dirty="0" smtClean="0">
                <a:ea typeface="宋体" pitchFamily="2" charset="-122"/>
              </a:rPr>
              <a:t>Corn steep liquor (CSL) used</a:t>
            </a:r>
          </a:p>
          <a:p>
            <a:pPr marL="400050" lvl="1" indent="0" algn="just" eaLnBrk="1" hangingPunct="1">
              <a:spcBef>
                <a:spcPts val="0"/>
              </a:spcBef>
              <a:defRPr/>
            </a:pPr>
            <a:r>
              <a:rPr lang="en-US" altLang="zh-CN" b="1" dirty="0" smtClean="0">
                <a:solidFill>
                  <a:srgbClr val="002060"/>
                </a:solidFill>
                <a:ea typeface="宋体" pitchFamily="2" charset="-122"/>
              </a:rPr>
              <a:t>Inorganic nitrogen source: </a:t>
            </a:r>
            <a:r>
              <a:rPr lang="en-US" altLang="zh-CN" dirty="0" smtClean="0">
                <a:ea typeface="宋体" pitchFamily="2" charset="-122"/>
              </a:rPr>
              <a:t>Ammonium </a:t>
            </a:r>
            <a:r>
              <a:rPr lang="en-US" altLang="zh-CN" dirty="0" err="1" smtClean="0">
                <a:ea typeface="宋体" pitchFamily="2" charset="-122"/>
              </a:rPr>
              <a:t>sulphate</a:t>
            </a:r>
            <a:r>
              <a:rPr lang="en-US" altLang="zh-CN" dirty="0" smtClean="0">
                <a:ea typeface="宋体" pitchFamily="2" charset="-122"/>
              </a:rPr>
              <a:t> and ammonium acetate can be fed in to the medium.</a:t>
            </a:r>
          </a:p>
          <a:p>
            <a:pPr marL="400050" lvl="1" indent="0" eaLnBrk="1" hangingPunct="1">
              <a:spcBef>
                <a:spcPts val="0"/>
              </a:spcBef>
              <a:defRPr/>
            </a:pPr>
            <a:r>
              <a:rPr lang="en-US" altLang="zh-CN" dirty="0" smtClean="0">
                <a:ea typeface="宋体" pitchFamily="2" charset="-122"/>
              </a:rPr>
              <a:t>Ammonium </a:t>
            </a:r>
            <a:r>
              <a:rPr lang="en-US" altLang="zh-CN" dirty="0" err="1" smtClean="0">
                <a:ea typeface="宋体" pitchFamily="2" charset="-122"/>
              </a:rPr>
              <a:t>sulphate</a:t>
            </a:r>
            <a:r>
              <a:rPr lang="en-US" altLang="zh-CN" dirty="0" smtClean="0">
                <a:ea typeface="宋体" pitchFamily="2" charset="-122"/>
              </a:rPr>
              <a:t> also provide sulfur.</a:t>
            </a:r>
            <a:br>
              <a:rPr lang="en-US" altLang="zh-CN" dirty="0" smtClean="0">
                <a:ea typeface="宋体" pitchFamily="2" charset="-122"/>
              </a:rPr>
            </a:br>
            <a:endParaRPr lang="en-US" dirty="0" smtClean="0"/>
          </a:p>
          <a:p>
            <a:pPr>
              <a:defRPr/>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endParaRPr lang="en-US" smtClean="0"/>
          </a:p>
        </p:txBody>
      </p:sp>
      <p:sp>
        <p:nvSpPr>
          <p:cNvPr id="18435" name="Content Placeholder 2"/>
          <p:cNvSpPr>
            <a:spLocks noGrp="1"/>
          </p:cNvSpPr>
          <p:nvPr>
            <p:ph idx="1"/>
          </p:nvPr>
        </p:nvSpPr>
        <p:spPr/>
        <p:txBody>
          <a:bodyPr/>
          <a:lstStyle/>
          <a:p>
            <a:r>
              <a:rPr lang="en-US" b="1" smtClean="0"/>
              <a:t>Precursors of penicillin side chain</a:t>
            </a:r>
          </a:p>
          <a:p>
            <a:pPr lvl="1"/>
            <a:r>
              <a:rPr lang="en-US" smtClean="0"/>
              <a:t>Phenyl acetic acid: Precursor for Penicillin G</a:t>
            </a:r>
          </a:p>
          <a:p>
            <a:pPr lvl="1"/>
            <a:r>
              <a:rPr lang="en-US" smtClean="0"/>
              <a:t>Phenoxy acetic acid: Precursor for Penicillin V</a:t>
            </a:r>
          </a:p>
          <a:p>
            <a:pPr lvl="1"/>
            <a:r>
              <a:rPr lang="en-US" smtClean="0"/>
              <a:t>Both required in relatively high conc. </a:t>
            </a:r>
          </a:p>
          <a:p>
            <a:pPr lvl="1"/>
            <a:r>
              <a:rPr lang="en-US" smtClean="0"/>
              <a:t>Both are fed in the fermentation medium continuously.</a:t>
            </a:r>
          </a:p>
          <a:p>
            <a:endParaRPr lang="en-US"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idx="1"/>
          </p:nvPr>
        </p:nvSpPr>
        <p:spPr>
          <a:xfrm>
            <a:off x="457200" y="304800"/>
            <a:ext cx="8458200" cy="6477000"/>
          </a:xfrm>
          <a:solidFill>
            <a:schemeClr val="bg1"/>
          </a:solidFill>
        </p:spPr>
        <p:txBody>
          <a:bodyPr/>
          <a:lstStyle/>
          <a:p>
            <a:pPr algn="just" eaLnBrk="1" hangingPunct="1">
              <a:lnSpc>
                <a:spcPct val="80000"/>
              </a:lnSpc>
              <a:buFontTx/>
              <a:buChar char="•"/>
              <a:defRPr/>
            </a:pPr>
            <a:r>
              <a:rPr lang="en-US" altLang="zh-CN" sz="3200" b="1" dirty="0" smtClean="0">
                <a:solidFill>
                  <a:schemeClr val="tx2">
                    <a:lumMod val="75000"/>
                  </a:schemeClr>
                </a:solidFill>
                <a:ea typeface="宋体" pitchFamily="2" charset="-122"/>
              </a:rPr>
              <a:t>Mineral sources: </a:t>
            </a:r>
          </a:p>
          <a:p>
            <a:pPr algn="just" eaLnBrk="1" hangingPunct="1">
              <a:lnSpc>
                <a:spcPct val="80000"/>
              </a:lnSpc>
              <a:buFontTx/>
              <a:buChar char="•"/>
              <a:defRPr/>
            </a:pPr>
            <a:endParaRPr lang="en-US" altLang="zh-CN" sz="3200" b="1" dirty="0" smtClean="0">
              <a:solidFill>
                <a:schemeClr val="tx2">
                  <a:lumMod val="75000"/>
                </a:schemeClr>
              </a:solidFill>
              <a:ea typeface="宋体" pitchFamily="2" charset="-122"/>
            </a:endParaRPr>
          </a:p>
          <a:p>
            <a:pPr algn="just" eaLnBrk="1" hangingPunct="1">
              <a:lnSpc>
                <a:spcPct val="80000"/>
              </a:lnSpc>
              <a:buFontTx/>
              <a:buChar char="•"/>
              <a:defRPr/>
            </a:pPr>
            <a:r>
              <a:rPr lang="en-US" altLang="zh-CN" b="1" dirty="0" smtClean="0">
                <a:ea typeface="宋体" pitchFamily="2" charset="-122"/>
              </a:rPr>
              <a:t>Phosphorus: </a:t>
            </a:r>
          </a:p>
          <a:p>
            <a:pPr lvl="1" algn="just" eaLnBrk="1" hangingPunct="1">
              <a:lnSpc>
                <a:spcPct val="80000"/>
              </a:lnSpc>
              <a:buFontTx/>
              <a:buChar char="•"/>
              <a:defRPr/>
            </a:pPr>
            <a:r>
              <a:rPr lang="en-US" altLang="zh-CN" dirty="0" smtClean="0">
                <a:ea typeface="宋体" pitchFamily="2" charset="-122"/>
              </a:rPr>
              <a:t>Important source of phosphorus is </a:t>
            </a:r>
            <a:r>
              <a:rPr lang="en-US" altLang="zh-CN" dirty="0" err="1" smtClean="0">
                <a:ea typeface="宋体" pitchFamily="2" charset="-122"/>
              </a:rPr>
              <a:t>phytic</a:t>
            </a:r>
            <a:r>
              <a:rPr lang="en-US" altLang="zh-CN" dirty="0" smtClean="0">
                <a:ea typeface="宋体" pitchFamily="2" charset="-122"/>
              </a:rPr>
              <a:t> acid present in  corn steep liquor.</a:t>
            </a:r>
          </a:p>
          <a:p>
            <a:pPr lvl="1" algn="just" eaLnBrk="1" hangingPunct="1">
              <a:lnSpc>
                <a:spcPct val="80000"/>
              </a:lnSpc>
              <a:buFontTx/>
              <a:buChar char="•"/>
              <a:defRPr/>
            </a:pPr>
            <a:r>
              <a:rPr lang="en-US" altLang="zh-CN" dirty="0" smtClean="0">
                <a:ea typeface="宋体" pitchFamily="2" charset="-122"/>
              </a:rPr>
              <a:t>Phosphorus also added in the form of inorganic salts. </a:t>
            </a:r>
          </a:p>
          <a:p>
            <a:pPr lvl="1" eaLnBrk="1" hangingPunct="1">
              <a:lnSpc>
                <a:spcPct val="80000"/>
              </a:lnSpc>
              <a:buFontTx/>
              <a:buChar char="•"/>
              <a:defRPr/>
            </a:pPr>
            <a:r>
              <a:rPr lang="en-US" altLang="zh-CN" dirty="0" smtClean="0">
                <a:ea typeface="宋体" pitchFamily="2" charset="-122"/>
              </a:rPr>
              <a:t>A level of 250-500</a:t>
            </a:r>
            <a:r>
              <a:rPr lang="en-US" altLang="zh-CN" dirty="0" smtClean="0">
                <a:ea typeface="宋体" pitchFamily="2" charset="-122"/>
                <a:sym typeface="Symbol" pitchFamily="18" charset="2"/>
              </a:rPr>
              <a:t>g/ml of inorganic phosphate should be maintained.</a:t>
            </a:r>
            <a:r>
              <a:rPr lang="en-US" altLang="zh-CN" dirty="0" smtClean="0">
                <a:ea typeface="宋体" pitchFamily="2" charset="-122"/>
              </a:rPr>
              <a:t/>
            </a:r>
            <a:br>
              <a:rPr lang="en-US" altLang="zh-CN" dirty="0" smtClean="0">
                <a:ea typeface="宋体" pitchFamily="2" charset="-122"/>
              </a:rPr>
            </a:br>
            <a:endParaRPr lang="en-US" altLang="zh-CN" dirty="0" smtClean="0">
              <a:ea typeface="宋体" pitchFamily="2" charset="-122"/>
            </a:endParaRPr>
          </a:p>
          <a:p>
            <a:pPr algn="just" eaLnBrk="1" hangingPunct="1">
              <a:lnSpc>
                <a:spcPct val="80000"/>
              </a:lnSpc>
              <a:buFontTx/>
              <a:buChar char="•"/>
              <a:defRPr/>
            </a:pPr>
            <a:r>
              <a:rPr lang="en-US" altLang="zh-CN" dirty="0" smtClean="0">
                <a:ea typeface="宋体" pitchFamily="2" charset="-122"/>
              </a:rPr>
              <a:t>Elements namely potassium, magnesium, </a:t>
            </a:r>
            <a:r>
              <a:rPr lang="en-US" altLang="zh-CN" dirty="0" err="1" smtClean="0">
                <a:ea typeface="宋体" pitchFamily="2" charset="-122"/>
              </a:rPr>
              <a:t>sulphur</a:t>
            </a:r>
            <a:r>
              <a:rPr lang="en-US" altLang="zh-CN" dirty="0" smtClean="0">
                <a:ea typeface="宋体" pitchFamily="2" charset="-122"/>
              </a:rPr>
              <a:t>, zinc and copper are essential for penicillin production. Some of these are applied by corn steep liquor.</a:t>
            </a:r>
          </a:p>
          <a:p>
            <a:pPr algn="just" eaLnBrk="1" hangingPunct="1">
              <a:lnSpc>
                <a:spcPct val="80000"/>
              </a:lnSpc>
              <a:buFontTx/>
              <a:buChar char="•"/>
              <a:defRPr/>
            </a:pPr>
            <a:endParaRPr lang="en-US" altLang="zh-CN" dirty="0" smtClean="0">
              <a:ea typeface="宋体" pitchFamily="2" charset="-122"/>
            </a:endParaRPr>
          </a:p>
          <a:p>
            <a:pPr eaLnBrk="1" hangingPunct="1">
              <a:lnSpc>
                <a:spcPct val="80000"/>
              </a:lnSpc>
              <a:buFontTx/>
              <a:buChar char="•"/>
              <a:defRPr/>
            </a:pPr>
            <a:r>
              <a:rPr lang="en-US" altLang="zh-CN" b="1" dirty="0" smtClean="0">
                <a:ea typeface="宋体" pitchFamily="2" charset="-122"/>
              </a:rPr>
              <a:t>Calcium: </a:t>
            </a:r>
            <a:r>
              <a:rPr lang="en-US" altLang="zh-CN" dirty="0" smtClean="0">
                <a:ea typeface="宋体" pitchFamily="2" charset="-122"/>
              </a:rPr>
              <a:t> can be added in the form of chalk to control </a:t>
            </a:r>
            <a:r>
              <a:rPr lang="en-US" altLang="zh-CN" dirty="0" err="1" smtClean="0">
                <a:ea typeface="宋体" pitchFamily="2" charset="-122"/>
              </a:rPr>
              <a:t>pH.</a:t>
            </a:r>
            <a:r>
              <a:rPr lang="en-US" altLang="zh-CN" dirty="0" smtClean="0">
                <a:ea typeface="宋体" pitchFamily="2" charset="-122"/>
              </a:rPr>
              <a:t/>
            </a:r>
            <a:br>
              <a:rPr lang="en-US" altLang="zh-CN" dirty="0" smtClean="0">
                <a:ea typeface="宋体" pitchFamily="2" charset="-122"/>
              </a:rPr>
            </a:br>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914400" y="0"/>
            <a:ext cx="8001000" cy="1219200"/>
          </a:xfrm>
          <a:solidFill>
            <a:schemeClr val="bg1"/>
          </a:solidFill>
        </p:spPr>
        <p:txBody>
          <a:bodyPr/>
          <a:lstStyle/>
          <a:p>
            <a:r>
              <a:rPr lang="en-US" altLang="zh-CN" smtClean="0">
                <a:ea typeface="宋体" pitchFamily="2" charset="-122"/>
              </a:rPr>
              <a:t>INOCULUM PREPARATION 7</a:t>
            </a:r>
            <a:r>
              <a:rPr lang="en-US" smtClean="0"/>
              <a:t/>
            </a:r>
            <a:br>
              <a:rPr lang="en-US" smtClean="0"/>
            </a:br>
            <a:endParaRPr lang="en-US" smtClean="0"/>
          </a:p>
        </p:txBody>
      </p:sp>
      <p:sp>
        <p:nvSpPr>
          <p:cNvPr id="20483" name="Content Placeholder 2"/>
          <p:cNvSpPr>
            <a:spLocks noGrp="1"/>
          </p:cNvSpPr>
          <p:nvPr>
            <p:ph idx="1"/>
          </p:nvPr>
        </p:nvSpPr>
        <p:spPr>
          <a:xfrm>
            <a:off x="304800" y="838200"/>
            <a:ext cx="8610600" cy="6019800"/>
          </a:xfrm>
          <a:solidFill>
            <a:schemeClr val="bg1"/>
          </a:solidFill>
        </p:spPr>
        <p:txBody>
          <a:bodyPr/>
          <a:lstStyle/>
          <a:p>
            <a:pPr algn="just" eaLnBrk="1" hangingPunct="1"/>
            <a:r>
              <a:rPr lang="en-US" altLang="zh-CN" smtClean="0">
                <a:ea typeface="宋体" pitchFamily="2" charset="-122"/>
              </a:rPr>
              <a:t>Purpose of inoculum development is to increase biomass that can be added to the next stage.</a:t>
            </a:r>
          </a:p>
          <a:p>
            <a:pPr algn="just" eaLnBrk="1" hangingPunct="1"/>
            <a:r>
              <a:rPr lang="en-US" altLang="zh-CN" smtClean="0">
                <a:ea typeface="宋体" pitchFamily="2" charset="-122"/>
              </a:rPr>
              <a:t>Inoculation development is performed in a shake flasks &amp; agitated vessels(Seed cultures).</a:t>
            </a:r>
          </a:p>
          <a:p>
            <a:pPr algn="just" eaLnBrk="1" hangingPunct="1"/>
            <a:r>
              <a:rPr lang="en-US" altLang="zh-CN" smtClean="0">
                <a:ea typeface="宋体" pitchFamily="2" charset="-122"/>
              </a:rPr>
              <a:t>Sporulated culture is used to inoculate shake flasks &amp; Seed fermenter).</a:t>
            </a:r>
          </a:p>
          <a:p>
            <a:pPr algn="just" eaLnBrk="1" hangingPunct="1"/>
            <a:r>
              <a:rPr lang="en-US" altLang="zh-CN" smtClean="0">
                <a:ea typeface="宋体" pitchFamily="2" charset="-122"/>
              </a:rPr>
              <a:t>Sporulation &amp; Inoculation method- submerged technique.</a:t>
            </a:r>
          </a:p>
          <a:p>
            <a:pPr algn="just" eaLnBrk="1" hangingPunct="1"/>
            <a:r>
              <a:rPr lang="en-US" altLang="zh-CN" smtClean="0">
                <a:ea typeface="宋体" pitchFamily="2" charset="-122"/>
              </a:rPr>
              <a:t>Medium composition for the submerged culture</a:t>
            </a:r>
          </a:p>
          <a:p>
            <a:pPr lvl="1" algn="just" eaLnBrk="1" hangingPunct="1"/>
            <a:r>
              <a:rPr lang="en-US" altLang="zh-CN" sz="2000" smtClean="0">
                <a:ea typeface="宋体" pitchFamily="2" charset="-122"/>
              </a:rPr>
              <a:t>Sucrose</a:t>
            </a:r>
          </a:p>
          <a:p>
            <a:pPr lvl="1" algn="just" eaLnBrk="1" hangingPunct="1"/>
            <a:r>
              <a:rPr lang="en-US" altLang="zh-CN" sz="2000" smtClean="0">
                <a:ea typeface="宋体" pitchFamily="2" charset="-122"/>
              </a:rPr>
              <a:t>NaNO</a:t>
            </a:r>
            <a:r>
              <a:rPr lang="en-US" altLang="zh-CN" sz="2000" baseline="-25000" smtClean="0">
                <a:ea typeface="宋体" pitchFamily="2" charset="-122"/>
              </a:rPr>
              <a:t>3</a:t>
            </a:r>
          </a:p>
          <a:p>
            <a:pPr lvl="1" algn="just" eaLnBrk="1" hangingPunct="1"/>
            <a:r>
              <a:rPr lang="en-US" altLang="zh-CN" sz="2000" smtClean="0">
                <a:ea typeface="宋体" pitchFamily="2" charset="-122"/>
              </a:rPr>
              <a:t>KH2PO4</a:t>
            </a:r>
          </a:p>
          <a:p>
            <a:pPr lvl="1" algn="just" eaLnBrk="1" hangingPunct="1"/>
            <a:r>
              <a:rPr lang="en-US" altLang="zh-CN" sz="2000" smtClean="0">
                <a:ea typeface="宋体" pitchFamily="2" charset="-122"/>
              </a:rPr>
              <a:t>MgSO</a:t>
            </a:r>
            <a:r>
              <a:rPr lang="en-US" altLang="zh-CN" sz="2000" baseline="-25000" smtClean="0">
                <a:ea typeface="宋体" pitchFamily="2" charset="-122"/>
              </a:rPr>
              <a:t>4</a:t>
            </a:r>
          </a:p>
          <a:p>
            <a:pPr lvl="1" algn="just" eaLnBrk="1" hangingPunct="1"/>
            <a:r>
              <a:rPr lang="en-US" altLang="zh-CN" sz="2000" smtClean="0">
                <a:ea typeface="宋体" pitchFamily="2" charset="-122"/>
              </a:rPr>
              <a:t>CaCl2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Text Box 3"/>
          <p:cNvSpPr txBox="1">
            <a:spLocks noChangeArrowheads="1"/>
          </p:cNvSpPr>
          <p:nvPr/>
        </p:nvSpPr>
        <p:spPr bwMode="auto">
          <a:xfrm>
            <a:off x="685800" y="2895600"/>
            <a:ext cx="3505200" cy="457200"/>
          </a:xfrm>
          <a:prstGeom prst="rect">
            <a:avLst/>
          </a:prstGeom>
          <a:noFill/>
          <a:ln w="9525">
            <a:noFill/>
            <a:miter lim="800000"/>
            <a:headEnd/>
            <a:tailEnd/>
          </a:ln>
        </p:spPr>
        <p:txBody>
          <a:bodyPr>
            <a:spAutoFit/>
          </a:bodyPr>
          <a:lstStyle/>
          <a:p>
            <a:pPr>
              <a:spcBef>
                <a:spcPct val="50000"/>
              </a:spcBef>
            </a:pPr>
            <a:endParaRPr lang="zh-CN" altLang="zh-CN">
              <a:ea typeface="宋体" pitchFamily="2" charset="-122"/>
            </a:endParaRPr>
          </a:p>
        </p:txBody>
      </p:sp>
      <p:graphicFrame>
        <p:nvGraphicFramePr>
          <p:cNvPr id="2050" name="Object 5"/>
          <p:cNvGraphicFramePr>
            <a:graphicFrameLocks noChangeAspect="1"/>
          </p:cNvGraphicFramePr>
          <p:nvPr/>
        </p:nvGraphicFramePr>
        <p:xfrm>
          <a:off x="7026275" y="533400"/>
          <a:ext cx="2117725" cy="2478088"/>
        </p:xfrm>
        <a:graphic>
          <a:graphicData uri="http://schemas.openxmlformats.org/presentationml/2006/ole">
            <p:oleObj spid="_x0000_s2050" name="BMP 图象" r:id="rId4" imgW="1400000" imgH="1638529" progId="PBrush">
              <p:embed/>
            </p:oleObj>
          </a:graphicData>
        </a:graphic>
      </p:graphicFrame>
      <p:graphicFrame>
        <p:nvGraphicFramePr>
          <p:cNvPr id="2051" name="Object 7"/>
          <p:cNvGraphicFramePr>
            <a:graphicFrameLocks noChangeAspect="1"/>
          </p:cNvGraphicFramePr>
          <p:nvPr/>
        </p:nvGraphicFramePr>
        <p:xfrm>
          <a:off x="4876800" y="3429000"/>
          <a:ext cx="3962400" cy="3171825"/>
        </p:xfrm>
        <a:graphic>
          <a:graphicData uri="http://schemas.openxmlformats.org/presentationml/2006/ole">
            <p:oleObj spid="_x0000_s2051" name="BMP 图象" r:id="rId5" imgW="3962953" imgH="3172268" progId="PBrush">
              <p:embed/>
            </p:oleObj>
          </a:graphicData>
        </a:graphic>
      </p:graphicFrame>
      <p:pic>
        <p:nvPicPr>
          <p:cNvPr id="2054" name="Picture 6"/>
          <p:cNvPicPr>
            <a:picLocks noChangeAspect="1" noChangeArrowheads="1"/>
          </p:cNvPicPr>
          <p:nvPr/>
        </p:nvPicPr>
        <p:blipFill>
          <a:blip r:embed="rId6"/>
          <a:srcRect/>
          <a:stretch>
            <a:fillRect/>
          </a:stretch>
        </p:blipFill>
        <p:spPr bwMode="auto">
          <a:xfrm>
            <a:off x="2057400" y="457200"/>
            <a:ext cx="1905000" cy="2778125"/>
          </a:xfrm>
          <a:prstGeom prst="rect">
            <a:avLst/>
          </a:prstGeom>
          <a:noFill/>
          <a:ln w="9525">
            <a:noFill/>
            <a:miter lim="800000"/>
            <a:headEnd/>
            <a:tailEnd/>
          </a:ln>
        </p:spPr>
      </p:pic>
      <p:cxnSp>
        <p:nvCxnSpPr>
          <p:cNvPr id="2055" name="Straight Arrow Connector 11"/>
          <p:cNvCxnSpPr>
            <a:cxnSpLocks noChangeShapeType="1"/>
          </p:cNvCxnSpPr>
          <p:nvPr/>
        </p:nvCxnSpPr>
        <p:spPr bwMode="auto">
          <a:xfrm>
            <a:off x="8458200" y="2743200"/>
            <a:ext cx="0" cy="1143000"/>
          </a:xfrm>
          <a:prstGeom prst="straightConnector1">
            <a:avLst/>
          </a:prstGeom>
          <a:noFill/>
          <a:ln w="63500" algn="ctr">
            <a:solidFill>
              <a:schemeClr val="tx1"/>
            </a:solidFill>
            <a:miter lim="800000"/>
            <a:headEnd/>
            <a:tailEnd type="arrow" w="med" len="med"/>
          </a:ln>
        </p:spPr>
      </p:cxnSp>
      <p:pic>
        <p:nvPicPr>
          <p:cNvPr id="2056" name="Picture 2"/>
          <p:cNvPicPr>
            <a:picLocks noChangeAspect="1" noChangeArrowheads="1"/>
          </p:cNvPicPr>
          <p:nvPr/>
        </p:nvPicPr>
        <p:blipFill>
          <a:blip r:embed="rId7"/>
          <a:srcRect l="11578" r="70526" b="70433"/>
          <a:stretch>
            <a:fillRect/>
          </a:stretch>
        </p:blipFill>
        <p:spPr bwMode="auto">
          <a:xfrm>
            <a:off x="0" y="1143000"/>
            <a:ext cx="1295400" cy="1598613"/>
          </a:xfrm>
          <a:prstGeom prst="rect">
            <a:avLst/>
          </a:prstGeom>
          <a:noFill/>
          <a:ln w="9525">
            <a:noFill/>
            <a:miter lim="800000"/>
            <a:headEnd/>
            <a:tailEnd/>
          </a:ln>
        </p:spPr>
      </p:pic>
      <p:graphicFrame>
        <p:nvGraphicFramePr>
          <p:cNvPr id="2052" name="Object 5"/>
          <p:cNvGraphicFramePr>
            <a:graphicFrameLocks noChangeAspect="1"/>
          </p:cNvGraphicFramePr>
          <p:nvPr/>
        </p:nvGraphicFramePr>
        <p:xfrm>
          <a:off x="4343400" y="457200"/>
          <a:ext cx="2209800" cy="2586038"/>
        </p:xfrm>
        <a:graphic>
          <a:graphicData uri="http://schemas.openxmlformats.org/presentationml/2006/ole">
            <p:oleObj spid="_x0000_s2052" name="BMP 图象" r:id="rId8" imgW="1400000" imgH="1638529" progId="PBrush">
              <p:embed/>
            </p:oleObj>
          </a:graphicData>
        </a:graphic>
      </p:graphicFrame>
      <p:cxnSp>
        <p:nvCxnSpPr>
          <p:cNvPr id="2057" name="Straight Arrow Connector 17"/>
          <p:cNvCxnSpPr>
            <a:cxnSpLocks noChangeShapeType="1"/>
          </p:cNvCxnSpPr>
          <p:nvPr/>
        </p:nvCxnSpPr>
        <p:spPr bwMode="auto">
          <a:xfrm>
            <a:off x="1143000" y="2133600"/>
            <a:ext cx="762000" cy="0"/>
          </a:xfrm>
          <a:prstGeom prst="straightConnector1">
            <a:avLst/>
          </a:prstGeom>
          <a:noFill/>
          <a:ln w="63500" algn="ctr">
            <a:solidFill>
              <a:schemeClr val="tx1"/>
            </a:solidFill>
            <a:miter lim="800000"/>
            <a:headEnd/>
            <a:tailEnd type="arrow" w="med" len="med"/>
          </a:ln>
        </p:spPr>
      </p:cxnSp>
      <p:cxnSp>
        <p:nvCxnSpPr>
          <p:cNvPr id="2058" name="Straight Arrow Connector 7"/>
          <p:cNvCxnSpPr>
            <a:cxnSpLocks noChangeShapeType="1"/>
          </p:cNvCxnSpPr>
          <p:nvPr/>
        </p:nvCxnSpPr>
        <p:spPr bwMode="auto">
          <a:xfrm>
            <a:off x="3200400" y="1981200"/>
            <a:ext cx="1143000" cy="0"/>
          </a:xfrm>
          <a:prstGeom prst="straightConnector1">
            <a:avLst/>
          </a:prstGeom>
          <a:noFill/>
          <a:ln w="63500" algn="ctr">
            <a:solidFill>
              <a:schemeClr val="tx1"/>
            </a:solidFill>
            <a:miter lim="800000"/>
            <a:headEnd/>
            <a:tailEnd type="arrow" w="med" len="med"/>
          </a:ln>
        </p:spPr>
      </p:cxnSp>
      <p:cxnSp>
        <p:nvCxnSpPr>
          <p:cNvPr id="2059" name="Straight Arrow Connector 9"/>
          <p:cNvCxnSpPr>
            <a:cxnSpLocks noChangeShapeType="1"/>
          </p:cNvCxnSpPr>
          <p:nvPr/>
        </p:nvCxnSpPr>
        <p:spPr bwMode="auto">
          <a:xfrm>
            <a:off x="6400800" y="1828800"/>
            <a:ext cx="914400" cy="0"/>
          </a:xfrm>
          <a:prstGeom prst="straightConnector1">
            <a:avLst/>
          </a:prstGeom>
          <a:noFill/>
          <a:ln w="63500" algn="ctr">
            <a:solidFill>
              <a:schemeClr val="tx1"/>
            </a:solidFill>
            <a:miter lim="800000"/>
            <a:headEnd/>
            <a:tailEnd type="arrow" w="med" len="med"/>
          </a:ln>
        </p:spPr>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914400" y="304800"/>
            <a:ext cx="8001000" cy="762000"/>
          </a:xfrm>
          <a:solidFill>
            <a:schemeClr val="bg1"/>
          </a:solidFill>
        </p:spPr>
        <p:txBody>
          <a:bodyPr/>
          <a:lstStyle/>
          <a:p>
            <a:pPr eaLnBrk="1" hangingPunct="1"/>
            <a:r>
              <a:rPr lang="en-US" altLang="zh-CN" smtClean="0">
                <a:ea typeface="宋体" pitchFamily="2" charset="-122"/>
              </a:rPr>
              <a:t>FERMENTATION PROCESS</a:t>
            </a:r>
            <a:endParaRPr lang="en-US" smtClean="0"/>
          </a:p>
        </p:txBody>
      </p:sp>
      <p:sp>
        <p:nvSpPr>
          <p:cNvPr id="21507" name="Rectangle 3"/>
          <p:cNvSpPr>
            <a:spLocks noGrp="1" noChangeArrowheads="1"/>
          </p:cNvSpPr>
          <p:nvPr>
            <p:ph type="body" idx="1"/>
          </p:nvPr>
        </p:nvSpPr>
        <p:spPr>
          <a:xfrm>
            <a:off x="381000" y="1371600"/>
            <a:ext cx="8534400" cy="5486400"/>
          </a:xfrm>
          <a:solidFill>
            <a:schemeClr val="bg1"/>
          </a:solidFill>
        </p:spPr>
        <p:txBody>
          <a:bodyPr/>
          <a:lstStyle/>
          <a:p>
            <a:pPr algn="just" eaLnBrk="1" hangingPunct="1">
              <a:lnSpc>
                <a:spcPct val="90000"/>
              </a:lnSpc>
            </a:pPr>
            <a:r>
              <a:rPr lang="en-US" altLang="zh-CN" sz="2400" smtClean="0">
                <a:ea typeface="宋体" pitchFamily="2" charset="-122"/>
              </a:rPr>
              <a:t>Carried out in liquid cultures &amp; in  air lift  fermenters.</a:t>
            </a:r>
          </a:p>
          <a:p>
            <a:pPr algn="just" eaLnBrk="1" hangingPunct="1">
              <a:lnSpc>
                <a:spcPct val="90000"/>
              </a:lnSpc>
            </a:pPr>
            <a:r>
              <a:rPr lang="en-US" altLang="zh-CN" sz="2400" smtClean="0">
                <a:ea typeface="宋体" pitchFamily="2" charset="-122"/>
              </a:rPr>
              <a:t>The medium is inoculated with a suspension of spore of </a:t>
            </a:r>
            <a:r>
              <a:rPr lang="en-US" altLang="zh-CN" sz="2400" i="1" smtClean="0">
                <a:ea typeface="宋体" pitchFamily="2" charset="-122"/>
              </a:rPr>
              <a:t>Penicillium chrysogenum </a:t>
            </a:r>
            <a:r>
              <a:rPr lang="en-US" altLang="zh-CN" sz="2400" smtClean="0">
                <a:ea typeface="宋体" pitchFamily="2" charset="-122"/>
              </a:rPr>
              <a:t>from second submerged inoculation tank or seed culture tank..</a:t>
            </a:r>
          </a:p>
          <a:p>
            <a:pPr algn="just" eaLnBrk="1" hangingPunct="1">
              <a:lnSpc>
                <a:spcPct val="90000"/>
              </a:lnSpc>
            </a:pPr>
            <a:r>
              <a:rPr lang="en-US" altLang="zh-CN" sz="2400" smtClean="0">
                <a:ea typeface="宋体" pitchFamily="2" charset="-122"/>
              </a:rPr>
              <a:t>The medium is constantly aerated and agitated, and the mold grows throughout as pellets. </a:t>
            </a:r>
          </a:p>
          <a:p>
            <a:pPr algn="just" eaLnBrk="1" hangingPunct="1">
              <a:lnSpc>
                <a:spcPct val="90000"/>
              </a:lnSpc>
            </a:pPr>
            <a:r>
              <a:rPr lang="en-US" altLang="zh-CN" sz="2400" smtClean="0">
                <a:ea typeface="宋体" pitchFamily="2" charset="-122"/>
              </a:rPr>
              <a:t>O</a:t>
            </a:r>
            <a:r>
              <a:rPr lang="en-US" altLang="zh-CN" sz="2400" baseline="-25000" smtClean="0">
                <a:ea typeface="宋体" pitchFamily="2" charset="-122"/>
              </a:rPr>
              <a:t>2 </a:t>
            </a:r>
            <a:r>
              <a:rPr lang="en-US" altLang="zh-CN" sz="2400" smtClean="0">
                <a:ea typeface="宋体" pitchFamily="2" charset="-122"/>
              </a:rPr>
              <a:t> is supply by passing air through the culture at the rate of 0.5 to 1.0 volume or air</a:t>
            </a:r>
            <a:r>
              <a:rPr lang="en-US" altLang="zh-CN" sz="2400" baseline="30000" smtClean="0">
                <a:ea typeface="宋体" pitchFamily="2" charset="-122"/>
              </a:rPr>
              <a:t>-1</a:t>
            </a:r>
            <a:r>
              <a:rPr lang="en-US" altLang="zh-CN" sz="2400" smtClean="0">
                <a:ea typeface="宋体" pitchFamily="2" charset="-122"/>
              </a:rPr>
              <a:t>/min.</a:t>
            </a:r>
          </a:p>
          <a:p>
            <a:pPr algn="just" eaLnBrk="1" hangingPunct="1">
              <a:lnSpc>
                <a:spcPct val="90000"/>
              </a:lnSpc>
            </a:pPr>
            <a:r>
              <a:rPr lang="en-US" altLang="zh-CN" sz="2400" smtClean="0">
                <a:ea typeface="宋体" pitchFamily="2" charset="-122"/>
              </a:rPr>
              <a:t>Temperature &amp; pH is check intermittently to control it. </a:t>
            </a:r>
            <a:endParaRPr lang="en-US" altLang="zh-CN" sz="2400" baseline="-25000" smtClean="0">
              <a:ea typeface="宋体" pitchFamily="2" charset="-122"/>
            </a:endParaRPr>
          </a:p>
          <a:p>
            <a:pPr algn="just" eaLnBrk="1" hangingPunct="1">
              <a:lnSpc>
                <a:spcPct val="90000"/>
              </a:lnSpc>
            </a:pPr>
            <a:r>
              <a:rPr lang="en-US" altLang="zh-CN" sz="2400" smtClean="0">
                <a:ea typeface="宋体" pitchFamily="2" charset="-122"/>
              </a:rPr>
              <a:t>After about seven days, growth is complete, the pH rises to 8.0 or above, and penicillin production ceases.</a:t>
            </a:r>
          </a:p>
          <a:p>
            <a:pPr algn="just" eaLnBrk="1" hangingPunct="1">
              <a:lnSpc>
                <a:spcPct val="90000"/>
              </a:lnSpc>
            </a:pPr>
            <a:r>
              <a:rPr lang="en-US" altLang="zh-CN" sz="2400" smtClean="0">
                <a:ea typeface="宋体" pitchFamily="2" charset="-122"/>
              </a:rPr>
              <a:t>Fermentation broth is withdrawn &amp; antibiotic is recovered.</a:t>
            </a:r>
          </a:p>
          <a:p>
            <a:pPr algn="just" eaLnBrk="1" hangingPunct="1">
              <a:lnSpc>
                <a:spcPct val="90000"/>
              </a:lnSpc>
            </a:pPr>
            <a:endParaRPr lang="en-US" sz="24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smtClean="0"/>
              <a:t>Introduction</a:t>
            </a:r>
          </a:p>
        </p:txBody>
      </p:sp>
      <p:sp>
        <p:nvSpPr>
          <p:cNvPr id="7171" name="Content Placeholder 2"/>
          <p:cNvSpPr>
            <a:spLocks noGrp="1"/>
          </p:cNvSpPr>
          <p:nvPr>
            <p:ph idx="1"/>
          </p:nvPr>
        </p:nvSpPr>
        <p:spPr>
          <a:xfrm>
            <a:off x="990600" y="2362200"/>
            <a:ext cx="7924800" cy="3733800"/>
          </a:xfrm>
          <a:solidFill>
            <a:schemeClr val="bg1"/>
          </a:solidFill>
        </p:spPr>
        <p:txBody>
          <a:bodyPr/>
          <a:lstStyle/>
          <a:p>
            <a:pPr marL="0" fontAlgn="auto">
              <a:spcBef>
                <a:spcPts val="0"/>
              </a:spcBef>
              <a:spcAft>
                <a:spcPts val="0"/>
              </a:spcAft>
              <a:buFont typeface="Arial" pitchFamily="34" charset="0"/>
              <a:buChar char="•"/>
              <a:defRPr/>
            </a:pPr>
            <a:r>
              <a:rPr lang="en-US" b="1" dirty="0" smtClean="0">
                <a:solidFill>
                  <a:srgbClr val="0000FF"/>
                </a:solidFill>
              </a:rPr>
              <a:t>Antibiotic: </a:t>
            </a:r>
            <a:r>
              <a:rPr lang="en-US" dirty="0" smtClean="0"/>
              <a:t>A substance produced by a 	microorganism that, in small amounts, 	inhibits another microbe. </a:t>
            </a:r>
          </a:p>
          <a:p>
            <a:pPr marL="0" fontAlgn="auto">
              <a:spcBef>
                <a:spcPts val="0"/>
              </a:spcBef>
              <a:spcAft>
                <a:spcPts val="0"/>
              </a:spcAft>
              <a:buFont typeface="Arial" pitchFamily="34" charset="0"/>
              <a:buChar char="•"/>
              <a:defRPr/>
            </a:pPr>
            <a:r>
              <a:rPr lang="en-US" dirty="0" smtClean="0"/>
              <a:t>Antibiotics are secondary metabolites 	produced by filamentous fungi &amp; bacteria, 	particularly the </a:t>
            </a:r>
            <a:r>
              <a:rPr lang="en-US" dirty="0" err="1" smtClean="0"/>
              <a:t>actinomycetes</a:t>
            </a:r>
            <a:r>
              <a:rPr lang="en-US" dirty="0" smtClean="0"/>
              <a:t>.</a:t>
            </a:r>
          </a:p>
          <a:p>
            <a:pPr algn="just" eaLnBrk="1" hangingPunct="1">
              <a:defRPr/>
            </a:pPr>
            <a:r>
              <a:rPr lang="en-US" dirty="0" smtClean="0"/>
              <a:t>Important antibiotics are </a:t>
            </a:r>
            <a:r>
              <a:rPr lang="el-GR" dirty="0" smtClean="0"/>
              <a:t>β</a:t>
            </a:r>
            <a:r>
              <a:rPr lang="en-US" dirty="0" smtClean="0"/>
              <a:t>-</a:t>
            </a:r>
            <a:r>
              <a:rPr lang="en-US" dirty="0" err="1" smtClean="0"/>
              <a:t>lactums</a:t>
            </a:r>
            <a:r>
              <a:rPr lang="en-US" dirty="0" smtClean="0"/>
              <a:t>, </a:t>
            </a:r>
            <a:r>
              <a:rPr lang="en-US" dirty="0" err="1" smtClean="0"/>
              <a:t>penicillins</a:t>
            </a:r>
            <a:r>
              <a:rPr lang="en-US" dirty="0" smtClean="0"/>
              <a:t> &amp; </a:t>
            </a:r>
            <a:r>
              <a:rPr lang="en-US" dirty="0" err="1" smtClean="0"/>
              <a:t>cephalosporins</a:t>
            </a:r>
            <a:r>
              <a:rPr lang="en-US" dirty="0" smtClean="0"/>
              <a:t>; along with </a:t>
            </a:r>
            <a:r>
              <a:rPr lang="en-US" dirty="0" err="1" smtClean="0"/>
              <a:t>aminoglycosides</a:t>
            </a:r>
            <a:r>
              <a:rPr lang="en-US" dirty="0" smtClean="0"/>
              <a:t>, such as streptomycin &amp; </a:t>
            </a:r>
            <a:r>
              <a:rPr lang="en-US" dirty="0" err="1" smtClean="0"/>
              <a:t>tetracyclines</a:t>
            </a:r>
            <a:r>
              <a:rPr lang="en-US" dirty="0" smtClean="0"/>
              <a:t>.</a:t>
            </a:r>
          </a:p>
          <a:p>
            <a:pPr eaLnBrk="1" hangingPunct="1">
              <a:defRPr/>
            </a:pP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t>Fermentation condition</a:t>
            </a:r>
          </a:p>
        </p:txBody>
      </p:sp>
      <p:sp>
        <p:nvSpPr>
          <p:cNvPr id="23555" name="Content Placeholder 2"/>
          <p:cNvSpPr>
            <a:spLocks noGrp="1"/>
          </p:cNvSpPr>
          <p:nvPr>
            <p:ph idx="1"/>
          </p:nvPr>
        </p:nvSpPr>
        <p:spPr/>
        <p:txBody>
          <a:bodyPr/>
          <a:lstStyle/>
          <a:p>
            <a:r>
              <a:rPr lang="en-US" smtClean="0"/>
              <a:t>Aerobic process</a:t>
            </a:r>
          </a:p>
          <a:p>
            <a:r>
              <a:rPr lang="en-US" smtClean="0"/>
              <a:t>pH: Near 6.5 throughout the production</a:t>
            </a:r>
          </a:p>
          <a:p>
            <a:r>
              <a:rPr lang="en-US" smtClean="0"/>
              <a:t>Temp.: 23-28</a:t>
            </a:r>
            <a:r>
              <a:rPr lang="en-US" smtClean="0">
                <a:sym typeface="Symbol" pitchFamily="18" charset="2"/>
              </a:rPr>
              <a:t>C is desired</a:t>
            </a:r>
            <a:endParaRPr lang="en-US"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277813"/>
            <a:ext cx="1588" cy="1587"/>
          </a:xfrm>
        </p:spPr>
        <p:txBody>
          <a:bodyPr/>
          <a:lstStyle/>
          <a:p>
            <a:pPr eaLnBrk="1" hangingPunct="1"/>
            <a:endParaRPr lang="en-US" sz="3800" smtClean="0"/>
          </a:p>
        </p:txBody>
      </p:sp>
      <p:pic>
        <p:nvPicPr>
          <p:cNvPr id="24579" name="Picture 4"/>
          <p:cNvPicPr>
            <a:picLocks noChangeAspect="1" noChangeArrowheads="1"/>
          </p:cNvPicPr>
          <p:nvPr>
            <p:ph type="body" idx="1"/>
          </p:nvPr>
        </p:nvPicPr>
        <p:blipFill>
          <a:blip r:embed="rId2"/>
          <a:srcRect l="1817" r="1817" b="56097"/>
          <a:stretch>
            <a:fillRect/>
          </a:stretch>
        </p:blipFill>
        <p:spPr>
          <a:xfrm>
            <a:off x="0" y="609600"/>
            <a:ext cx="9144000" cy="5867400"/>
          </a:xfr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228600" y="304800"/>
            <a:ext cx="8686800" cy="5791200"/>
          </a:xfrm>
          <a:solidFill>
            <a:schemeClr val="bg1"/>
          </a:solidFill>
        </p:spPr>
        <p:txBody>
          <a:bodyPr/>
          <a:lstStyle/>
          <a:p>
            <a:r>
              <a:rPr lang="en-US" sz="2000" smtClean="0"/>
              <a:t>Penicillin Recovery</a:t>
            </a:r>
          </a:p>
          <a:p>
            <a:r>
              <a:rPr lang="en-US" sz="2000" smtClean="0"/>
              <a:t>There are ten steps in the recovery of Penicillin:</a:t>
            </a:r>
          </a:p>
          <a:p>
            <a:r>
              <a:rPr lang="en-US" sz="2000" smtClean="0"/>
              <a:t>1. Broth Filtration:The Rotary Vacuum Filter is the most common piece of equipment used for the</a:t>
            </a:r>
          </a:p>
          <a:p>
            <a:r>
              <a:rPr lang="en-US" sz="2000" smtClean="0"/>
              <a:t>extraction of penicillin, and is used in continuous processing.</a:t>
            </a:r>
          </a:p>
          <a:p>
            <a:r>
              <a:rPr lang="en-US" sz="2000" smtClean="0"/>
              <a:t>2. Filtrate Cooled:From filtration, the penicillin rich solution is cooled to 5°C. As penicillin G only  has a half-life 15 minutes at pH 2 at 20°C, this helps reduce enzyme and chemical degradation during the solvent extraction step</a:t>
            </a:r>
          </a:p>
          <a:p>
            <a:r>
              <a:rPr lang="en-US" sz="2000" smtClean="0"/>
              <a:t>3. Further Filtration:Resistance can be caused by the filter cloth, which also adds to the resistance of the filter cake as it accumulates. Pre-coats and filter aids can be used to assist the filtration.</a:t>
            </a:r>
          </a:p>
          <a:p>
            <a:r>
              <a:rPr lang="en-US" sz="2000" smtClean="0"/>
              <a:t>4. Extraction of Penicillin with Solvent:Liquid-liquid extraction is suitable for the recovery of penicillin because of its operation at low temperatures, greater selectivity and is less expensive compared to distillation, evaporation and membrane technology. Penicillin is extracted from an aqueous phase into the solvent butyl acetate or</a:t>
            </a:r>
          </a:p>
          <a:p>
            <a:r>
              <a:rPr lang="en-US" sz="2000" smtClean="0"/>
              <a:t>amyl acetate. When working with penicillin the lower the pH, the greater the K value, thus making</a:t>
            </a:r>
          </a:p>
          <a:p>
            <a:r>
              <a:rPr lang="en-US" sz="2000" smtClean="0"/>
              <a:t>extraction more efficient. Sulphuric or phosphoric acid is added to created pH 2.5-3.0.</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2"/>
          <p:cNvSpPr>
            <a:spLocks noGrp="1"/>
          </p:cNvSpPr>
          <p:nvPr>
            <p:ph idx="1"/>
          </p:nvPr>
        </p:nvSpPr>
        <p:spPr>
          <a:xfrm>
            <a:off x="304800" y="609600"/>
            <a:ext cx="8610600" cy="5486400"/>
          </a:xfrm>
          <a:solidFill>
            <a:schemeClr val="bg1"/>
          </a:solidFill>
        </p:spPr>
        <p:txBody>
          <a:bodyPr/>
          <a:lstStyle/>
          <a:p>
            <a:r>
              <a:rPr lang="en-US" sz="2000" smtClean="0"/>
              <a:t>5. Carbon Treatment:Our penicillin rich solution is then treated with 0.25-5% activated carbon to remove pigments and impurities. Activated carbon is an amorphous solid, and absorbs molecules from the liquid phase through is highly developed internal pore structure. It is obtained in powered, pelleted or granular form and is produced from coal, wood and coconut shells.</a:t>
            </a:r>
          </a:p>
          <a:p>
            <a:r>
              <a:rPr lang="en-US" sz="2000" smtClean="0"/>
              <a:t>6. Transfer back to Aqueous Phase:the penicillin rich solvent is</a:t>
            </a:r>
          </a:p>
          <a:p>
            <a:r>
              <a:rPr lang="en-US" sz="2000" smtClean="0"/>
              <a:t>passed into a fresh aqueous phase. This is done in the presence of Potassium or Sodium</a:t>
            </a:r>
          </a:p>
          <a:p>
            <a:r>
              <a:rPr lang="en-US" sz="2000" smtClean="0"/>
              <a:t>Hydroxide to bring the pH back to 5.0-7.5, creating the penicillin salt.</a:t>
            </a:r>
          </a:p>
          <a:p>
            <a:r>
              <a:rPr lang="en-US" sz="2000" smtClean="0"/>
              <a:t>7. Solvent Recovery:The penicillin solvent is usually recovered by distillation. Distillation is carried out in three phases: Evaporation, Vapour-liquid separation in a column and condensation of the vapour.</a:t>
            </a:r>
          </a:p>
          <a:p>
            <a:r>
              <a:rPr lang="en-US" sz="2000" smtClean="0"/>
              <a:t>Firstly the solvent is vaporised from the solution, then the low boiling volatile components are separated from the less volatile components in a column, and finally condensation is used to recover the volatile solvent fraction. Solvent recovery is an important process, as solvent is a major expense in the penicillin extraction process.</a:t>
            </a:r>
          </a:p>
          <a:p>
            <a:r>
              <a:rPr lang="en-US" sz="2000" smtClean="0"/>
              <a:t>8. Crystallisation:Batch crystallisation is the most the most used method for polishing antibiotics,</a:t>
            </a:r>
          </a:p>
          <a:p>
            <a:r>
              <a:rPr lang="en-US" sz="2000" smtClean="0"/>
              <a:t>including penicillin G. Batch crystallisers simply consist of tanks with stirrers and are</a:t>
            </a:r>
          </a:p>
          <a:p>
            <a:r>
              <a:rPr lang="en-US" sz="2000" smtClean="0"/>
              <a:t>sometimes baffled. They are slowly cooled to produce supersaturation. Seeding causes</a:t>
            </a:r>
          </a:p>
          <a:p>
            <a:r>
              <a:rPr lang="en-US" sz="2000" smtClean="0"/>
              <a:t>nucleation and growth is encouraged by further cooling until the desired crystals are</a:t>
            </a:r>
          </a:p>
          <a:p>
            <a:r>
              <a:rPr lang="en-US" sz="2000" smtClean="0"/>
              <a:t>obtained.</a:t>
            </a:r>
          </a:p>
          <a:p>
            <a:r>
              <a:rPr lang="en-US" sz="2000" smtClean="0"/>
              <a:t>9. Crystal Washing</a:t>
            </a:r>
          </a:p>
          <a:p>
            <a:r>
              <a:rPr lang="en-US" sz="2000" smtClean="0"/>
              <a:t>10. Drying of Crystals</a:t>
            </a:r>
          </a:p>
          <a:p>
            <a:endParaRPr lang="en-US" sz="200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endParaRPr lang="en-US" smtClean="0"/>
          </a:p>
        </p:txBody>
      </p:sp>
      <p:sp>
        <p:nvSpPr>
          <p:cNvPr id="27651" name="Content Placeholder 3"/>
          <p:cNvSpPr>
            <a:spLocks noGrp="1"/>
          </p:cNvSpPr>
          <p:nvPr>
            <p:ph idx="1"/>
          </p:nvPr>
        </p:nvSpPr>
        <p:spPr/>
        <p:txBody>
          <a:bodyPr/>
          <a:lstStyle/>
          <a:p>
            <a:endParaRPr lang="en-US" smtClean="0"/>
          </a:p>
        </p:txBody>
      </p:sp>
      <p:pic>
        <p:nvPicPr>
          <p:cNvPr id="27652" name="Picture 4"/>
          <p:cNvPicPr>
            <a:picLocks noChangeAspect="1" noChangeArrowheads="1"/>
          </p:cNvPicPr>
          <p:nvPr/>
        </p:nvPicPr>
        <p:blipFill>
          <a:blip r:embed="rId2"/>
          <a:srcRect/>
          <a:stretch>
            <a:fillRect/>
          </a:stretch>
        </p:blipFill>
        <p:spPr bwMode="auto">
          <a:xfrm>
            <a:off x="1447800" y="1219200"/>
            <a:ext cx="6962775" cy="481965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04800" y="0"/>
            <a:ext cx="8991600" cy="1600200"/>
          </a:xfrm>
          <a:solidFill>
            <a:schemeClr val="bg1"/>
          </a:solidFill>
        </p:spPr>
        <p:txBody>
          <a:bodyPr/>
          <a:lstStyle/>
          <a:p>
            <a:pPr eaLnBrk="1" hangingPunct="1"/>
            <a:r>
              <a:rPr lang="en-US" altLang="zh-CN" sz="3800" smtClean="0">
                <a:ea typeface="宋体" pitchFamily="2" charset="-122"/>
              </a:rPr>
              <a:t>Downstream Processing:</a:t>
            </a:r>
            <a:br>
              <a:rPr lang="en-US" altLang="zh-CN" sz="3800" smtClean="0">
                <a:ea typeface="宋体" pitchFamily="2" charset="-122"/>
              </a:rPr>
            </a:br>
            <a:r>
              <a:rPr lang="en-US" altLang="zh-CN" sz="3800" smtClean="0">
                <a:ea typeface="宋体" pitchFamily="2" charset="-122"/>
              </a:rPr>
              <a:t> </a:t>
            </a:r>
            <a:r>
              <a:rPr lang="en-US" sz="3800" smtClean="0"/>
              <a:t>Purification Of Benzyl Penicillin</a:t>
            </a:r>
            <a:r>
              <a:rPr lang="en-US" altLang="zh-CN" sz="3800" smtClean="0">
                <a:ea typeface="宋体" pitchFamily="2" charset="-122"/>
              </a:rPr>
              <a:t/>
            </a:r>
            <a:br>
              <a:rPr lang="en-US" altLang="zh-CN" sz="3800" smtClean="0">
                <a:ea typeface="宋体" pitchFamily="2" charset="-122"/>
              </a:rPr>
            </a:br>
            <a:endParaRPr lang="en-US" sz="3800" smtClean="0">
              <a:ea typeface="宋体" pitchFamily="2" charset="-122"/>
            </a:endParaRPr>
          </a:p>
        </p:txBody>
      </p:sp>
      <p:sp>
        <p:nvSpPr>
          <p:cNvPr id="28675" name="Rectangle 3"/>
          <p:cNvSpPr>
            <a:spLocks noGrp="1" noChangeArrowheads="1"/>
          </p:cNvSpPr>
          <p:nvPr>
            <p:ph type="body" idx="1"/>
          </p:nvPr>
        </p:nvSpPr>
        <p:spPr>
          <a:xfrm>
            <a:off x="304800" y="1524000"/>
            <a:ext cx="8610600" cy="5334000"/>
          </a:xfrm>
          <a:solidFill>
            <a:schemeClr val="bg1"/>
          </a:solidFill>
        </p:spPr>
        <p:txBody>
          <a:bodyPr/>
          <a:lstStyle/>
          <a:p>
            <a:pPr algn="just" eaLnBrk="1" hangingPunct="1">
              <a:lnSpc>
                <a:spcPct val="90000"/>
              </a:lnSpc>
            </a:pPr>
            <a:r>
              <a:rPr lang="en-US" sz="2400" smtClean="0"/>
              <a:t>Harvest broth from the fermenter</a:t>
            </a:r>
          </a:p>
          <a:p>
            <a:pPr algn="just" eaLnBrk="1" hangingPunct="1">
              <a:lnSpc>
                <a:spcPct val="90000"/>
              </a:lnSpc>
            </a:pPr>
            <a:r>
              <a:rPr lang="en-US" sz="2400" smtClean="0"/>
              <a:t>Chill it to 5-10</a:t>
            </a:r>
            <a:r>
              <a:rPr lang="en-US" sz="2400" smtClean="0">
                <a:sym typeface="Symbol" pitchFamily="18" charset="2"/>
              </a:rPr>
              <a:t>C.</a:t>
            </a:r>
          </a:p>
          <a:p>
            <a:pPr algn="just" eaLnBrk="1" hangingPunct="1">
              <a:lnSpc>
                <a:spcPct val="90000"/>
              </a:lnSpc>
            </a:pPr>
            <a:r>
              <a:rPr lang="en-US" sz="2400" smtClean="0">
                <a:sym typeface="Symbol" pitchFamily="18" charset="2"/>
              </a:rPr>
              <a:t>Filter the broth to remove mycelium of fungus using rotary vacumm filter.</a:t>
            </a:r>
          </a:p>
          <a:p>
            <a:pPr algn="just" eaLnBrk="1" hangingPunct="1">
              <a:lnSpc>
                <a:spcPct val="90000"/>
              </a:lnSpc>
            </a:pPr>
            <a:r>
              <a:rPr lang="en-US" sz="2400" smtClean="0">
                <a:sym typeface="Symbol" pitchFamily="18" charset="2"/>
              </a:rPr>
              <a:t>The filtarte is acidified to low pH. </a:t>
            </a:r>
            <a:r>
              <a:rPr lang="en-US" sz="2400" smtClean="0"/>
              <a:t>The pH is adjusted to 2-2.5 with the help of phosphoric or sulphuric acids. </a:t>
            </a:r>
          </a:p>
          <a:p>
            <a:pPr algn="just" eaLnBrk="1" hangingPunct="1">
              <a:lnSpc>
                <a:spcPct val="90000"/>
              </a:lnSpc>
            </a:pPr>
            <a:r>
              <a:rPr lang="en-US" sz="2400" smtClean="0"/>
              <a:t>butyl acetate is added to extract penicillin from aqueous filtrate. </a:t>
            </a:r>
          </a:p>
          <a:p>
            <a:pPr algn="just" eaLnBrk="1" hangingPunct="1">
              <a:lnSpc>
                <a:spcPct val="90000"/>
              </a:lnSpc>
            </a:pPr>
            <a:r>
              <a:rPr lang="en-US" sz="2400" smtClean="0"/>
              <a:t>This step has to be carried out quickly for penicillin is very unstable at low pH values.</a:t>
            </a:r>
          </a:p>
          <a:p>
            <a:pPr algn="just" eaLnBrk="1" hangingPunct="1">
              <a:lnSpc>
                <a:spcPct val="90000"/>
              </a:lnSpc>
            </a:pPr>
            <a:r>
              <a:rPr lang="en-US" altLang="zh-CN" sz="2400" smtClean="0">
                <a:ea typeface="宋体" pitchFamily="2" charset="-122"/>
              </a:rPr>
              <a:t>Antibiotic is then extracted back into an aqueous buffer at a </a:t>
            </a:r>
            <a:r>
              <a:rPr lang="en-US" sz="2400" smtClean="0"/>
              <a:t>pH </a:t>
            </a:r>
            <a:r>
              <a:rPr lang="en-US" altLang="zh-CN" sz="2400" smtClean="0">
                <a:ea typeface="宋体" pitchFamily="2" charset="-122"/>
              </a:rPr>
              <a:t>of 7.5, the partition coefficient now being strongly in favor of the aqueous phase. The resulting aqueous solution is again acidified &amp; re-extracted with an organic solvent.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body" idx="1"/>
          </p:nvPr>
        </p:nvSpPr>
        <p:spPr>
          <a:xfrm>
            <a:off x="304800" y="1828800"/>
            <a:ext cx="8610600" cy="5029200"/>
          </a:xfrm>
          <a:solidFill>
            <a:schemeClr val="bg1"/>
          </a:solidFill>
        </p:spPr>
        <p:txBody>
          <a:bodyPr/>
          <a:lstStyle/>
          <a:p>
            <a:pPr algn="just" eaLnBrk="1" hangingPunct="1">
              <a:lnSpc>
                <a:spcPct val="90000"/>
              </a:lnSpc>
            </a:pPr>
            <a:r>
              <a:rPr lang="en-US" altLang="zh-CN" sz="2400" smtClean="0">
                <a:ea typeface="宋体" pitchFamily="2" charset="-122"/>
              </a:rPr>
              <a:t>These shifts between the water and solvent help in the purification of penicillin. </a:t>
            </a:r>
          </a:p>
          <a:p>
            <a:pPr algn="just" eaLnBrk="1" hangingPunct="1">
              <a:lnSpc>
                <a:spcPct val="90000"/>
              </a:lnSpc>
            </a:pPr>
            <a:r>
              <a:rPr lang="en-US" altLang="zh-CN" sz="2400" smtClean="0">
                <a:ea typeface="宋体" pitchFamily="2" charset="-122"/>
              </a:rPr>
              <a:t>The treatment of the crude penicillin extract varies according to the objective, but involves the formation of an appropriate penicillin salt. </a:t>
            </a:r>
          </a:p>
          <a:p>
            <a:pPr algn="just" eaLnBrk="1" hangingPunct="1">
              <a:lnSpc>
                <a:spcPct val="80000"/>
              </a:lnSpc>
            </a:pPr>
            <a:r>
              <a:rPr lang="en-US" altLang="zh-CN" sz="2400" smtClean="0">
                <a:ea typeface="宋体" pitchFamily="2" charset="-122"/>
              </a:rPr>
              <a:t>The solvent extract recovered in the previous stage is carefully extracted back with aqueous sodium hydroxide. </a:t>
            </a:r>
          </a:p>
          <a:p>
            <a:pPr algn="just" eaLnBrk="1" hangingPunct="1">
              <a:lnSpc>
                <a:spcPct val="80000"/>
              </a:lnSpc>
            </a:pPr>
            <a:r>
              <a:rPr lang="en-US" altLang="zh-CN" sz="2400" smtClean="0">
                <a:ea typeface="宋体" pitchFamily="2" charset="-122"/>
              </a:rPr>
              <a:t>This is followed by charcoal treatment to eliminate pyrogens and by sterilization. </a:t>
            </a:r>
          </a:p>
          <a:p>
            <a:pPr algn="just" eaLnBrk="1" hangingPunct="1">
              <a:lnSpc>
                <a:spcPct val="80000"/>
              </a:lnSpc>
            </a:pPr>
            <a:r>
              <a:rPr lang="en-US" altLang="zh-CN" sz="2400" smtClean="0">
                <a:ea typeface="宋体" pitchFamily="2" charset="-122"/>
              </a:rPr>
              <a:t>Pure metal salts of penicillin can be safely sterilized by dry heat, if desired. Thereafter, the aqueous solution of penicillin is subjected to crystallization.</a:t>
            </a:r>
            <a:br>
              <a:rPr lang="en-US" altLang="zh-CN" sz="2400" smtClean="0">
                <a:ea typeface="宋体" pitchFamily="2" charset="-122"/>
              </a:rPr>
            </a:br>
            <a:r>
              <a:rPr lang="en-US" altLang="zh-CN" sz="1900" smtClean="0">
                <a:ea typeface="宋体" pitchFamily="2" charset="-122"/>
              </a:rPr>
              <a:t/>
            </a:r>
            <a:br>
              <a:rPr lang="en-US" altLang="zh-CN" sz="1900" smtClean="0">
                <a:ea typeface="宋体" pitchFamily="2" charset="-122"/>
              </a:rPr>
            </a:br>
            <a:endParaRPr lang="en-US" sz="1900" smtClean="0"/>
          </a:p>
        </p:txBody>
      </p:sp>
      <p:sp>
        <p:nvSpPr>
          <p:cNvPr id="29699" name="Rectangle 2"/>
          <p:cNvSpPr>
            <a:spLocks noGrp="1" noChangeArrowheads="1"/>
          </p:cNvSpPr>
          <p:nvPr>
            <p:ph type="title"/>
          </p:nvPr>
        </p:nvSpPr>
        <p:spPr>
          <a:xfrm>
            <a:off x="609600" y="228600"/>
            <a:ext cx="8534400" cy="1447800"/>
          </a:xfrm>
          <a:solidFill>
            <a:schemeClr val="bg1"/>
          </a:solidFill>
        </p:spPr>
        <p:txBody>
          <a:bodyPr/>
          <a:lstStyle/>
          <a:p>
            <a:pPr eaLnBrk="1" hangingPunct="1"/>
            <a:r>
              <a:rPr lang="en-US" altLang="zh-CN" sz="3800" smtClean="0">
                <a:ea typeface="宋体" pitchFamily="2" charset="-122"/>
              </a:rPr>
              <a:t>Downstream Processing:</a:t>
            </a:r>
            <a:br>
              <a:rPr lang="en-US" altLang="zh-CN" sz="3800" smtClean="0">
                <a:ea typeface="宋体" pitchFamily="2" charset="-122"/>
              </a:rPr>
            </a:br>
            <a:r>
              <a:rPr lang="en-US" altLang="zh-CN" sz="3800" smtClean="0">
                <a:ea typeface="宋体" pitchFamily="2" charset="-122"/>
              </a:rPr>
              <a:t> </a:t>
            </a:r>
            <a:r>
              <a:rPr lang="en-US" sz="3800" smtClean="0"/>
              <a:t>Purification Of Benzyl Penicillin</a:t>
            </a:r>
            <a:endParaRPr lang="en-US" sz="3800" smtClean="0">
              <a:ea typeface="宋体" pitchFamily="2"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277813"/>
            <a:ext cx="1588" cy="1587"/>
          </a:xfrm>
        </p:spPr>
        <p:txBody>
          <a:bodyPr/>
          <a:lstStyle/>
          <a:p>
            <a:pPr eaLnBrk="1" hangingPunct="1"/>
            <a:endParaRPr lang="en-US" sz="3800" smtClean="0"/>
          </a:p>
        </p:txBody>
      </p:sp>
      <p:pic>
        <p:nvPicPr>
          <p:cNvPr id="30723" name="Picture 4"/>
          <p:cNvPicPr>
            <a:picLocks noChangeAspect="1" noChangeArrowheads="1"/>
          </p:cNvPicPr>
          <p:nvPr>
            <p:ph type="body" idx="1"/>
          </p:nvPr>
        </p:nvPicPr>
        <p:blipFill>
          <a:blip r:embed="rId2"/>
          <a:srcRect l="1817" t="35773" r="1817"/>
          <a:stretch>
            <a:fillRect/>
          </a:stretch>
        </p:blipFill>
        <p:spPr>
          <a:xfrm>
            <a:off x="0" y="381000"/>
            <a:ext cx="9144000" cy="6477000"/>
          </a:xfr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914400" y="533400"/>
            <a:ext cx="8001000" cy="1143000"/>
          </a:xfrm>
        </p:spPr>
        <p:txBody>
          <a:bodyPr/>
          <a:lstStyle/>
          <a:p>
            <a:pPr eaLnBrk="1" hangingPunct="1"/>
            <a:r>
              <a:rPr lang="en-US" smtClean="0"/>
              <a:t>Further processing</a:t>
            </a:r>
          </a:p>
        </p:txBody>
      </p:sp>
      <p:sp>
        <p:nvSpPr>
          <p:cNvPr id="30723" name="Rectangle 3"/>
          <p:cNvSpPr>
            <a:spLocks noGrp="1" noChangeArrowheads="1"/>
          </p:cNvSpPr>
          <p:nvPr>
            <p:ph type="body" idx="1"/>
          </p:nvPr>
        </p:nvSpPr>
        <p:spPr>
          <a:xfrm>
            <a:off x="914400" y="2362200"/>
            <a:ext cx="8001000" cy="4495800"/>
          </a:xfrm>
        </p:spPr>
        <p:txBody>
          <a:bodyPr/>
          <a:lstStyle/>
          <a:p>
            <a:pPr algn="just" eaLnBrk="1" hangingPunct="1">
              <a:defRPr/>
            </a:pPr>
            <a:r>
              <a:rPr lang="en-US" altLang="zh-CN" sz="2600" dirty="0" smtClean="0">
                <a:ea typeface="宋体" pitchFamily="2" charset="-122"/>
              </a:rPr>
              <a:t>For parental use, the antibiotic is packed in sterile vials as a powder or suspension.</a:t>
            </a:r>
          </a:p>
          <a:p>
            <a:pPr algn="just" eaLnBrk="1" hangingPunct="1">
              <a:defRPr/>
            </a:pPr>
            <a:endParaRPr lang="en-US" altLang="zh-CN" sz="2600" dirty="0" smtClean="0">
              <a:ea typeface="宋体" pitchFamily="2" charset="-122"/>
            </a:endParaRPr>
          </a:p>
          <a:p>
            <a:pPr algn="just" eaLnBrk="1" hangingPunct="1">
              <a:defRPr/>
            </a:pPr>
            <a:r>
              <a:rPr lang="en-US" altLang="zh-CN" sz="2600" dirty="0" smtClean="0">
                <a:ea typeface="宋体" pitchFamily="2" charset="-122"/>
              </a:rPr>
              <a:t>For oral use, it is </a:t>
            </a:r>
            <a:r>
              <a:rPr lang="en-US" altLang="zh-CN" sz="2600" dirty="0" err="1" smtClean="0">
                <a:ea typeface="宋体" pitchFamily="2" charset="-122"/>
              </a:rPr>
              <a:t>tabletted</a:t>
            </a:r>
            <a:r>
              <a:rPr lang="en-US" altLang="zh-CN" sz="2600" dirty="0" smtClean="0">
                <a:ea typeface="宋体" pitchFamily="2" charset="-122"/>
              </a:rPr>
              <a:t> usually now with a film coating.</a:t>
            </a:r>
          </a:p>
          <a:p>
            <a:pPr algn="just" eaLnBrk="1" hangingPunct="1">
              <a:defRPr/>
            </a:pPr>
            <a:endParaRPr lang="en-US" altLang="zh-CN" sz="2600" dirty="0" smtClean="0">
              <a:ea typeface="宋体" pitchFamily="2" charset="-122"/>
            </a:endParaRPr>
          </a:p>
          <a:p>
            <a:pPr marL="349250" indent="-349250" algn="just" eaLnBrk="1" hangingPunct="1">
              <a:defRPr/>
            </a:pPr>
            <a:r>
              <a:rPr lang="en-US" altLang="zh-CN" sz="2600" dirty="0" smtClean="0">
                <a:ea typeface="宋体" pitchFamily="2" charset="-122"/>
              </a:rPr>
              <a:t>Searching tests (ex: for purity, potency) are performed on the appreciable number of random samples of the finished product.</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a:srcRect/>
          <a:stretch>
            <a:fillRect/>
          </a:stretch>
        </p:blipFill>
        <p:spPr bwMode="auto">
          <a:xfrm>
            <a:off x="0" y="1066800"/>
            <a:ext cx="8991600" cy="579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ChangeArrowheads="1"/>
          </p:cNvSpPr>
          <p:nvPr/>
        </p:nvSpPr>
        <p:spPr bwMode="auto">
          <a:xfrm>
            <a:off x="152400" y="228600"/>
            <a:ext cx="8763000" cy="6556375"/>
          </a:xfrm>
          <a:prstGeom prst="rect">
            <a:avLst/>
          </a:prstGeom>
          <a:solidFill>
            <a:schemeClr val="bg1"/>
          </a:solidFill>
          <a:ln w="9525">
            <a:noFill/>
            <a:miter lim="800000"/>
            <a:headEnd/>
            <a:tailEnd/>
          </a:ln>
        </p:spPr>
        <p:txBody>
          <a:bodyPr>
            <a:spAutoFit/>
          </a:bodyPr>
          <a:lstStyle/>
          <a:p>
            <a:r>
              <a:rPr lang="en-US" sz="2800" b="1">
                <a:latin typeface="Calibri" pitchFamily="34" charset="0"/>
              </a:rPr>
              <a:t>Classification of antibiotics:</a:t>
            </a:r>
          </a:p>
          <a:p>
            <a:r>
              <a:rPr lang="en-US" sz="2800" b="1">
                <a:latin typeface="Calibri" pitchFamily="34" charset="0"/>
              </a:rPr>
              <a:t>• Antibiotics that inhibit </a:t>
            </a:r>
            <a:r>
              <a:rPr lang="en-US" sz="2800" b="1">
                <a:solidFill>
                  <a:srgbClr val="C00000"/>
                </a:solidFill>
                <a:latin typeface="Calibri" pitchFamily="34" charset="0"/>
              </a:rPr>
              <a:t>Cell wall synthesis</a:t>
            </a:r>
          </a:p>
          <a:p>
            <a:r>
              <a:rPr lang="en-US" sz="2800" b="1">
                <a:latin typeface="Calibri" pitchFamily="34" charset="0"/>
              </a:rPr>
              <a:t>          </a:t>
            </a:r>
            <a:r>
              <a:rPr lang="en-US" sz="2800" b="1">
                <a:solidFill>
                  <a:srgbClr val="0000FF"/>
                </a:solidFill>
                <a:latin typeface="Calibri" pitchFamily="34" charset="0"/>
              </a:rPr>
              <a:t>– Beta-lactams (penicillins, cephalosporins,  	</a:t>
            </a:r>
            <a:r>
              <a:rPr lang="en-US" sz="2800" b="1">
                <a:solidFill>
                  <a:srgbClr val="C00000"/>
                </a:solidFill>
                <a:latin typeface="Calibri" pitchFamily="34" charset="0"/>
              </a:rPr>
              <a:t>Carbapenems, Monobactams</a:t>
            </a:r>
            <a:endParaRPr lang="en-US" sz="2800" b="1">
              <a:solidFill>
                <a:srgbClr val="0000FF"/>
              </a:solidFill>
              <a:latin typeface="Calibri" pitchFamily="34" charset="0"/>
            </a:endParaRPr>
          </a:p>
          <a:p>
            <a:r>
              <a:rPr lang="en-US" sz="2800" b="1">
                <a:solidFill>
                  <a:srgbClr val="0000FF"/>
                </a:solidFill>
                <a:latin typeface="Calibri" pitchFamily="34" charset="0"/>
              </a:rPr>
              <a:t>          – Poly-peptides (bacitracin, vancomycin)</a:t>
            </a:r>
          </a:p>
          <a:p>
            <a:r>
              <a:rPr lang="en-US" sz="2800" b="1">
                <a:latin typeface="Calibri" pitchFamily="34" charset="0"/>
              </a:rPr>
              <a:t>• Antibiotics that inhibit </a:t>
            </a:r>
            <a:r>
              <a:rPr lang="en-US" sz="2800" b="1">
                <a:solidFill>
                  <a:srgbClr val="C00000"/>
                </a:solidFill>
                <a:latin typeface="Calibri" pitchFamily="34" charset="0"/>
              </a:rPr>
              <a:t>Protein synthesis</a:t>
            </a:r>
          </a:p>
          <a:p>
            <a:r>
              <a:rPr lang="en-US" sz="2800" b="1">
                <a:latin typeface="Calibri" pitchFamily="34" charset="0"/>
              </a:rPr>
              <a:t>          </a:t>
            </a:r>
            <a:r>
              <a:rPr lang="en-US" sz="2800" b="1">
                <a:solidFill>
                  <a:srgbClr val="0000FF"/>
                </a:solidFill>
                <a:latin typeface="Calibri" pitchFamily="34" charset="0"/>
              </a:rPr>
              <a:t>– Aminoglycosides</a:t>
            </a:r>
          </a:p>
          <a:p>
            <a:r>
              <a:rPr lang="en-US" sz="2800" b="1">
                <a:solidFill>
                  <a:srgbClr val="0000FF"/>
                </a:solidFill>
                <a:latin typeface="Calibri" pitchFamily="34" charset="0"/>
              </a:rPr>
              <a:t>          – Tetracyclins</a:t>
            </a:r>
          </a:p>
          <a:p>
            <a:r>
              <a:rPr lang="en-US" sz="2800" b="1">
                <a:solidFill>
                  <a:srgbClr val="0000FF"/>
                </a:solidFill>
                <a:latin typeface="Calibri" pitchFamily="34" charset="0"/>
              </a:rPr>
              <a:t>          – Macrolides</a:t>
            </a:r>
          </a:p>
          <a:p>
            <a:r>
              <a:rPr lang="en-US" sz="2800" b="1">
                <a:solidFill>
                  <a:srgbClr val="0000FF"/>
                </a:solidFill>
                <a:latin typeface="Calibri" pitchFamily="34" charset="0"/>
              </a:rPr>
              <a:t>          – Chloramphenicol</a:t>
            </a:r>
          </a:p>
          <a:p>
            <a:r>
              <a:rPr lang="en-US" sz="2800" b="1">
                <a:solidFill>
                  <a:srgbClr val="0000FF"/>
                </a:solidFill>
                <a:latin typeface="Calibri" pitchFamily="34" charset="0"/>
              </a:rPr>
              <a:t>          – Clindamycin</a:t>
            </a:r>
          </a:p>
          <a:p>
            <a:r>
              <a:rPr lang="en-US" sz="2800" b="1">
                <a:latin typeface="Calibri" pitchFamily="34" charset="0"/>
              </a:rPr>
              <a:t>• A</a:t>
            </a:r>
            <a:r>
              <a:rPr lang="en-US" sz="2800" b="1">
                <a:solidFill>
                  <a:srgbClr val="C00000"/>
                </a:solidFill>
                <a:latin typeface="Calibri" pitchFamily="34" charset="0"/>
              </a:rPr>
              <a:t>ntagonists</a:t>
            </a:r>
          </a:p>
          <a:p>
            <a:r>
              <a:rPr lang="en-US" sz="2800" b="1">
                <a:latin typeface="Calibri" pitchFamily="34" charset="0"/>
              </a:rPr>
              <a:t>          – </a:t>
            </a:r>
            <a:r>
              <a:rPr lang="en-US" sz="2800" b="1">
                <a:solidFill>
                  <a:srgbClr val="0000FF"/>
                </a:solidFill>
                <a:latin typeface="Calibri" pitchFamily="34" charset="0"/>
              </a:rPr>
              <a:t>Sulfonamides</a:t>
            </a:r>
          </a:p>
          <a:p>
            <a:r>
              <a:rPr lang="en-US" sz="2800" b="1">
                <a:solidFill>
                  <a:srgbClr val="0000FF"/>
                </a:solidFill>
                <a:latin typeface="Calibri" pitchFamily="34" charset="0"/>
              </a:rPr>
              <a:t>          – Trimethoprim</a:t>
            </a:r>
          </a:p>
          <a:p>
            <a:r>
              <a:rPr lang="en-US" sz="2800" b="1">
                <a:latin typeface="Calibri" pitchFamily="34" charset="0"/>
              </a:rPr>
              <a:t>• </a:t>
            </a:r>
            <a:r>
              <a:rPr lang="en-US" sz="2800" b="1">
                <a:solidFill>
                  <a:srgbClr val="C00000"/>
                </a:solidFill>
                <a:latin typeface="Calibri" pitchFamily="34" charset="0"/>
              </a:rPr>
              <a:t>Quinolones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990600" y="457200"/>
            <a:ext cx="7239000" cy="762000"/>
          </a:xfrm>
          <a:solidFill>
            <a:schemeClr val="bg1"/>
          </a:solidFill>
        </p:spPr>
        <p:txBody>
          <a:bodyPr/>
          <a:lstStyle/>
          <a:p>
            <a:pPr eaLnBrk="1" hangingPunct="1"/>
            <a:r>
              <a:rPr lang="el-GR" smtClean="0"/>
              <a:t>β</a:t>
            </a:r>
            <a:r>
              <a:rPr lang="en-US" smtClean="0"/>
              <a:t>-lactum antibiotic : Penicillin</a:t>
            </a:r>
          </a:p>
        </p:txBody>
      </p:sp>
      <p:sp>
        <p:nvSpPr>
          <p:cNvPr id="9219" name="Rectangle 3"/>
          <p:cNvSpPr>
            <a:spLocks noGrp="1" noChangeArrowheads="1"/>
          </p:cNvSpPr>
          <p:nvPr>
            <p:ph type="body" idx="1"/>
          </p:nvPr>
        </p:nvSpPr>
        <p:spPr>
          <a:xfrm>
            <a:off x="457200" y="1524000"/>
            <a:ext cx="8382000" cy="5334000"/>
          </a:xfrm>
          <a:solidFill>
            <a:schemeClr val="bg1"/>
          </a:solidFill>
        </p:spPr>
        <p:txBody>
          <a:bodyPr/>
          <a:lstStyle/>
          <a:p>
            <a:pPr algn="just" eaLnBrk="1" hangingPunct="1">
              <a:lnSpc>
                <a:spcPct val="90000"/>
              </a:lnSpc>
            </a:pPr>
            <a:r>
              <a:rPr lang="en-US" smtClean="0"/>
              <a:t>A class of antibiotics that comes from mold(Fungi).</a:t>
            </a:r>
          </a:p>
          <a:p>
            <a:pPr algn="just" eaLnBrk="1" hangingPunct="1">
              <a:lnSpc>
                <a:spcPct val="90000"/>
              </a:lnSpc>
            </a:pPr>
            <a:r>
              <a:rPr lang="en-US" smtClean="0"/>
              <a:t>Discovered by accident in 1928 by Alexander Fleming.</a:t>
            </a:r>
          </a:p>
          <a:p>
            <a:pPr algn="just" eaLnBrk="1" hangingPunct="1">
              <a:lnSpc>
                <a:spcPct val="90000"/>
              </a:lnSpc>
            </a:pPr>
            <a:r>
              <a:rPr lang="en-US" smtClean="0"/>
              <a:t>Penicillin  is the first anitbiotic to be produced on  a large scale during 2</a:t>
            </a:r>
            <a:r>
              <a:rPr lang="en-US" baseline="30000" smtClean="0"/>
              <a:t>nd</a:t>
            </a:r>
            <a:r>
              <a:rPr lang="en-US" smtClean="0"/>
              <a:t> world war.</a:t>
            </a:r>
          </a:p>
          <a:p>
            <a:pPr algn="just" eaLnBrk="1" hangingPunct="1">
              <a:lnSpc>
                <a:spcPct val="90000"/>
              </a:lnSpc>
            </a:pPr>
            <a:r>
              <a:rPr lang="en-US" smtClean="0"/>
              <a:t>Penicillin antibiotics include Penicillin G and V, ampicillin, phenoxymethylpenicillin, amoxicillin, etc.  1</a:t>
            </a:r>
            <a:r>
              <a:rPr lang="en-US" baseline="30000" smtClean="0"/>
              <a:t>st</a:t>
            </a:r>
            <a:r>
              <a:rPr lang="en-US" smtClean="0"/>
              <a:t>-4</a:t>
            </a:r>
            <a:r>
              <a:rPr lang="en-US" baseline="30000" smtClean="0"/>
              <a:t>th</a:t>
            </a:r>
            <a:r>
              <a:rPr lang="en-US" smtClean="0"/>
              <a:t> generations.</a:t>
            </a:r>
          </a:p>
          <a:p>
            <a:pPr algn="just" eaLnBrk="1" hangingPunct="1">
              <a:lnSpc>
                <a:spcPct val="90000"/>
              </a:lnSpc>
            </a:pPr>
            <a:r>
              <a:rPr lang="en-US" smtClean="0"/>
              <a:t>Over 100 types of biosynthetic penicillin available.</a:t>
            </a:r>
          </a:p>
          <a:p>
            <a:pPr algn="just" eaLnBrk="1" hangingPunct="1">
              <a:lnSpc>
                <a:spcPct val="90000"/>
              </a:lnSpc>
            </a:pPr>
            <a:r>
              <a:rPr lang="en-US" smtClean="0"/>
              <a:t>50 drugs that are now classified as penicillin.</a:t>
            </a:r>
          </a:p>
          <a:p>
            <a:pPr algn="just" eaLnBrk="1" hangingPunct="1">
              <a:lnSpc>
                <a:spcPct val="90000"/>
              </a:lnSpc>
              <a:buFont typeface="Wingdings" pitchFamily="2" charset="2"/>
              <a:buNone/>
            </a:pPr>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7"/>
          <p:cNvPicPr>
            <a:picLocks noChangeArrowheads="1"/>
          </p:cNvPicPr>
          <p:nvPr/>
        </p:nvPicPr>
        <p:blipFill>
          <a:blip r:embed="rId2"/>
          <a:srcRect l="9804" t="3677" r="15686" b="11723"/>
          <a:stretch>
            <a:fillRect/>
          </a:stretch>
        </p:blipFill>
        <p:spPr bwMode="auto">
          <a:xfrm>
            <a:off x="762000" y="1219200"/>
            <a:ext cx="8382000" cy="563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endParaRPr lang="en-US" smtClean="0"/>
          </a:p>
        </p:txBody>
      </p:sp>
      <p:pic>
        <p:nvPicPr>
          <p:cNvPr id="11267" name="Picture 2" descr="C:\Users\Dell\Desktop\Penicillin.gif"/>
          <p:cNvPicPr>
            <a:picLocks noGrp="1" noChangeAspect="1" noChangeArrowheads="1"/>
          </p:cNvPicPr>
          <p:nvPr>
            <p:ph idx="1"/>
          </p:nvPr>
        </p:nvPicPr>
        <p:blipFill>
          <a:blip r:embed="rId2"/>
          <a:srcRect/>
          <a:stretch>
            <a:fillRect/>
          </a:stretch>
        </p:blipFill>
        <p:spPr>
          <a:xfrm>
            <a:off x="76200" y="1600200"/>
            <a:ext cx="9067800" cy="3902075"/>
          </a:xfr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914400" y="536575"/>
            <a:ext cx="8229600" cy="1139825"/>
          </a:xfrm>
        </p:spPr>
        <p:txBody>
          <a:bodyPr/>
          <a:lstStyle/>
          <a:p>
            <a:pPr eaLnBrk="1" hangingPunct="1"/>
            <a:r>
              <a:rPr lang="en-US" sz="3800" smtClean="0"/>
              <a:t>History</a:t>
            </a:r>
          </a:p>
        </p:txBody>
      </p:sp>
      <p:sp>
        <p:nvSpPr>
          <p:cNvPr id="1028" name="Rectangle 3"/>
          <p:cNvSpPr>
            <a:spLocks noGrp="1" noChangeArrowheads="1"/>
          </p:cNvSpPr>
          <p:nvPr>
            <p:ph type="body" sz="half" idx="1"/>
          </p:nvPr>
        </p:nvSpPr>
        <p:spPr>
          <a:xfrm>
            <a:off x="762000" y="2438400"/>
            <a:ext cx="4038600" cy="4530725"/>
          </a:xfrm>
        </p:spPr>
        <p:txBody>
          <a:bodyPr/>
          <a:lstStyle/>
          <a:p>
            <a:pPr algn="just" eaLnBrk="1" hangingPunct="1">
              <a:spcBef>
                <a:spcPts val="500"/>
              </a:spcBef>
              <a:spcAft>
                <a:spcPts val="500"/>
              </a:spcAft>
              <a:buSzTx/>
              <a:buFont typeface="Symbol" pitchFamily="18" charset="2"/>
              <a:buChar char=""/>
            </a:pPr>
            <a:r>
              <a:rPr lang="en-US" sz="2600" smtClean="0"/>
              <a:t>During world war II-importance realized, as penicillin had been used to treat many wounded soldiers.</a:t>
            </a:r>
          </a:p>
          <a:p>
            <a:pPr algn="just" eaLnBrk="1" hangingPunct="1"/>
            <a:endParaRPr lang="en-US" sz="2600" smtClean="0"/>
          </a:p>
        </p:txBody>
      </p:sp>
      <p:graphicFrame>
        <p:nvGraphicFramePr>
          <p:cNvPr id="1026" name="Object 2"/>
          <p:cNvGraphicFramePr>
            <a:graphicFrameLocks noChangeAspect="1"/>
          </p:cNvGraphicFramePr>
          <p:nvPr>
            <p:ph sz="half" idx="2"/>
          </p:nvPr>
        </p:nvGraphicFramePr>
        <p:xfrm>
          <a:off x="4800600" y="2057400"/>
          <a:ext cx="3913188" cy="4205288"/>
        </p:xfrm>
        <a:graphic>
          <a:graphicData uri="http://schemas.openxmlformats.org/presentationml/2006/ole">
            <p:oleObj spid="_x0000_s1026" name="Image" r:id="rId3" imgW="3227674" imgH="3469114" progId="Photoshop.Image.9">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90600" y="838200"/>
            <a:ext cx="5646738" cy="990600"/>
          </a:xfrm>
          <a:solidFill>
            <a:schemeClr val="bg1"/>
          </a:solidFill>
          <a:ln>
            <a:solidFill>
              <a:schemeClr val="bg1"/>
            </a:solidFill>
          </a:ln>
        </p:spPr>
        <p:txBody>
          <a:bodyPr/>
          <a:lstStyle/>
          <a:p>
            <a:pPr eaLnBrk="1" hangingPunct="1"/>
            <a:r>
              <a:rPr lang="en-US" smtClean="0"/>
              <a:t>How Penicillin Works</a:t>
            </a:r>
          </a:p>
        </p:txBody>
      </p:sp>
      <p:sp>
        <p:nvSpPr>
          <p:cNvPr id="12291" name="Rectangle 3"/>
          <p:cNvSpPr>
            <a:spLocks noGrp="1" noChangeArrowheads="1"/>
          </p:cNvSpPr>
          <p:nvPr>
            <p:ph type="body" idx="1"/>
          </p:nvPr>
        </p:nvSpPr>
        <p:spPr/>
        <p:txBody>
          <a:bodyPr/>
          <a:lstStyle/>
          <a:p>
            <a:pPr algn="just" eaLnBrk="1" hangingPunct="1"/>
            <a:r>
              <a:rPr lang="en-US" smtClean="0"/>
              <a:t>Resembles a protein (transpeptidase) needed for production of cell wall.</a:t>
            </a:r>
          </a:p>
          <a:p>
            <a:pPr algn="just" eaLnBrk="1" hangingPunct="1"/>
            <a:r>
              <a:rPr lang="en-US" smtClean="0"/>
              <a:t>Penicillin binds to cell wall of bacteria, inhibit the binding of transpeptidase enzyme which required for the cross linking of peptide chains  &amp; lyses the bacterial cell wall.</a:t>
            </a:r>
          </a:p>
          <a:p>
            <a:pPr algn="just" eaLnBrk="1" hangingPunct="1"/>
            <a:endParaRPr lang="en-US" smtClean="0"/>
          </a:p>
          <a:p>
            <a:pPr algn="just" eaLnBrk="1" hangingPunct="1"/>
            <a:endParaRPr 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lgn="ctr"/>
            <a:r>
              <a:rPr lang="en-US" smtClean="0"/>
              <a:t>Applications</a:t>
            </a:r>
          </a:p>
        </p:txBody>
      </p:sp>
      <p:sp>
        <p:nvSpPr>
          <p:cNvPr id="13315" name="Content Placeholder 2"/>
          <p:cNvSpPr>
            <a:spLocks noGrp="1"/>
          </p:cNvSpPr>
          <p:nvPr>
            <p:ph idx="1"/>
          </p:nvPr>
        </p:nvSpPr>
        <p:spPr/>
        <p:txBody>
          <a:bodyPr/>
          <a:lstStyle/>
          <a:p>
            <a:pPr algn="just"/>
            <a:r>
              <a:rPr lang="en-US" smtClean="0"/>
              <a:t>38% used in human medicine</a:t>
            </a:r>
          </a:p>
          <a:p>
            <a:pPr algn="just"/>
            <a:r>
              <a:rPr lang="en-US" smtClean="0"/>
              <a:t>12% used in veterinary medicine</a:t>
            </a:r>
          </a:p>
          <a:p>
            <a:pPr algn="just"/>
            <a:r>
              <a:rPr lang="en-US" smtClean="0"/>
              <a:t>43% used as starting materials for the production of semisynthetic penicillins.</a:t>
            </a:r>
          </a:p>
          <a:p>
            <a:pPr algn="just"/>
            <a:r>
              <a:rPr lang="en-US" smtClean="0"/>
              <a:t>Used in labs as a selective bacteriostatic agent.</a:t>
            </a:r>
          </a:p>
          <a:p>
            <a:pPr algn="just"/>
            <a:r>
              <a:rPr lang="en-US" smtClean="0"/>
              <a:t>Used in preparation of various media.</a:t>
            </a:r>
          </a:p>
          <a:p>
            <a:pPr algn="just"/>
            <a:endParaRPr lang="en-US" smtClean="0"/>
          </a:p>
        </p:txBody>
      </p:sp>
    </p:spTree>
  </p:cSld>
  <p:clrMapOvr>
    <a:masterClrMapping/>
  </p:clrMapOvr>
</p:sld>
</file>

<file path=ppt/theme/theme1.xml><?xml version="1.0" encoding="utf-8"?>
<a:theme xmlns:a="http://schemas.openxmlformats.org/drawingml/2006/main" name="Capsules">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apsules 1">
        <a:dk1>
          <a:srgbClr val="000066"/>
        </a:dk1>
        <a:lt1>
          <a:srgbClr val="FFFFEB"/>
        </a:lt1>
        <a:dk2>
          <a:srgbClr val="336699"/>
        </a:dk2>
        <a:lt2>
          <a:srgbClr val="FFFFEB"/>
        </a:lt2>
        <a:accent1>
          <a:srgbClr val="666699"/>
        </a:accent1>
        <a:accent2>
          <a:srgbClr val="99CCFF"/>
        </a:accent2>
        <a:accent3>
          <a:srgbClr val="ADB8CA"/>
        </a:accent3>
        <a:accent4>
          <a:srgbClr val="DADAC9"/>
        </a:accent4>
        <a:accent5>
          <a:srgbClr val="B8B8CA"/>
        </a:accent5>
        <a:accent6>
          <a:srgbClr val="8AB9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2">
        <a:dk1>
          <a:srgbClr val="003366"/>
        </a:dk1>
        <a:lt1>
          <a:srgbClr val="FFFFFF"/>
        </a:lt1>
        <a:dk2>
          <a:srgbClr val="006666"/>
        </a:dk2>
        <a:lt2>
          <a:srgbClr val="003366"/>
        </a:lt2>
        <a:accent1>
          <a:srgbClr val="99CC99"/>
        </a:accent1>
        <a:accent2>
          <a:srgbClr val="33CCCC"/>
        </a:accent2>
        <a:accent3>
          <a:srgbClr val="FFFFFF"/>
        </a:accent3>
        <a:accent4>
          <a:srgbClr val="002A56"/>
        </a:accent4>
        <a:accent5>
          <a:srgbClr val="CAE2CA"/>
        </a:accent5>
        <a:accent6>
          <a:srgbClr val="2DB9B9"/>
        </a:accent6>
        <a:hlink>
          <a:srgbClr val="666699"/>
        </a:hlink>
        <a:folHlink>
          <a:srgbClr val="CC99FF"/>
        </a:folHlink>
      </a:clrScheme>
      <a:clrMap bg1="lt1" tx1="dk1" bg2="lt2" tx2="dk2" accent1="accent1" accent2="accent2" accent3="accent3" accent4="accent4" accent5="accent5" accent6="accent6" hlink="hlink" folHlink="folHlink"/>
    </a:extraClrScheme>
    <a:extraClrScheme>
      <a:clrScheme name="Capsules 3">
        <a:dk1>
          <a:srgbClr val="000000"/>
        </a:dk1>
        <a:lt1>
          <a:srgbClr val="FFFFFF"/>
        </a:lt1>
        <a:dk2>
          <a:srgbClr val="000000"/>
        </a:dk2>
        <a:lt2>
          <a:srgbClr val="5F5F5F"/>
        </a:lt2>
        <a:accent1>
          <a:srgbClr val="C0C0C0"/>
        </a:accent1>
        <a:accent2>
          <a:srgbClr val="808080"/>
        </a:accent2>
        <a:accent3>
          <a:srgbClr val="FFFFFF"/>
        </a:accent3>
        <a:accent4>
          <a:srgbClr val="000000"/>
        </a:accent4>
        <a:accent5>
          <a:srgbClr val="DCDCDC"/>
        </a:accent5>
        <a:accent6>
          <a:srgbClr val="737373"/>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33CC"/>
        </a:lt2>
        <a:accent1>
          <a:srgbClr val="FFCC66"/>
        </a:accent1>
        <a:accent2>
          <a:srgbClr val="33CC33"/>
        </a:accent2>
        <a:accent3>
          <a:srgbClr val="FFFFFF"/>
        </a:accent3>
        <a:accent4>
          <a:srgbClr val="000000"/>
        </a:accent4>
        <a:accent5>
          <a:srgbClr val="FFE2B8"/>
        </a:accent5>
        <a:accent6>
          <a:srgbClr val="2DB92D"/>
        </a:accent6>
        <a:hlink>
          <a:srgbClr val="9900CC"/>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Designs\Capsules.pot</Template>
  <TotalTime>2416</TotalTime>
  <Words>1455</Words>
  <Application>Microsoft PowerPoint</Application>
  <PresentationFormat>On-screen Show (4:3)</PresentationFormat>
  <Paragraphs>147</Paragraphs>
  <Slides>29</Slides>
  <Notes>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29</vt:i4>
      </vt:variant>
    </vt:vector>
  </HeadingPairs>
  <TitlesOfParts>
    <vt:vector size="38" baseType="lpstr">
      <vt:lpstr>Times New Roman</vt:lpstr>
      <vt:lpstr>Arial</vt:lpstr>
      <vt:lpstr>Wingdings</vt:lpstr>
      <vt:lpstr>Calibri</vt:lpstr>
      <vt:lpstr>Symbol</vt:lpstr>
      <vt:lpstr>宋体</vt:lpstr>
      <vt:lpstr>Capsules</vt:lpstr>
      <vt:lpstr>Adobe Photoshop Image</vt:lpstr>
      <vt:lpstr>BMP 图象</vt:lpstr>
      <vt:lpstr>Antibiotic production</vt:lpstr>
      <vt:lpstr>Introduction</vt:lpstr>
      <vt:lpstr>Slide 3</vt:lpstr>
      <vt:lpstr>β-lactum antibiotic : Penicillin</vt:lpstr>
      <vt:lpstr>Slide 5</vt:lpstr>
      <vt:lpstr>Slide 6</vt:lpstr>
      <vt:lpstr>History</vt:lpstr>
      <vt:lpstr>How Penicillin Works</vt:lpstr>
      <vt:lpstr>Applications</vt:lpstr>
      <vt:lpstr>Fermentative Production of Penicillin</vt:lpstr>
      <vt:lpstr>Fermentative Production of Penicillin </vt:lpstr>
      <vt:lpstr>Selection of microbes</vt:lpstr>
      <vt:lpstr>Medium component</vt:lpstr>
      <vt:lpstr>Slide 14</vt:lpstr>
      <vt:lpstr>Slide 15</vt:lpstr>
      <vt:lpstr>INOCULUM PREPARATION 7 </vt:lpstr>
      <vt:lpstr>Slide 17</vt:lpstr>
      <vt:lpstr>FERMENTATION PROCESS</vt:lpstr>
      <vt:lpstr>Slide 19</vt:lpstr>
      <vt:lpstr>Fermentation condition</vt:lpstr>
      <vt:lpstr>Slide 21</vt:lpstr>
      <vt:lpstr>Slide 22</vt:lpstr>
      <vt:lpstr>Slide 23</vt:lpstr>
      <vt:lpstr>Slide 24</vt:lpstr>
      <vt:lpstr>Downstream Processing:  Purification Of Benzyl Penicillin </vt:lpstr>
      <vt:lpstr>Downstream Processing:  Purification Of Benzyl Penicillin</vt:lpstr>
      <vt:lpstr>Slide 27</vt:lpstr>
      <vt:lpstr>Further processing</vt:lpstr>
      <vt:lpstr>Slide 29</vt:lpstr>
    </vt:vector>
  </TitlesOfParts>
  <Company>Daisy Chica Industries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Penicillin</dc:title>
  <dc:creator>Laurie</dc:creator>
  <cp:lastModifiedBy>user</cp:lastModifiedBy>
  <cp:revision>90</cp:revision>
  <dcterms:created xsi:type="dcterms:W3CDTF">2001-11-28T16:16:53Z</dcterms:created>
  <dcterms:modified xsi:type="dcterms:W3CDTF">2017-10-07T18:21:24Z</dcterms:modified>
</cp:coreProperties>
</file>